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7" r:id="rId2"/>
    <p:sldId id="262" r:id="rId3"/>
    <p:sldId id="290" r:id="rId4"/>
    <p:sldId id="298" r:id="rId5"/>
    <p:sldId id="311" r:id="rId6"/>
    <p:sldId id="304" r:id="rId7"/>
    <p:sldId id="263" r:id="rId8"/>
    <p:sldId id="306" r:id="rId9"/>
    <p:sldId id="308" r:id="rId10"/>
    <p:sldId id="309" r:id="rId11"/>
    <p:sldId id="319" r:id="rId12"/>
    <p:sldId id="317" r:id="rId13"/>
    <p:sldId id="310" r:id="rId14"/>
    <p:sldId id="320" r:id="rId15"/>
    <p:sldId id="299" r:id="rId16"/>
    <p:sldId id="296" r:id="rId17"/>
    <p:sldId id="316" r:id="rId18"/>
    <p:sldId id="321" r:id="rId19"/>
    <p:sldId id="313" r:id="rId20"/>
    <p:sldId id="314" r:id="rId21"/>
    <p:sldId id="322" r:id="rId22"/>
    <p:sldId id="273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22" d="100"/>
          <a:sy n="122" d="100"/>
        </p:scale>
        <p:origin x="-40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6913"/>
            <a:ext cx="4638675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Calibri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omniran-15-0002-00-CF00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6" Type="http://schemas.openxmlformats.org/officeDocument/2006/relationships/image" Target="../media/image3.emf"/><Relationship Id="rId7" Type="http://schemas.openxmlformats.org/officeDocument/2006/relationships/image" Target="../media/image8.PNG"/><Relationship Id="rId8" Type="http://schemas.openxmlformats.org/officeDocument/2006/relationships/image" Target="../media/image9.wmf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11.wmf"/><Relationship Id="rId6" Type="http://schemas.openxmlformats.org/officeDocument/2006/relationships/image" Target="../media/image10.png"/><Relationship Id="rId7" Type="http://schemas.openxmlformats.org/officeDocument/2006/relationships/oleObject" Target="../embeddings/oleObject2.bin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40-00-CF00-ethernet-connection-service.pdf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6" Type="http://schemas.openxmlformats.org/officeDocument/2006/relationships/image" Target="../media/image3.emf"/><Relationship Id="rId7" Type="http://schemas.openxmlformats.org/officeDocument/2006/relationships/image" Target="../media/image8.PNG"/><Relationship Id="rId8" Type="http://schemas.openxmlformats.org/officeDocument/2006/relationships/image" Target="../media/image9.wmf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7637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Data Path Design and Control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2015-01-12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 summary of the key concepts and facts for the specification of data path establishment, re-location and teardown. It is brought up to build concensus  within OmniRAN TG on the topic to establish a foundation for creation of a text contribution to P802.1CF on data path design and control.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Further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413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An access network may</a:t>
            </a:r>
            <a:br>
              <a:rPr lang="en-US"/>
            </a:br>
            <a:r>
              <a:rPr lang="en-US"/>
              <a:t>be shared by multiple</a:t>
            </a:r>
            <a:br>
              <a:rPr lang="en-US"/>
            </a:br>
            <a:r>
              <a:rPr lang="en-US"/>
              <a:t>CNSs</a:t>
            </a:r>
          </a:p>
          <a:p>
            <a:r>
              <a:rPr lang="en-US"/>
              <a:t>VLANs</a:t>
            </a:r>
            <a:r>
              <a:rPr lang="en-US"/>
              <a:t> may be used</a:t>
            </a:r>
            <a:br>
              <a:rPr lang="en-US"/>
            </a:br>
            <a:r>
              <a:rPr lang="en-US"/>
              <a:t> to differentiate services</a:t>
            </a:r>
          </a:p>
          <a:p>
            <a:pPr lvl="1"/>
            <a:r>
              <a:rPr lang="en-US"/>
              <a:t>E.g. setting up dedicated </a:t>
            </a:r>
            <a:br>
              <a:rPr lang="en-US"/>
            </a:br>
            <a:r>
              <a:rPr lang="en-US"/>
              <a:t>VLANs for data, guest and voice terminals</a:t>
            </a:r>
          </a:p>
          <a:p>
            <a:r>
              <a:rPr lang="en-US"/>
              <a:t>C-VIDs may be used as service differentiators in the access network.</a:t>
            </a:r>
            <a:endParaRPr lang="en-US"/>
          </a:p>
          <a:p>
            <a:r>
              <a:rPr lang="en-US"/>
              <a:t>Terminals being either end-stations or bridges eventually deploying (C-)VLAN with C-VLAN tag carrying up to terminals</a:t>
            </a:r>
          </a:p>
          <a:p>
            <a:r>
              <a:rPr lang="en-US"/>
              <a:t>Access network may be spotty and being spread across large areas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444398" y="1583795"/>
            <a:ext cx="4178052" cy="2115235"/>
            <a:chOff x="973850" y="1114757"/>
            <a:chExt cx="6793505" cy="3439368"/>
          </a:xfrm>
        </p:grpSpPr>
        <p:sp>
          <p:nvSpPr>
            <p:cNvPr id="5" name="Oval 4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151620" y="1133745"/>
              <a:ext cx="450050" cy="45005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Arc 7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3" name="Picture 23" descr="x_big_image2"/>
            <p:cNvPicPr>
              <a:picLocks noChangeAspect="1" noChangeArrowheads="1"/>
            </p:cNvPicPr>
            <p:nvPr/>
          </p:nvPicPr>
          <p:blipFill>
            <a:blip r:embed="rId4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108865" y="1114757"/>
              <a:ext cx="482617" cy="514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5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64160" y="2258870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6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19155" y="3834045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26108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18" name="Cloud 17"/>
            <p:cNvSpPr/>
            <p:nvPr/>
          </p:nvSpPr>
          <p:spPr bwMode="auto">
            <a:xfrm>
              <a:off x="6419455" y="1808820"/>
              <a:ext cx="1122875" cy="1080120"/>
            </a:xfrm>
            <a:prstGeom prst="cloud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 sz="800">
                  <a:latin typeface="+mn-lt"/>
                </a:rPr>
                <a:t>CNS</a:t>
              </a:r>
            </a:p>
            <a:p>
              <a:r>
                <a:rPr lang="en-US" sz="1000">
                  <a:latin typeface="+mn-lt"/>
                </a:rPr>
                <a:t>A</a:t>
              </a:r>
            </a:p>
          </p:txBody>
        </p:sp>
        <p:pic>
          <p:nvPicPr>
            <p:cNvPr id="19" name="Picture 18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510" y="2033845"/>
              <a:ext cx="807840" cy="730719"/>
            </a:xfrm>
            <a:prstGeom prst="rect">
              <a:avLst/>
            </a:prstGeom>
          </p:spPr>
        </p:pic>
        <p:pic>
          <p:nvPicPr>
            <p:cNvPr id="20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09465" y="2476812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1" name="Cloud 20"/>
            <p:cNvSpPr/>
            <p:nvPr/>
          </p:nvSpPr>
          <p:spPr bwMode="auto">
            <a:xfrm>
              <a:off x="6464460" y="3293985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 sz="800">
                  <a:latin typeface="+mn-lt"/>
                </a:rPr>
                <a:t>CNS</a:t>
              </a:r>
            </a:p>
            <a:p>
              <a:r>
                <a:rPr lang="en-US" sz="1000">
                  <a:latin typeface="+mn-lt"/>
                </a:rPr>
                <a:t>B</a:t>
              </a:r>
            </a:p>
          </p:txBody>
        </p:sp>
        <p:pic>
          <p:nvPicPr>
            <p:cNvPr id="22" name="Picture 21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9515" y="3519010"/>
              <a:ext cx="807840" cy="730719"/>
            </a:xfrm>
            <a:prstGeom prst="rect">
              <a:avLst/>
            </a:prstGeom>
          </p:spPr>
        </p:pic>
        <p:pic>
          <p:nvPicPr>
            <p:cNvPr id="23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54470" y="3961977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23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26" name="Straight Connector 25"/>
            <p:cNvCxnSpPr/>
            <p:nvPr/>
          </p:nvCxnSpPr>
          <p:spPr bwMode="auto">
            <a:xfrm>
              <a:off x="1513910" y="1538790"/>
              <a:ext cx="9451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>
              <a:stCxn id="25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>
              <a:stCxn id="24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2734337" y="1824696"/>
              <a:ext cx="1035115" cy="450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729045" y="2483895"/>
              <a:ext cx="1035115" cy="9451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729045" y="2708920"/>
              <a:ext cx="1035115" cy="11251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774050" y="4059070"/>
              <a:ext cx="941382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4208918" y="3254272"/>
              <a:ext cx="711898" cy="711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4240937" y="2411536"/>
              <a:ext cx="698645" cy="638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5384340" y="2618911"/>
              <a:ext cx="1116943" cy="450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5389632" y="3233104"/>
              <a:ext cx="1161948" cy="855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8" name="Picture 37" descr="MC900439836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39" name="Straight Connector 38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5640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Backhaul composed of multiple segments</a:t>
            </a:r>
          </a:p>
        </p:txBody>
      </p:sp>
      <p:grpSp>
        <p:nvGrpSpPr>
          <p:cNvPr id="460" name="Group 459"/>
          <p:cNvGrpSpPr/>
          <p:nvPr/>
        </p:nvGrpSpPr>
        <p:grpSpPr>
          <a:xfrm>
            <a:off x="7002270" y="1947177"/>
            <a:ext cx="677178" cy="677178"/>
            <a:chOff x="7002270" y="1718810"/>
            <a:chExt cx="677178" cy="677178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002270" y="1718810"/>
              <a:ext cx="677178" cy="677178"/>
            </a:xfrm>
            <a:prstGeom prst="flowChartAlternateProcess">
              <a:avLst/>
            </a:prstGeom>
            <a:solidFill>
              <a:srgbClr val="B9CDE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219088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7" name="Rectangle 188"/>
            <p:cNvSpPr>
              <a:spLocks noChangeArrowheads="1"/>
            </p:cNvSpPr>
            <p:nvPr/>
          </p:nvSpPr>
          <p:spPr bwMode="auto">
            <a:xfrm>
              <a:off x="7042423" y="175136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 107"/>
            <p:cNvGrpSpPr/>
            <p:nvPr/>
          </p:nvGrpSpPr>
          <p:grpSpPr>
            <a:xfrm>
              <a:off x="7142894" y="1907694"/>
              <a:ext cx="363976" cy="260453"/>
              <a:chOff x="7481888" y="3079208"/>
              <a:chExt cx="595312" cy="425992"/>
            </a:xfrm>
          </p:grpSpPr>
          <p:sp>
            <p:nvSpPr>
              <p:cNvPr id="3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4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4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4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4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40" name="Group 239"/>
          <p:cNvGrpSpPr/>
          <p:nvPr/>
        </p:nvGrpSpPr>
        <p:grpSpPr>
          <a:xfrm>
            <a:off x="7939902" y="1947177"/>
            <a:ext cx="677179" cy="677178"/>
            <a:chOff x="7939902" y="1538790"/>
            <a:chExt cx="677179" cy="677178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5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9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9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10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10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5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8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8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9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7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7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7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6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6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6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5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4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06" name="Straight Connector 105"/>
          <p:cNvCxnSpPr>
            <a:stCxn id="116" idx="3"/>
            <a:endCxn id="4" idx="1"/>
          </p:cNvCxnSpPr>
          <p:nvPr/>
        </p:nvCxnSpPr>
        <p:spPr bwMode="auto">
          <a:xfrm>
            <a:off x="1058178" y="2282424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7" name="Group 95"/>
          <p:cNvGrpSpPr/>
          <p:nvPr/>
        </p:nvGrpSpPr>
        <p:grpSpPr>
          <a:xfrm>
            <a:off x="1095933" y="2235075"/>
            <a:ext cx="364991" cy="321677"/>
            <a:chOff x="1524000" y="2209800"/>
            <a:chExt cx="533922" cy="470560"/>
          </a:xfrm>
        </p:grpSpPr>
        <p:sp>
          <p:nvSpPr>
            <p:cNvPr id="108" name="Oval 1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4" name="Straight Connector 113"/>
          <p:cNvCxnSpPr>
            <a:stCxn id="35" idx="3"/>
            <a:endCxn id="54" idx="1"/>
          </p:cNvCxnSpPr>
          <p:nvPr/>
        </p:nvCxnSpPr>
        <p:spPr bwMode="auto">
          <a:xfrm>
            <a:off x="7679449" y="228576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5" name="Group 294"/>
          <p:cNvGrpSpPr/>
          <p:nvPr/>
        </p:nvGrpSpPr>
        <p:grpSpPr>
          <a:xfrm>
            <a:off x="381000" y="1943835"/>
            <a:ext cx="677178" cy="677178"/>
            <a:chOff x="381000" y="1962150"/>
            <a:chExt cx="990600" cy="990600"/>
          </a:xfrm>
          <a:pattFill prst="wdUpDiag">
            <a:fgClr>
              <a:schemeClr val="accent1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1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7" name="Picture 11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23" name="Group 122"/>
          <p:cNvGrpSpPr/>
          <p:nvPr/>
        </p:nvGrpSpPr>
        <p:grpSpPr>
          <a:xfrm>
            <a:off x="1466655" y="1943835"/>
            <a:ext cx="683690" cy="677178"/>
            <a:chOff x="1466655" y="1715468"/>
            <a:chExt cx="683690" cy="67717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24" name="Straight Connector 123"/>
          <p:cNvCxnSpPr>
            <a:stCxn id="129" idx="3"/>
            <a:endCxn id="132" idx="1"/>
          </p:cNvCxnSpPr>
          <p:nvPr/>
        </p:nvCxnSpPr>
        <p:spPr bwMode="auto">
          <a:xfrm>
            <a:off x="1063713" y="3410891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25" name="Group 95"/>
          <p:cNvGrpSpPr/>
          <p:nvPr/>
        </p:nvGrpSpPr>
        <p:grpSpPr>
          <a:xfrm>
            <a:off x="1101468" y="3363542"/>
            <a:ext cx="364991" cy="321677"/>
            <a:chOff x="1524000" y="2209800"/>
            <a:chExt cx="533922" cy="470560"/>
          </a:xfrm>
        </p:grpSpPr>
        <p:sp>
          <p:nvSpPr>
            <p:cNvPr id="126" name="Oval 12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8" name="Group 294"/>
          <p:cNvGrpSpPr/>
          <p:nvPr/>
        </p:nvGrpSpPr>
        <p:grpSpPr>
          <a:xfrm>
            <a:off x="386535" y="3072302"/>
            <a:ext cx="677178" cy="677178"/>
            <a:chOff x="381000" y="1962150"/>
            <a:chExt cx="990600" cy="990600"/>
          </a:xfrm>
          <a:pattFill prst="wdUpDiag">
            <a:fgClr>
              <a:schemeClr val="accent2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29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0" name="Picture 129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31" name="Group 130"/>
          <p:cNvGrpSpPr/>
          <p:nvPr/>
        </p:nvGrpSpPr>
        <p:grpSpPr>
          <a:xfrm>
            <a:off x="1472190" y="3072302"/>
            <a:ext cx="683690" cy="677178"/>
            <a:chOff x="1466655" y="1715468"/>
            <a:chExt cx="683690" cy="67717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2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133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34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38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46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5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4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3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61" name="Straight Connector 160"/>
          <p:cNvCxnSpPr>
            <a:stCxn id="166" idx="3"/>
            <a:endCxn id="169" idx="1"/>
          </p:cNvCxnSpPr>
          <p:nvPr/>
        </p:nvCxnSpPr>
        <p:spPr bwMode="auto">
          <a:xfrm>
            <a:off x="1063713" y="4446006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2" name="Group 95"/>
          <p:cNvGrpSpPr/>
          <p:nvPr/>
        </p:nvGrpSpPr>
        <p:grpSpPr>
          <a:xfrm>
            <a:off x="1101468" y="4398657"/>
            <a:ext cx="364991" cy="321677"/>
            <a:chOff x="1524000" y="2209800"/>
            <a:chExt cx="533922" cy="470560"/>
          </a:xfrm>
        </p:grpSpPr>
        <p:sp>
          <p:nvSpPr>
            <p:cNvPr id="163" name="Oval 16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5" name="Group 294"/>
          <p:cNvGrpSpPr/>
          <p:nvPr/>
        </p:nvGrpSpPr>
        <p:grpSpPr>
          <a:xfrm>
            <a:off x="386535" y="4107417"/>
            <a:ext cx="677178" cy="677178"/>
            <a:chOff x="381000" y="1962150"/>
            <a:chExt cx="990600" cy="990600"/>
          </a:xfrm>
          <a:pattFill prst="wdUpDiag">
            <a:fgClr>
              <a:schemeClr val="accent3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6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3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7" name="Picture 16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68" name="Group 167"/>
          <p:cNvGrpSpPr/>
          <p:nvPr/>
        </p:nvGrpSpPr>
        <p:grpSpPr>
          <a:xfrm>
            <a:off x="1472190" y="4107417"/>
            <a:ext cx="683690" cy="677178"/>
            <a:chOff x="1466655" y="1715468"/>
            <a:chExt cx="683690" cy="67717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69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170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7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75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8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9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8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7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98" name="Straight Connector 197"/>
          <p:cNvCxnSpPr>
            <a:stCxn id="203" idx="3"/>
            <a:endCxn id="206" idx="1"/>
          </p:cNvCxnSpPr>
          <p:nvPr/>
        </p:nvCxnSpPr>
        <p:spPr bwMode="auto">
          <a:xfrm>
            <a:off x="1063713" y="5614033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99" name="Group 95"/>
          <p:cNvGrpSpPr/>
          <p:nvPr/>
        </p:nvGrpSpPr>
        <p:grpSpPr>
          <a:xfrm>
            <a:off x="1101468" y="5566684"/>
            <a:ext cx="364991" cy="321677"/>
            <a:chOff x="1524000" y="2209800"/>
            <a:chExt cx="533922" cy="470560"/>
          </a:xfrm>
        </p:grpSpPr>
        <p:sp>
          <p:nvSpPr>
            <p:cNvPr id="200" name="Oval 199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2" name="Group 294"/>
          <p:cNvGrpSpPr/>
          <p:nvPr/>
        </p:nvGrpSpPr>
        <p:grpSpPr>
          <a:xfrm>
            <a:off x="386535" y="5275444"/>
            <a:ext cx="677178" cy="677178"/>
            <a:chOff x="381000" y="1962150"/>
            <a:chExt cx="990600" cy="990600"/>
          </a:xfrm>
          <a:pattFill prst="wdUpDiag">
            <a:fgClr>
              <a:schemeClr val="accent4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203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4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4" name="Picture 203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205" name="Group 204"/>
          <p:cNvGrpSpPr/>
          <p:nvPr/>
        </p:nvGrpSpPr>
        <p:grpSpPr>
          <a:xfrm>
            <a:off x="1472190" y="5275444"/>
            <a:ext cx="683690" cy="677178"/>
            <a:chOff x="1466655" y="1715468"/>
            <a:chExt cx="683690" cy="67717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06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207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20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21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22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2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2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1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21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61" name="Group 460"/>
          <p:cNvGrpSpPr/>
          <p:nvPr/>
        </p:nvGrpSpPr>
        <p:grpSpPr>
          <a:xfrm>
            <a:off x="7002270" y="3072302"/>
            <a:ext cx="677178" cy="677178"/>
            <a:chOff x="7002270" y="2843935"/>
            <a:chExt cx="677178" cy="677178"/>
          </a:xfrm>
        </p:grpSpPr>
        <p:sp>
          <p:nvSpPr>
            <p:cNvPr id="242" name="AutoShape 154"/>
            <p:cNvSpPr>
              <a:spLocks noChangeArrowheads="1"/>
            </p:cNvSpPr>
            <p:nvPr/>
          </p:nvSpPr>
          <p:spPr bwMode="auto">
            <a:xfrm>
              <a:off x="7002270" y="2843935"/>
              <a:ext cx="677178" cy="677178"/>
            </a:xfrm>
            <a:prstGeom prst="flowChartAlternate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3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3316006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44" name="Rectangle 188"/>
            <p:cNvSpPr>
              <a:spLocks noChangeArrowheads="1"/>
            </p:cNvSpPr>
            <p:nvPr/>
          </p:nvSpPr>
          <p:spPr bwMode="auto">
            <a:xfrm>
              <a:off x="7042423" y="2876492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" name="Group 107"/>
            <p:cNvGrpSpPr/>
            <p:nvPr/>
          </p:nvGrpSpPr>
          <p:grpSpPr>
            <a:xfrm>
              <a:off x="7142894" y="3032819"/>
              <a:ext cx="363976" cy="260453"/>
              <a:chOff x="7481888" y="3079208"/>
              <a:chExt cx="595312" cy="425992"/>
            </a:xfrm>
          </p:grpSpPr>
          <p:sp>
            <p:nvSpPr>
              <p:cNvPr id="246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24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24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49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0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1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25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56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7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8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253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4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255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60" name="Group 259"/>
          <p:cNvGrpSpPr/>
          <p:nvPr/>
        </p:nvGrpSpPr>
        <p:grpSpPr>
          <a:xfrm>
            <a:off x="7939902" y="3072302"/>
            <a:ext cx="677179" cy="677178"/>
            <a:chOff x="7939902" y="1538790"/>
            <a:chExt cx="677179" cy="677178"/>
          </a:xfrm>
        </p:grpSpPr>
        <p:sp>
          <p:nvSpPr>
            <p:cNvPr id="261" name="Rounded Rectangle 260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62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26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0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0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0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0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9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9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9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9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28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8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8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8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6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7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7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7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263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5" name="Clip" r:id="rId7" imgW="5757415" imgH="3221332" progId="">
                    <p:embed/>
                  </p:oleObj>
                </mc:Choice>
                <mc:Fallback>
                  <p:oleObj name="Clip" r:id="rId7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4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13" name="Straight Connector 312"/>
          <p:cNvCxnSpPr>
            <a:stCxn id="242" idx="3"/>
            <a:endCxn id="261" idx="1"/>
          </p:cNvCxnSpPr>
          <p:nvPr/>
        </p:nvCxnSpPr>
        <p:spPr bwMode="auto">
          <a:xfrm>
            <a:off x="7679449" y="3410891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2" name="Group 461"/>
          <p:cNvGrpSpPr/>
          <p:nvPr/>
        </p:nvGrpSpPr>
        <p:grpSpPr>
          <a:xfrm>
            <a:off x="7002270" y="4107417"/>
            <a:ext cx="677178" cy="677178"/>
            <a:chOff x="7002270" y="3879050"/>
            <a:chExt cx="677178" cy="677178"/>
          </a:xfrm>
        </p:grpSpPr>
        <p:sp>
          <p:nvSpPr>
            <p:cNvPr id="315" name="AutoShape 154"/>
            <p:cNvSpPr>
              <a:spLocks noChangeArrowheads="1"/>
            </p:cNvSpPr>
            <p:nvPr/>
          </p:nvSpPr>
          <p:spPr bwMode="auto">
            <a:xfrm>
              <a:off x="7002270" y="3879050"/>
              <a:ext cx="677178" cy="677178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435112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17" name="Rectangle 188"/>
            <p:cNvSpPr>
              <a:spLocks noChangeArrowheads="1"/>
            </p:cNvSpPr>
            <p:nvPr/>
          </p:nvSpPr>
          <p:spPr bwMode="auto">
            <a:xfrm>
              <a:off x="7042423" y="391160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8" name="Group 107"/>
            <p:cNvGrpSpPr/>
            <p:nvPr/>
          </p:nvGrpSpPr>
          <p:grpSpPr>
            <a:xfrm>
              <a:off x="7142894" y="4067934"/>
              <a:ext cx="363976" cy="260453"/>
              <a:chOff x="7481888" y="3079208"/>
              <a:chExt cx="595312" cy="425992"/>
            </a:xfrm>
          </p:grpSpPr>
          <p:sp>
            <p:nvSpPr>
              <p:cNvPr id="31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2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2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2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2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2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32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333" name="Group 332"/>
          <p:cNvGrpSpPr/>
          <p:nvPr/>
        </p:nvGrpSpPr>
        <p:grpSpPr>
          <a:xfrm>
            <a:off x="7939902" y="4107417"/>
            <a:ext cx="677179" cy="677178"/>
            <a:chOff x="7939902" y="1538790"/>
            <a:chExt cx="677179" cy="677178"/>
          </a:xfrm>
        </p:grpSpPr>
        <p:sp>
          <p:nvSpPr>
            <p:cNvPr id="334" name="Rounded Rectangle 33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33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33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7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7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8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7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8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8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3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6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6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6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7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5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5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6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5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5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34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4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4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4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4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33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6" name="Clip" r:id="rId8" imgW="5757415" imgH="3221332" progId="">
                    <p:embed/>
                  </p:oleObj>
                </mc:Choice>
                <mc:Fallback>
                  <p:oleObj name="Clip" r:id="rId8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86" name="Straight Connector 385"/>
          <p:cNvCxnSpPr>
            <a:stCxn id="315" idx="3"/>
            <a:endCxn id="334" idx="1"/>
          </p:cNvCxnSpPr>
          <p:nvPr/>
        </p:nvCxnSpPr>
        <p:spPr bwMode="auto">
          <a:xfrm>
            <a:off x="7679449" y="444600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3" name="Group 462"/>
          <p:cNvGrpSpPr/>
          <p:nvPr/>
        </p:nvGrpSpPr>
        <p:grpSpPr>
          <a:xfrm>
            <a:off x="7002270" y="5277547"/>
            <a:ext cx="677178" cy="677178"/>
            <a:chOff x="7002270" y="5049180"/>
            <a:chExt cx="677178" cy="677178"/>
          </a:xfrm>
        </p:grpSpPr>
        <p:sp>
          <p:nvSpPr>
            <p:cNvPr id="388" name="AutoShape 154"/>
            <p:cNvSpPr>
              <a:spLocks noChangeArrowheads="1"/>
            </p:cNvSpPr>
            <p:nvPr/>
          </p:nvSpPr>
          <p:spPr bwMode="auto">
            <a:xfrm>
              <a:off x="7002270" y="5049180"/>
              <a:ext cx="677178" cy="677178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89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552125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90" name="Rectangle 188"/>
            <p:cNvSpPr>
              <a:spLocks noChangeArrowheads="1"/>
            </p:cNvSpPr>
            <p:nvPr/>
          </p:nvSpPr>
          <p:spPr bwMode="auto">
            <a:xfrm>
              <a:off x="7042423" y="508173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1" name="Group 107"/>
            <p:cNvGrpSpPr/>
            <p:nvPr/>
          </p:nvGrpSpPr>
          <p:grpSpPr>
            <a:xfrm>
              <a:off x="7142894" y="5238064"/>
              <a:ext cx="363976" cy="260453"/>
              <a:chOff x="7481888" y="3079208"/>
              <a:chExt cx="595312" cy="425992"/>
            </a:xfrm>
          </p:grpSpPr>
          <p:sp>
            <p:nvSpPr>
              <p:cNvPr id="39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9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9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9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9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0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9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0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0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406" name="Group 405"/>
          <p:cNvGrpSpPr/>
          <p:nvPr/>
        </p:nvGrpSpPr>
        <p:grpSpPr>
          <a:xfrm>
            <a:off x="7939902" y="5277547"/>
            <a:ext cx="677179" cy="677178"/>
            <a:chOff x="7939902" y="1538790"/>
            <a:chExt cx="677179" cy="677178"/>
          </a:xfrm>
        </p:grpSpPr>
        <p:sp>
          <p:nvSpPr>
            <p:cNvPr id="407" name="Rounded Rectangle 406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08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41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448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0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51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5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52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3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54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3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4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7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4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4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42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2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3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3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3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1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1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2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1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2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409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7" name="Clip" r:id="rId9" imgW="5757415" imgH="3221332" progId="">
                    <p:embed/>
                  </p:oleObj>
                </mc:Choice>
                <mc:Fallback>
                  <p:oleObj name="Clip" r:id="rId9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59" name="Straight Connector 458"/>
          <p:cNvCxnSpPr>
            <a:stCxn id="388" idx="3"/>
            <a:endCxn id="407" idx="1"/>
          </p:cNvCxnSpPr>
          <p:nvPr/>
        </p:nvCxnSpPr>
        <p:spPr bwMode="auto">
          <a:xfrm>
            <a:off x="7679449" y="561613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4" name="Straight Connector 463"/>
          <p:cNvCxnSpPr>
            <a:endCxn id="35" idx="1"/>
          </p:cNvCxnSpPr>
          <p:nvPr/>
        </p:nvCxnSpPr>
        <p:spPr bwMode="auto">
          <a:xfrm flipV="1">
            <a:off x="6462210" y="2285766"/>
            <a:ext cx="540060" cy="1114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1" name="Group 40"/>
          <p:cNvGrpSpPr/>
          <p:nvPr/>
        </p:nvGrpSpPr>
        <p:grpSpPr>
          <a:xfrm>
            <a:off x="6642229" y="2270678"/>
            <a:ext cx="451159" cy="324565"/>
            <a:chOff x="3276600" y="2156671"/>
            <a:chExt cx="659972" cy="474785"/>
          </a:xfrm>
        </p:grpSpPr>
        <p:sp>
          <p:nvSpPr>
            <p:cNvPr id="112" name="Oval 111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68" name="Straight Connector 467"/>
          <p:cNvCxnSpPr>
            <a:endCxn id="242" idx="1"/>
          </p:cNvCxnSpPr>
          <p:nvPr/>
        </p:nvCxnSpPr>
        <p:spPr bwMode="auto">
          <a:xfrm>
            <a:off x="6372200" y="3027297"/>
            <a:ext cx="630070" cy="3835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2" name="Straight Connector 471"/>
          <p:cNvCxnSpPr>
            <a:endCxn id="315" idx="1"/>
          </p:cNvCxnSpPr>
          <p:nvPr/>
        </p:nvCxnSpPr>
        <p:spPr bwMode="auto">
          <a:xfrm flipV="1">
            <a:off x="6462210" y="4446006"/>
            <a:ext cx="540060" cy="181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3" name="Straight Connector 472"/>
          <p:cNvCxnSpPr>
            <a:endCxn id="388" idx="1"/>
          </p:cNvCxnSpPr>
          <p:nvPr/>
        </p:nvCxnSpPr>
        <p:spPr bwMode="auto">
          <a:xfrm>
            <a:off x="6372200" y="5184195"/>
            <a:ext cx="630070" cy="43194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4" name="Straight Connector 473"/>
          <p:cNvCxnSpPr/>
          <p:nvPr/>
        </p:nvCxnSpPr>
        <p:spPr bwMode="auto">
          <a:xfrm>
            <a:off x="4977045" y="4377447"/>
            <a:ext cx="495055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5" name="Straight Connector 474"/>
          <p:cNvCxnSpPr>
            <a:endCxn id="238" idx="2"/>
          </p:cNvCxnSpPr>
          <p:nvPr/>
        </p:nvCxnSpPr>
        <p:spPr bwMode="auto">
          <a:xfrm flipV="1">
            <a:off x="5067055" y="2725554"/>
            <a:ext cx="363530" cy="30174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716905" y="3068960"/>
            <a:ext cx="405045" cy="2250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V="1">
            <a:off x="3671900" y="4422452"/>
            <a:ext cx="360040" cy="3150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8" name="Straight Connector 477"/>
          <p:cNvCxnSpPr>
            <a:stCxn id="4" idx="3"/>
          </p:cNvCxnSpPr>
          <p:nvPr/>
        </p:nvCxnSpPr>
        <p:spPr bwMode="auto">
          <a:xfrm>
            <a:off x="2150345" y="2282424"/>
            <a:ext cx="621455" cy="47150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9" name="Straight Connector 478"/>
          <p:cNvCxnSpPr>
            <a:stCxn id="132" idx="3"/>
          </p:cNvCxnSpPr>
          <p:nvPr/>
        </p:nvCxnSpPr>
        <p:spPr bwMode="auto">
          <a:xfrm flipV="1">
            <a:off x="2155880" y="3068960"/>
            <a:ext cx="570915" cy="3419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0" name="Straight Connector 479"/>
          <p:cNvCxnSpPr>
            <a:stCxn id="169" idx="3"/>
          </p:cNvCxnSpPr>
          <p:nvPr/>
        </p:nvCxnSpPr>
        <p:spPr bwMode="auto">
          <a:xfrm>
            <a:off x="2155880" y="4446006"/>
            <a:ext cx="615920" cy="1981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1" name="Straight Connector 480"/>
          <p:cNvCxnSpPr>
            <a:stCxn id="206" idx="3"/>
          </p:cNvCxnSpPr>
          <p:nvPr/>
        </p:nvCxnSpPr>
        <p:spPr bwMode="auto">
          <a:xfrm flipV="1">
            <a:off x="2155880" y="5319210"/>
            <a:ext cx="705930" cy="2948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04" name="Group 40"/>
          <p:cNvGrpSpPr/>
          <p:nvPr/>
        </p:nvGrpSpPr>
        <p:grpSpPr>
          <a:xfrm>
            <a:off x="6642229" y="3252321"/>
            <a:ext cx="451159" cy="324565"/>
            <a:chOff x="3276600" y="2156671"/>
            <a:chExt cx="659972" cy="474785"/>
          </a:xfrm>
        </p:grpSpPr>
        <p:sp>
          <p:nvSpPr>
            <p:cNvPr id="505" name="Oval 504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7" name="Group 40"/>
          <p:cNvGrpSpPr/>
          <p:nvPr/>
        </p:nvGrpSpPr>
        <p:grpSpPr>
          <a:xfrm>
            <a:off x="6642229" y="4405517"/>
            <a:ext cx="451159" cy="324565"/>
            <a:chOff x="3276600" y="2156671"/>
            <a:chExt cx="659972" cy="474785"/>
          </a:xfrm>
        </p:grpSpPr>
        <p:sp>
          <p:nvSpPr>
            <p:cNvPr id="508" name="Oval 507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9" name="TextBox 508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0" name="Group 40"/>
          <p:cNvGrpSpPr/>
          <p:nvPr/>
        </p:nvGrpSpPr>
        <p:grpSpPr>
          <a:xfrm>
            <a:off x="6642229" y="5415231"/>
            <a:ext cx="451159" cy="324565"/>
            <a:chOff x="3276600" y="2156671"/>
            <a:chExt cx="659972" cy="474785"/>
          </a:xfrm>
        </p:grpSpPr>
        <p:sp>
          <p:nvSpPr>
            <p:cNvPr id="511" name="Oval 510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5" name="Cloud 234"/>
          <p:cNvSpPr/>
          <p:nvPr/>
        </p:nvSpPr>
        <p:spPr bwMode="auto">
          <a:xfrm>
            <a:off x="2636785" y="2213865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Operator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6" name="Cloud 235"/>
          <p:cNvSpPr/>
          <p:nvPr/>
        </p:nvSpPr>
        <p:spPr bwMode="auto">
          <a:xfrm>
            <a:off x="2681790" y="4149080"/>
            <a:ext cx="1125125" cy="1466744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Operator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##B##</a:t>
            </a:r>
            <a:endParaRPr lang="en-US" sz="1050">
              <a:latin typeface="+mn-lt"/>
            </a:endParaRPr>
          </a:p>
        </p:txBody>
      </p:sp>
      <p:sp>
        <p:nvSpPr>
          <p:cNvPr id="237" name="Cloud 236"/>
          <p:cNvSpPr/>
          <p:nvPr/>
        </p:nvSpPr>
        <p:spPr bwMode="auto">
          <a:xfrm>
            <a:off x="3986935" y="2483895"/>
            <a:ext cx="1305145" cy="2700300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Backbone</a:t>
            </a:r>
          </a:p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Operator</a:t>
            </a:r>
            <a:r>
              <a:rPr lang="en-US">
                <a:latin typeface="+mn-lt"/>
              </a:rPr>
              <a:t/>
            </a:r>
            <a:br>
              <a:rPr lang="en-US">
                <a:latin typeface="+mn-lt"/>
              </a:rPr>
            </a:br>
            <a:endParaRPr lang="en-US" sz="1050">
              <a:latin typeface="+mn-lt"/>
            </a:endParaRPr>
          </a:p>
        </p:txBody>
      </p:sp>
      <p:sp>
        <p:nvSpPr>
          <p:cNvPr id="238" name="Cloud 237"/>
          <p:cNvSpPr/>
          <p:nvPr/>
        </p:nvSpPr>
        <p:spPr bwMode="auto">
          <a:xfrm>
            <a:off x="5427095" y="1992182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Operator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9" name="Cloud 238"/>
          <p:cNvSpPr/>
          <p:nvPr/>
        </p:nvSpPr>
        <p:spPr bwMode="auto">
          <a:xfrm>
            <a:off x="5382090" y="4152422"/>
            <a:ext cx="1125125" cy="1466744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Operator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##C##</a:t>
            </a:r>
            <a:endParaRPr lang="en-US" sz="1050">
              <a:latin typeface="+mn-lt"/>
            </a:endParaRPr>
          </a:p>
        </p:txBody>
      </p:sp>
      <p:sp>
        <p:nvSpPr>
          <p:cNvPr id="513" name="Rectangle 512"/>
          <p:cNvSpPr/>
          <p:nvPr/>
        </p:nvSpPr>
        <p:spPr bwMode="auto">
          <a:xfrm>
            <a:off x="2591780" y="1943835"/>
            <a:ext cx="4050450" cy="40054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4" name="TextBox 513"/>
          <p:cNvSpPr txBox="1"/>
          <p:nvPr/>
        </p:nvSpPr>
        <p:spPr>
          <a:xfrm>
            <a:off x="2906815" y="5679250"/>
            <a:ext cx="3685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Backhaul provided by ETH Service Provider</a:t>
            </a:r>
          </a:p>
        </p:txBody>
      </p:sp>
      <p:grpSp>
        <p:nvGrpSpPr>
          <p:cNvPr id="482" name="Group 95"/>
          <p:cNvGrpSpPr/>
          <p:nvPr/>
        </p:nvGrpSpPr>
        <p:grpSpPr>
          <a:xfrm>
            <a:off x="2141730" y="2348880"/>
            <a:ext cx="451159" cy="321677"/>
            <a:chOff x="1524000" y="2209800"/>
            <a:chExt cx="659972" cy="470560"/>
          </a:xfrm>
        </p:grpSpPr>
        <p:sp>
          <p:nvSpPr>
            <p:cNvPr id="483" name="Oval 48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84" name="TextBox 483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6" name="Group 95"/>
          <p:cNvGrpSpPr/>
          <p:nvPr/>
        </p:nvGrpSpPr>
        <p:grpSpPr>
          <a:xfrm>
            <a:off x="2185626" y="3248980"/>
            <a:ext cx="451159" cy="321677"/>
            <a:chOff x="1524000" y="2209800"/>
            <a:chExt cx="659972" cy="470560"/>
          </a:xfrm>
        </p:grpSpPr>
        <p:sp>
          <p:nvSpPr>
            <p:cNvPr id="487" name="Oval 486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88" name="TextBox 487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9" name="Group 95"/>
          <p:cNvGrpSpPr/>
          <p:nvPr/>
        </p:nvGrpSpPr>
        <p:grpSpPr>
          <a:xfrm>
            <a:off x="2186735" y="4464115"/>
            <a:ext cx="451159" cy="321677"/>
            <a:chOff x="1524000" y="2209800"/>
            <a:chExt cx="659972" cy="470560"/>
          </a:xfrm>
        </p:grpSpPr>
        <p:sp>
          <p:nvSpPr>
            <p:cNvPr id="490" name="Oval 489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1" name="TextBox 490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2" name="Group 95"/>
          <p:cNvGrpSpPr/>
          <p:nvPr/>
        </p:nvGrpSpPr>
        <p:grpSpPr>
          <a:xfrm>
            <a:off x="2186735" y="5492588"/>
            <a:ext cx="451159" cy="321677"/>
            <a:chOff x="1524000" y="2209800"/>
            <a:chExt cx="659972" cy="470560"/>
          </a:xfrm>
        </p:grpSpPr>
        <p:sp>
          <p:nvSpPr>
            <p:cNvPr id="493" name="Oval 49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4" name="TextBox 493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2768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Further backhaul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Transport of the user plane between NA and CNS</a:t>
            </a:r>
          </a:p>
          <a:p>
            <a:r>
              <a:rPr lang="en-US"/>
              <a:t>Consists of bridges and links between bridges</a:t>
            </a:r>
          </a:p>
          <a:p>
            <a:r>
              <a:rPr lang="en-US"/>
              <a:t>Mix of wired or wireless medium possible within a backhaul</a:t>
            </a:r>
          </a:p>
          <a:p>
            <a:r>
              <a:rPr lang="en-US"/>
              <a:t>Isolation of user plane from transport network through VLANs</a:t>
            </a:r>
          </a:p>
          <a:p>
            <a:pPr lvl="1"/>
            <a:r>
              <a:rPr lang="en-US"/>
              <a:t>User plane is ‘tunneled’ through</a:t>
            </a:r>
          </a:p>
          <a:p>
            <a:pPr lvl="1"/>
            <a:r>
              <a:rPr lang="en-US"/>
              <a:t>Backhaul does not modify payload</a:t>
            </a:r>
          </a:p>
          <a:p>
            <a:r>
              <a:rPr lang="en-US"/>
              <a:t>Multiple operational domains possible within backhaul</a:t>
            </a:r>
          </a:p>
          <a:p>
            <a:pPr lvl="1"/>
            <a:r>
              <a:rPr lang="en-US"/>
              <a:t>Bridges and links may belong to multiple operators.</a:t>
            </a:r>
          </a:p>
          <a:p>
            <a:pPr lvl="1"/>
            <a:r>
              <a:rPr lang="en-US"/>
              <a:t>However a single brigde device has a single owner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0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  <a:br>
              <a:rPr lang="en-US" dirty="0"/>
            </a:br>
            <a:r>
              <a:rPr lang="en-US" sz="2400" i="1" dirty="0"/>
              <a:t>3GPP Trusted WLAN Access to EPC TS 23.402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Support for non-seamless WLAN </a:t>
            </a:r>
            <a:br>
              <a:rPr lang="en-US" dirty="0"/>
            </a:br>
            <a:r>
              <a:rPr lang="en-US" dirty="0"/>
              <a:t>offload (NSWO) or single PDN </a:t>
            </a:r>
            <a:br>
              <a:rPr lang="en-US" dirty="0"/>
            </a:br>
            <a:r>
              <a:rPr lang="en-US" dirty="0"/>
              <a:t>connection into EPC</a:t>
            </a:r>
          </a:p>
          <a:p>
            <a:r>
              <a:rPr lang="en-US" dirty="0"/>
              <a:t>Definition of a </a:t>
            </a:r>
          </a:p>
          <a:p>
            <a:pPr lvl="1"/>
            <a:r>
              <a:rPr lang="en-US" dirty="0"/>
              <a:t>WLAN Access Network,</a:t>
            </a:r>
          </a:p>
          <a:p>
            <a:pPr lvl="1"/>
            <a:r>
              <a:rPr lang="en-US" dirty="0"/>
              <a:t>Trusted WLAN AAA Proxy</a:t>
            </a:r>
          </a:p>
          <a:p>
            <a:pPr lvl="1"/>
            <a:r>
              <a:rPr lang="en-US" dirty="0"/>
              <a:t>Trusted WLAN Access Gateway</a:t>
            </a:r>
          </a:p>
          <a:p>
            <a:r>
              <a:rPr lang="en-US" dirty="0"/>
              <a:t>Requiring a point-to-point link </a:t>
            </a:r>
            <a:br>
              <a:rPr lang="en-US" dirty="0"/>
            </a:br>
            <a:r>
              <a:rPr lang="en-US" dirty="0"/>
              <a:t>between UE and Trusted WLAN </a:t>
            </a:r>
            <a:br>
              <a:rPr lang="en-US" dirty="0"/>
            </a:br>
            <a:r>
              <a:rPr lang="en-US" dirty="0"/>
              <a:t>Access Gateway across WLAN </a:t>
            </a:r>
            <a:br>
              <a:rPr lang="en-US" dirty="0"/>
            </a:br>
            <a:r>
              <a:rPr lang="en-US" dirty="0"/>
              <a:t>Access Network</a:t>
            </a:r>
          </a:p>
          <a:p>
            <a:r>
              <a:rPr lang="en-US" dirty="0"/>
              <a:t>Requiring also link state signaling of WLAN Access Network towards Trusted WLAN Access Gateway</a:t>
            </a:r>
          </a:p>
          <a:p>
            <a:r>
              <a:rPr lang="en-US" dirty="0"/>
              <a:t>Very similar requirements exist also in other access networks carrying Ethernet frames between terminal and access router</a:t>
            </a:r>
          </a:p>
          <a:p>
            <a:pPr lvl="1"/>
            <a:r>
              <a:rPr lang="en-US" dirty="0"/>
              <a:t>E.g. WiMAX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11565"/>
              </p:ext>
            </p:extLst>
          </p:nvPr>
        </p:nvGraphicFramePr>
        <p:xfrm>
          <a:off x="4725292" y="1538790"/>
          <a:ext cx="3897158" cy="279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Picture" r:id="rId3" imgW="3098800" imgH="2222500" progId="Word.Picture.8">
                  <p:embed/>
                </p:oleObj>
              </mc:Choice>
              <mc:Fallback>
                <p:oleObj name="Picture" r:id="rId3" imgW="3098800" imgH="22225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292" y="1538790"/>
                        <a:ext cx="3897158" cy="279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3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/>
              <a:t>Datapath SHOULD be configurable as either point-to-point or multipoint-to-multipoint or rooted-multipoint (point-to-multipoint) behavior</a:t>
            </a:r>
          </a:p>
          <a:p>
            <a:r>
              <a:rPr lang="en-US"/>
              <a:t>S</a:t>
            </a:r>
            <a:r>
              <a:rPr lang="en-US"/>
              <a:t>uccessful completion of datapath establishment SHOULD be indicated.</a:t>
            </a:r>
          </a:p>
          <a:p>
            <a:r>
              <a:rPr lang="en-US"/>
              <a:t>R</a:t>
            </a:r>
            <a:r>
              <a:rPr lang="en-US"/>
              <a:t>elocation of datapath within the access network SHOULD be supported.</a:t>
            </a:r>
          </a:p>
          <a:p>
            <a:r>
              <a:rPr lang="en-US"/>
              <a:t>Datapath should be configurable to support the transport of C-VIDs between terminal and CNS</a:t>
            </a:r>
          </a:p>
          <a:p>
            <a:r>
              <a:rPr lang="en-US"/>
              <a:t>Datapath should protect integrity of user payload</a:t>
            </a:r>
          </a:p>
          <a:p>
            <a:r>
              <a:rPr lang="en-US"/>
              <a:t>Datapath should support encrypted transport of user payload</a:t>
            </a:r>
          </a:p>
          <a:p>
            <a:r>
              <a:rPr lang="en-US"/>
              <a:t>Datapath should allow for differentiated services based on C-VIDs and priority bits</a:t>
            </a:r>
          </a:p>
          <a:p>
            <a:r>
              <a:rPr lang="en-US"/>
              <a:t>Datapath should support wired and wireless links in the access and backhaul.</a:t>
            </a:r>
          </a:p>
        </p:txBody>
      </p:sp>
    </p:spTree>
    <p:extLst>
      <p:ext uri="{BB962C8B-B14F-4D97-AF65-F5344CB8AC3E}">
        <p14:creationId xmlns:p14="http://schemas.microsoft.com/office/powerpoint/2010/main" val="413570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en-US"/>
              <a:t>Datapath specific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3057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Node of Attachment</a:t>
            </a:r>
          </a:p>
          <a:p>
            <a:pPr lvl="1"/>
            <a:r>
              <a:rPr lang="en-US" dirty="0"/>
              <a:t>R1 MAC and PHY configuration parameters</a:t>
            </a:r>
          </a:p>
          <a:p>
            <a:pPr lvl="1"/>
            <a:r>
              <a:rPr lang="en-US" dirty="0"/>
              <a:t>R1 performance and QoS parameters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  <a:p>
            <a:pPr lvl="1"/>
            <a:r>
              <a:rPr lang="en-US" dirty="0"/>
              <a:t>R6d configuration parameters</a:t>
            </a:r>
          </a:p>
          <a:p>
            <a:pPr lvl="1"/>
            <a:r>
              <a:rPr lang="en-US" dirty="0"/>
              <a:t>VLAN configuration and mapping</a:t>
            </a:r>
          </a:p>
          <a:p>
            <a:pPr lvl="1"/>
            <a:endParaRPr lang="en-US" dirty="0"/>
          </a:p>
          <a:p>
            <a:r>
              <a:rPr lang="en-US" dirty="0"/>
              <a:t>Backhaul (remark: check MEF for further attributes)</a:t>
            </a:r>
          </a:p>
          <a:p>
            <a:pPr lvl="1"/>
            <a:r>
              <a:rPr lang="en-US" dirty="0"/>
              <a:t>R6d configuration parameters</a:t>
            </a:r>
          </a:p>
          <a:p>
            <a:pPr lvl="1"/>
            <a:r>
              <a:rPr lang="en-US" dirty="0"/>
              <a:t>R3d configuration parameters</a:t>
            </a:r>
          </a:p>
          <a:p>
            <a:pPr lvl="1"/>
            <a:r>
              <a:rPr lang="en-US" dirty="0"/>
              <a:t>Service specification</a:t>
            </a:r>
          </a:p>
          <a:p>
            <a:pPr lvl="1"/>
            <a:r>
              <a:rPr lang="en-US" dirty="0"/>
              <a:t>Service mapping table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Subscription Service</a:t>
            </a:r>
          </a:p>
          <a:p>
            <a:pPr lvl="1"/>
            <a:r>
              <a:rPr lang="en-US" dirty="0"/>
              <a:t>User specific service specification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Core Network Service</a:t>
            </a:r>
          </a:p>
          <a:p>
            <a:pPr lvl="1"/>
            <a:r>
              <a:rPr lang="en-US" dirty="0"/>
              <a:t>R3d configuration parameters</a:t>
            </a:r>
          </a:p>
          <a:p>
            <a:pPr lvl="1"/>
            <a:r>
              <a:rPr lang="en-US" dirty="0"/>
              <a:t>Network Interface performance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</p:txBody>
      </p:sp>
    </p:spTree>
    <p:extLst>
      <p:ext uri="{BB962C8B-B14F-4D97-AF65-F5344CB8AC3E}">
        <p14:creationId xmlns:p14="http://schemas.microsoft.com/office/powerpoint/2010/main" val="40110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path basic 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476739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Data path establishment</a:t>
            </a:r>
          </a:p>
          <a:p>
            <a:pPr lvl="1"/>
            <a:r>
              <a:rPr lang="en-US" dirty="0" smtClean="0"/>
              <a:t>Retrieve user specific configuration information from Subscription Service</a:t>
            </a:r>
          </a:p>
          <a:p>
            <a:pPr lvl="1"/>
            <a:r>
              <a:rPr lang="en-US" dirty="0"/>
              <a:t>Configure terminal interface R1</a:t>
            </a:r>
          </a:p>
          <a:p>
            <a:pPr lvl="1"/>
            <a:r>
              <a:rPr lang="en-US" dirty="0"/>
              <a:t>Configure forwarding and interfaces R1 and R6d in NA</a:t>
            </a:r>
          </a:p>
          <a:p>
            <a:pPr lvl="1"/>
            <a:r>
              <a:rPr lang="en-US" dirty="0"/>
              <a:t>Configure link performance and interfaces R6d and R3d in Backhaul</a:t>
            </a:r>
          </a:p>
          <a:p>
            <a:pPr lvl="1"/>
            <a:r>
              <a:rPr lang="en-US" dirty="0"/>
              <a:t>Initiate configuration of R3d in CNS</a:t>
            </a:r>
          </a:p>
          <a:p>
            <a:pPr lvl="1"/>
            <a:r>
              <a:rPr lang="en-US" dirty="0"/>
              <a:t>Signal completion of access link establishment</a:t>
            </a:r>
          </a:p>
          <a:p>
            <a:pPr lvl="1"/>
            <a:endParaRPr lang="en-US" dirty="0" smtClean="0"/>
          </a:p>
          <a:p>
            <a:r>
              <a:rPr lang="en-US" dirty="0"/>
              <a:t>Data path relocation</a:t>
            </a:r>
          </a:p>
          <a:p>
            <a:pPr lvl="1"/>
            <a:r>
              <a:rPr lang="en-US" dirty="0"/>
              <a:t>Reconfigure terminal interface R1 to new NA</a:t>
            </a:r>
          </a:p>
          <a:p>
            <a:pPr lvl="1"/>
            <a:r>
              <a:rPr lang="en-US" dirty="0"/>
              <a:t>Configure forwarding and interfaces R1 and R6d in new NA</a:t>
            </a:r>
          </a:p>
          <a:p>
            <a:pPr lvl="1"/>
            <a:r>
              <a:rPr lang="en-US" dirty="0"/>
              <a:t>Relocate interface R6d in Backhaul towards new NA</a:t>
            </a:r>
          </a:p>
          <a:p>
            <a:pPr lvl="1"/>
            <a:r>
              <a:rPr lang="en-US" dirty="0"/>
              <a:t>Signal completion of access link relocation</a:t>
            </a:r>
          </a:p>
          <a:p>
            <a:pPr lvl="1"/>
            <a:endParaRPr lang="en-US" dirty="0"/>
          </a:p>
          <a:p>
            <a:r>
              <a:rPr lang="en-US" dirty="0" smtClean="0"/>
              <a:t>Data path tear down</a:t>
            </a:r>
          </a:p>
          <a:p>
            <a:pPr lvl="1"/>
            <a:r>
              <a:rPr lang="en-US" dirty="0" smtClean="0"/>
              <a:t>Teardown interface in Terminal</a:t>
            </a:r>
          </a:p>
          <a:p>
            <a:pPr lvl="1"/>
            <a:r>
              <a:rPr lang="en-US" dirty="0" smtClean="0"/>
              <a:t>Teardown forwarding function and interfaces in NA</a:t>
            </a:r>
          </a:p>
          <a:p>
            <a:pPr lvl="1"/>
            <a:r>
              <a:rPr lang="en-US" dirty="0"/>
              <a:t>Teardown interface in CNs</a:t>
            </a:r>
          </a:p>
          <a:p>
            <a:pPr lvl="1"/>
            <a:r>
              <a:rPr lang="en-US" dirty="0"/>
              <a:t>Remove resource allocations in Backhaul</a:t>
            </a:r>
          </a:p>
          <a:p>
            <a:pPr lvl="1"/>
            <a:r>
              <a:rPr lang="en-US" dirty="0" smtClean="0"/>
              <a:t>Signal completion of teardown</a:t>
            </a:r>
          </a:p>
        </p:txBody>
      </p:sp>
    </p:spTree>
    <p:extLst>
      <p:ext uri="{BB962C8B-B14F-4D97-AF65-F5344CB8AC3E}">
        <p14:creationId xmlns:p14="http://schemas.microsoft.com/office/powerpoint/2010/main" val="363452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000" y="274638"/>
            <a:ext cx="8550000" cy="1143000"/>
          </a:xfrm>
        </p:spPr>
        <p:txBody>
          <a:bodyPr/>
          <a:lstStyle/>
          <a:p>
            <a:r>
              <a:rPr lang="en-US" dirty="0" smtClean="0"/>
              <a:t> Data path basic functions</a:t>
            </a:r>
            <a:endParaRPr lang="en-US" dirty="0"/>
          </a:p>
        </p:txBody>
      </p: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968928" y="146950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606271" y="1404350"/>
            <a:ext cx="498811" cy="600487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7" name="Group 85"/>
          <p:cNvGrpSpPr>
            <a:grpSpLocks/>
          </p:cNvGrpSpPr>
          <p:nvPr/>
        </p:nvGrpSpPr>
        <p:grpSpPr bwMode="auto">
          <a:xfrm>
            <a:off x="8077325" y="1423796"/>
            <a:ext cx="269875" cy="460375"/>
            <a:chOff x="4120" y="2308"/>
            <a:chExt cx="305" cy="415"/>
          </a:xfrm>
        </p:grpSpPr>
        <p:sp>
          <p:nvSpPr>
            <p:cNvPr id="58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1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5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7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8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142379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64226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grpSp>
        <p:nvGrpSpPr>
          <p:cNvPr id="92" name="Group 122"/>
          <p:cNvGrpSpPr>
            <a:grpSpLocks/>
          </p:cNvGrpSpPr>
          <p:nvPr/>
        </p:nvGrpSpPr>
        <p:grpSpPr bwMode="auto">
          <a:xfrm>
            <a:off x="6682014" y="1423796"/>
            <a:ext cx="269875" cy="390062"/>
            <a:chOff x="4120" y="2308"/>
            <a:chExt cx="305" cy="415"/>
          </a:xfrm>
        </p:grpSpPr>
        <p:sp>
          <p:nvSpPr>
            <p:cNvPr id="9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9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64226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5712" y="1828841"/>
            <a:ext cx="110003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+mn-lt"/>
              </a:rPr>
              <a:t>AAA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Policy</a:t>
            </a:r>
          </a:p>
          <a:p>
            <a:pPr algn="ctr"/>
            <a:r>
              <a:rPr lang="en-US">
                <a:latin typeface="+mn-lt"/>
              </a:rPr>
              <a:t>Configuration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547000" y="182884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82884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Application</a:t>
            </a:r>
          </a:p>
        </p:txBody>
      </p: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143336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65182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83840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2000" y="1899350"/>
            <a:ext cx="292468" cy="146695"/>
          </a:xfrm>
          <a:prstGeom prst="rect">
            <a:avLst/>
          </a:prstGeom>
          <a:noFill/>
        </p:spPr>
      </p:pic>
      <p:sp>
        <p:nvSpPr>
          <p:cNvPr id="156" name="TextBox 155"/>
          <p:cNvSpPr txBox="1"/>
          <p:nvPr/>
        </p:nvSpPr>
        <p:spPr>
          <a:xfrm>
            <a:off x="4036453" y="1133745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3987001" y="2536975"/>
            <a:ext cx="1485099" cy="264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9609" y="2537097"/>
            <a:ext cx="3727391" cy="2393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6345864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872535"/>
            <a:ext cx="3727391" cy="221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4259593"/>
            <a:ext cx="6564503" cy="3141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5365733"/>
            <a:ext cx="7910808" cy="236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912419"/>
            <a:ext cx="5630655" cy="19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628466"/>
            <a:ext cx="7910808" cy="245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651793"/>
            <a:ext cx="6564503" cy="180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4020790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3161450"/>
            <a:ext cx="3727391" cy="575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821652"/>
            <a:ext cx="3727391" cy="28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2163466"/>
            <a:ext cx="3734294" cy="326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2159543"/>
            <a:ext cx="1710000" cy="339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839139"/>
            <a:ext cx="1710000" cy="2642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3178937"/>
            <a:ext cx="1710000" cy="566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856552"/>
            <a:ext cx="1710000" cy="226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4008048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914176"/>
            <a:ext cx="2202347" cy="188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6345864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537097"/>
            <a:ext cx="1710000" cy="2634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3338389"/>
            <a:ext cx="2202347" cy="382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277001" y="2175078"/>
            <a:ext cx="1709166" cy="38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3205694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3279986"/>
            <a:ext cx="1702932" cy="1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554118"/>
            <a:ext cx="1716848" cy="279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3472383"/>
            <a:ext cx="1712742" cy="439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3382626"/>
            <a:ext cx="2206053" cy="22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3443225"/>
            <a:ext cx="2212484" cy="29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4298889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4356049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687913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763424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>
            <a:off x="2279616" y="2248082"/>
            <a:ext cx="1706551" cy="29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2327056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2403942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57258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706616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863982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940868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302314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3354372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590526"/>
            <a:ext cx="2192150" cy="37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632001"/>
            <a:ext cx="2213145" cy="30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662787"/>
            <a:ext cx="1708702" cy="7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4427785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4494158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4078423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412131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5033831"/>
            <a:ext cx="2215186" cy="31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951931"/>
            <a:ext cx="2221616" cy="39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5401428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5476939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6396935"/>
            <a:ext cx="2204465" cy="2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916079"/>
            <a:ext cx="1719083" cy="3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992965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705531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771904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610340"/>
            <a:ext cx="1486882" cy="40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688118"/>
            <a:ext cx="1479511" cy="21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251520" y="3787919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Data path establishment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990587" y="3775177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 flipH="1" flipV="1">
            <a:off x="3989739" y="3845552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983308" y="3880155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Rounded Rectangle 1"/>
          <p:cNvSpPr/>
          <p:nvPr/>
        </p:nvSpPr>
        <p:spPr bwMode="auto">
          <a:xfrm>
            <a:off x="251520" y="3789336"/>
            <a:ext cx="5940660" cy="180020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51520" y="5146535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Data path relocation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990587" y="5133793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 flipH="1" flipV="1">
            <a:off x="3989739" y="5204168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3983308" y="5238771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9" name="Rounded Rectangle 168"/>
          <p:cNvSpPr/>
          <p:nvPr/>
        </p:nvSpPr>
        <p:spPr bwMode="auto">
          <a:xfrm>
            <a:off x="251520" y="5147952"/>
            <a:ext cx="5940660" cy="180020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51520" y="6128178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Data path teardown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3990587" y="6115436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0" name="Straight Arrow Connector 179"/>
          <p:cNvCxnSpPr/>
          <p:nvPr/>
        </p:nvCxnSpPr>
        <p:spPr bwMode="auto">
          <a:xfrm flipH="1" flipV="1">
            <a:off x="3989739" y="6185811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H="1">
            <a:off x="3983308" y="622041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2" name="Rounded Rectangle 181"/>
          <p:cNvSpPr/>
          <p:nvPr/>
        </p:nvSpPr>
        <p:spPr bwMode="auto">
          <a:xfrm>
            <a:off x="251520" y="6129595"/>
            <a:ext cx="5940660" cy="180020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77000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2108436"/>
            <a:ext cx="0" cy="6286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Rectangle 2"/>
          <p:cNvSpPr/>
          <p:nvPr/>
        </p:nvSpPr>
        <p:spPr bwMode="auto">
          <a:xfrm>
            <a:off x="1781691" y="1403775"/>
            <a:ext cx="990110" cy="675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3491879" y="1403775"/>
            <a:ext cx="2205245" cy="675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742130" y="1403775"/>
            <a:ext cx="720079" cy="675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915610" y="1133745"/>
            <a:ext cx="766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Terminal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607115" y="953725"/>
            <a:ext cx="103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Subscription</a:t>
            </a:r>
          </a:p>
          <a:p>
            <a:r>
              <a:rPr lang="en-US" dirty="0">
                <a:latin typeface="+mn-lt"/>
              </a:rPr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4"/>
            <a:ext cx="8229600" cy="1003973"/>
          </a:xfrm>
        </p:spPr>
        <p:txBody>
          <a:bodyPr/>
          <a:lstStyle/>
          <a:p>
            <a:r>
              <a:rPr lang="en-US"/>
              <a:t>NA attributes mapping to IEEE 802 technologies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1154034"/>
              </p:ext>
            </p:extLst>
          </p:nvPr>
        </p:nvGraphicFramePr>
        <p:xfrm>
          <a:off x="457200" y="1588195"/>
          <a:ext cx="825526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440"/>
                <a:gridCol w="1484206"/>
                <a:gridCol w="1179323"/>
                <a:gridCol w="1179323"/>
                <a:gridCol w="1179323"/>
                <a:gridCol w="1179323"/>
                <a:gridCol w="117932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802.15.?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802.22</a:t>
                      </a:r>
                    </a:p>
                  </a:txBody>
                  <a:tcPr marL="44873" marR="44873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/>
                        <a:t>R1</a:t>
                      </a:r>
                      <a:r>
                        <a:rPr lang="en-US" baseline="0"/>
                        <a:t> Config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QoS</a:t>
                      </a:r>
                      <a:r>
                        <a:rPr lang="en-US" baseline="0"/>
                        <a:t> Parms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Forwarding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Filtering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Security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R6d Config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VLAN</a:t>
                      </a:r>
                      <a:r>
                        <a:rPr lang="en-US" baseline="0"/>
                        <a:t> Config</a:t>
                      </a:r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540" y="4689140"/>
            <a:ext cx="8255260" cy="1575175"/>
          </a:xfrm>
        </p:spPr>
        <p:txBody>
          <a:bodyPr>
            <a:normAutofit/>
          </a:bodyPr>
          <a:lstStyle/>
          <a:p>
            <a:r>
              <a:rPr lang="en-US"/>
              <a:t>NA configuration is performed from information delivered by the Subscription Service as part of authorization</a:t>
            </a:r>
          </a:p>
        </p:txBody>
      </p:sp>
    </p:spTree>
    <p:extLst>
      <p:ext uri="{BB962C8B-B14F-4D97-AF65-F5344CB8AC3E}">
        <p14:creationId xmlns:p14="http://schemas.microsoft.com/office/powerpoint/2010/main" val="171950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MAC-in-MAC (Provider Backbone Bridging)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NA effectively representing ‘BEB’</a:t>
            </a:r>
          </a:p>
          <a:p>
            <a:r>
              <a:rPr lang="en-US"/>
              <a:t>Link identified by B-SA + I-SID</a:t>
            </a:r>
          </a:p>
          <a:p>
            <a:pPr lvl="1"/>
            <a:r>
              <a:rPr lang="en-US"/>
              <a:t>B-SA uniquely correlated to terminal MAC address</a:t>
            </a:r>
          </a:p>
          <a:p>
            <a:pPr lvl="2"/>
            <a:r>
              <a:rPr lang="en-US"/>
              <a:t>Would it work using terminal MAC as B-SA (C-SA = B-SA)?</a:t>
            </a:r>
          </a:p>
          <a:p>
            <a:pPr lvl="1"/>
            <a:r>
              <a:rPr lang="en-US"/>
              <a:t>B-DA represents access router peer</a:t>
            </a:r>
          </a:p>
          <a:p>
            <a:pPr lvl="1"/>
            <a:r>
              <a:rPr lang="en-US"/>
              <a:t>I-SID for further study;</a:t>
            </a:r>
          </a:p>
          <a:p>
            <a:r>
              <a:rPr lang="en-US"/>
              <a:t>Mobility support by learning B-bridges</a:t>
            </a:r>
          </a:p>
          <a:p>
            <a:r>
              <a:rPr lang="en-US"/>
              <a:t>Protocol for dynamic configuration of PBBN</a:t>
            </a:r>
          </a:p>
          <a:p>
            <a:r>
              <a:rPr lang="en-US"/>
              <a:t>Open: Link state signaling?</a:t>
            </a:r>
          </a:p>
          <a:p>
            <a:r>
              <a:rPr lang="en-US"/>
              <a:t>Security assessment</a:t>
            </a:r>
          </a:p>
        </p:txBody>
      </p:sp>
    </p:spTree>
    <p:extLst>
      <p:ext uri="{BB962C8B-B14F-4D97-AF65-F5344CB8AC3E}">
        <p14:creationId xmlns:p14="http://schemas.microsoft.com/office/powerpoint/2010/main" val="48395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/>
              <a:t>Data Path Design and Control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MACsec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MACsec establishes single hop across multiple bridges</a:t>
            </a:r>
          </a:p>
          <a:p>
            <a:r>
              <a:rPr lang="en-US"/>
              <a:t>MACsec peers are R6d at the NA and R3d at the CNS</a:t>
            </a:r>
          </a:p>
          <a:p>
            <a:r>
              <a:rPr lang="en-US"/>
              <a:t>Control protocol by 802.1X</a:t>
            </a:r>
          </a:p>
          <a:p>
            <a:pPr lvl="1"/>
            <a:r>
              <a:rPr lang="en-US"/>
              <a:t>EAP based establishment of security association</a:t>
            </a:r>
          </a:p>
          <a:p>
            <a:pPr lvl="2"/>
            <a:r>
              <a:rPr lang="en-US"/>
              <a:t>How to tie with EAP based access authentication</a:t>
            </a:r>
          </a:p>
          <a:p>
            <a:pPr lvl="1"/>
            <a:r>
              <a:rPr lang="en-US"/>
              <a:t>Well defined link state management</a:t>
            </a:r>
          </a:p>
          <a:p>
            <a:r>
              <a:rPr lang="en-US"/>
              <a:t>Protocol for mobility support required</a:t>
            </a:r>
          </a:p>
          <a:p>
            <a:pPr lvl="1"/>
            <a:r>
              <a:rPr lang="en-US"/>
              <a:t>Wouldn’t be a kind of 802.11r applicable to MAC sec ptp links?</a:t>
            </a:r>
          </a:p>
          <a:p>
            <a:r>
              <a:rPr lang="en-US"/>
              <a:t>Scalability and performance issues</a:t>
            </a:r>
          </a:p>
          <a:p>
            <a:pPr lvl="1"/>
            <a:r>
              <a:rPr lang="en-US"/>
              <a:t>MACsec Ys well distributed on NA side, however the entity at the CNS may have to handle a huge number of sessions.</a:t>
            </a:r>
          </a:p>
        </p:txBody>
      </p:sp>
    </p:spTree>
    <p:extLst>
      <p:ext uri="{BB962C8B-B14F-4D97-AF65-F5344CB8AC3E}">
        <p14:creationId xmlns:p14="http://schemas.microsoft.com/office/powerpoint/2010/main" val="3295930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SDN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T.b.d., e.g. </a:t>
            </a:r>
            <a:r>
              <a:rPr lang="en-US">
                <a:hlinkClick r:id="rId2"/>
              </a:rPr>
              <a:t>https://mentor.ieee.org/omniran/dcn/14/omniran-14-0040-00-CF00-ethernet-connection-service.pdf</a:t>
            </a:r>
            <a:endParaRPr lang="en-US"/>
          </a:p>
          <a:p>
            <a:pPr lvl="1"/>
            <a:r>
              <a:rPr lang="en-US"/>
              <a:t>Proposal of Paul Bottorff (May 2014)</a:t>
            </a:r>
          </a:p>
        </p:txBody>
      </p:sp>
    </p:spTree>
    <p:extLst>
      <p:ext uri="{BB962C8B-B14F-4D97-AF65-F5344CB8AC3E}">
        <p14:creationId xmlns:p14="http://schemas.microsoft.com/office/powerpoint/2010/main" val="3611641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/>
          </a:bodyPr>
          <a:lstStyle/>
          <a:p>
            <a:r>
              <a:rPr lang="en-US"/>
              <a:t>The slides present the logical structure and the essential content of the intented data path section.</a:t>
            </a:r>
          </a:p>
          <a:p>
            <a:r>
              <a:rPr lang="en-US"/>
              <a:t>Is there any other recommendation or hint for the section?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8740"/>
            <a:ext cx="6545071" cy="53555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 err="1">
                <a:solidFill>
                  <a:schemeClr val="accent2"/>
                </a:solidFill>
              </a:rPr>
              <a:t>Datapath</a:t>
            </a:r>
            <a:r>
              <a:rPr lang="en-US" b="1" i="1" dirty="0">
                <a:solidFill>
                  <a:schemeClr val="accent2"/>
                </a:solidFill>
              </a:rPr>
              <a:t> establishment, </a:t>
            </a:r>
            <a:br>
              <a:rPr lang="en-US" b="1" i="1" dirty="0">
                <a:solidFill>
                  <a:schemeClr val="accent2"/>
                </a:solidFill>
              </a:rPr>
            </a:br>
            <a:r>
              <a:rPr lang="en-US" b="1" i="1" dirty="0">
                <a:solidFill>
                  <a:schemeClr val="accent2"/>
                </a:solidFill>
              </a:rPr>
              <a:t>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Access Network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  <p:pic>
        <p:nvPicPr>
          <p:cNvPr id="4" name="Picture 3" descr="basic_nr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135" y="2123855"/>
            <a:ext cx="1955262" cy="10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Path Chapter ToC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Introduction</a:t>
            </a:r>
          </a:p>
          <a:p>
            <a:r>
              <a:rPr lang="en-US"/>
              <a:t>Terminology</a:t>
            </a:r>
          </a:p>
          <a:p>
            <a:r>
              <a:rPr lang="en-US"/>
              <a:t>Roles and identifiers</a:t>
            </a:r>
          </a:p>
          <a:p>
            <a:r>
              <a:rPr lang="en-US"/>
              <a:t>Use cases</a:t>
            </a:r>
          </a:p>
          <a:p>
            <a:r>
              <a:rPr lang="en-US"/>
              <a:t>Functional requirements</a:t>
            </a:r>
          </a:p>
          <a:p>
            <a:r>
              <a:rPr lang="en-US"/>
              <a:t>Data path specific attributes</a:t>
            </a:r>
          </a:p>
          <a:p>
            <a:r>
              <a:rPr lang="en-US"/>
              <a:t>Data path basic functions</a:t>
            </a:r>
          </a:p>
          <a:p>
            <a:r>
              <a:rPr lang="en-US"/>
              <a:t>NA attributes mappings to IEEE 802 technologies</a:t>
            </a:r>
          </a:p>
          <a:p>
            <a:r>
              <a:rPr lang="en-US"/>
              <a:t>IEEE 802 backhaul solutions</a:t>
            </a:r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Data path carries user payload between Terminal and Core Network Service</a:t>
            </a:r>
          </a:p>
          <a:p>
            <a:r>
              <a:rPr lang="en-US"/>
              <a:t>Desired solution is a fully b</a:t>
            </a:r>
            <a:r>
              <a:rPr lang="en-US" dirty="0"/>
              <a:t>ridged access network solution supporting various link behaviors</a:t>
            </a:r>
          </a:p>
          <a:p>
            <a:pPr lvl="1"/>
            <a:r>
              <a:rPr lang="en-US" dirty="0"/>
              <a:t>point-to-point</a:t>
            </a:r>
          </a:p>
          <a:p>
            <a:pPr lvl="1"/>
            <a:r>
              <a:rPr lang="en-US" dirty="0"/>
              <a:t>Shared</a:t>
            </a:r>
          </a:p>
          <a:p>
            <a:r>
              <a:rPr lang="en-US" dirty="0"/>
              <a:t>Data path is established when terminal connects to access network and can be modified on demand anytime during the terminal session.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349374" y="5235077"/>
            <a:ext cx="5427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854075" y="6083332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5562300" y="6084295"/>
            <a:ext cx="1711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2565400" y="6082707"/>
            <a:ext cx="29967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854075" y="4965202"/>
            <a:ext cx="4953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TE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6778325" y="4965202"/>
            <a:ext cx="98903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CNS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2070100" y="4965202"/>
            <a:ext cx="9906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NA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88" name="Rectangle 36"/>
          <p:cNvSpPr>
            <a:spLocks noChangeArrowheads="1"/>
          </p:cNvSpPr>
          <p:nvPr/>
        </p:nvSpPr>
        <p:spPr bwMode="auto">
          <a:xfrm>
            <a:off x="854075" y="59368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89" name="Rectangle 37"/>
          <p:cNvSpPr>
            <a:spLocks noChangeArrowheads="1"/>
          </p:cNvSpPr>
          <p:nvPr/>
        </p:nvSpPr>
        <p:spPr bwMode="auto">
          <a:xfrm>
            <a:off x="2070100" y="59368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0" name="Rectangle 38"/>
          <p:cNvSpPr>
            <a:spLocks noChangeArrowheads="1"/>
          </p:cNvSpPr>
          <p:nvPr/>
        </p:nvSpPr>
        <p:spPr bwMode="auto">
          <a:xfrm>
            <a:off x="2565400" y="593622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1" name="Rectangle 39"/>
          <p:cNvSpPr>
            <a:spLocks noChangeArrowheads="1"/>
          </p:cNvSpPr>
          <p:nvPr/>
        </p:nvSpPr>
        <p:spPr bwMode="auto">
          <a:xfrm>
            <a:off x="5067000" y="593622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2" name="Rectangle 40"/>
          <p:cNvSpPr>
            <a:spLocks noChangeArrowheads="1"/>
          </p:cNvSpPr>
          <p:nvPr/>
        </p:nvSpPr>
        <p:spPr bwMode="auto">
          <a:xfrm>
            <a:off x="5562300" y="593780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3" name="Rectangle 41"/>
          <p:cNvSpPr>
            <a:spLocks noChangeArrowheads="1"/>
          </p:cNvSpPr>
          <p:nvPr/>
        </p:nvSpPr>
        <p:spPr bwMode="auto">
          <a:xfrm>
            <a:off x="6778325" y="593780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854075" y="58003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7" name="Rectangle 45"/>
          <p:cNvSpPr>
            <a:spLocks noChangeArrowheads="1"/>
          </p:cNvSpPr>
          <p:nvPr/>
        </p:nvSpPr>
        <p:spPr bwMode="auto">
          <a:xfrm>
            <a:off x="2070100" y="58003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2565400" y="57996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9" name="Rectangle 47"/>
          <p:cNvSpPr>
            <a:spLocks noChangeArrowheads="1"/>
          </p:cNvSpPr>
          <p:nvPr/>
        </p:nvSpPr>
        <p:spPr bwMode="auto">
          <a:xfrm>
            <a:off x="5067000" y="57996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5562300" y="580128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1" name="Rectangle 49"/>
          <p:cNvSpPr>
            <a:spLocks noChangeArrowheads="1"/>
          </p:cNvSpPr>
          <p:nvPr/>
        </p:nvSpPr>
        <p:spPr bwMode="auto">
          <a:xfrm>
            <a:off x="6778325" y="580128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854075" y="5665384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09" name="Rectangle 57"/>
          <p:cNvSpPr>
            <a:spLocks noChangeArrowheads="1"/>
          </p:cNvSpPr>
          <p:nvPr/>
        </p:nvSpPr>
        <p:spPr bwMode="auto">
          <a:xfrm>
            <a:off x="6778325" y="566634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pic>
        <p:nvPicPr>
          <p:cNvPr id="117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8763" y="5114352"/>
            <a:ext cx="503237" cy="252412"/>
          </a:xfrm>
          <a:prstGeom prst="rect">
            <a:avLst/>
          </a:prstGeom>
          <a:noFill/>
        </p:spPr>
      </p:pic>
      <p:sp>
        <p:nvSpPr>
          <p:cNvPr id="119" name="Rectangle 39"/>
          <p:cNvSpPr>
            <a:spLocks noChangeArrowheads="1"/>
          </p:cNvSpPr>
          <p:nvPr/>
        </p:nvSpPr>
        <p:spPr bwMode="auto">
          <a:xfrm>
            <a:off x="3582000" y="5938859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0" name="Rectangle 40"/>
          <p:cNvSpPr>
            <a:spLocks noChangeArrowheads="1"/>
          </p:cNvSpPr>
          <p:nvPr/>
        </p:nvSpPr>
        <p:spPr bwMode="auto">
          <a:xfrm>
            <a:off x="4077300" y="59404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1" name="Rectangle 47"/>
          <p:cNvSpPr>
            <a:spLocks noChangeArrowheads="1"/>
          </p:cNvSpPr>
          <p:nvPr/>
        </p:nvSpPr>
        <p:spPr bwMode="auto">
          <a:xfrm>
            <a:off x="3582000" y="5802334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DLL</a:t>
            </a:r>
          </a:p>
        </p:txBody>
      </p:sp>
      <p:sp>
        <p:nvSpPr>
          <p:cNvPr id="122" name="Rectangle 48"/>
          <p:cNvSpPr>
            <a:spLocks noChangeArrowheads="1"/>
          </p:cNvSpPr>
          <p:nvPr/>
        </p:nvSpPr>
        <p:spPr bwMode="auto">
          <a:xfrm>
            <a:off x="4077300" y="58039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pic>
        <p:nvPicPr>
          <p:cNvPr id="71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080" y="5114183"/>
            <a:ext cx="503237" cy="252412"/>
          </a:xfrm>
          <a:prstGeom prst="rect">
            <a:avLst/>
          </a:prstGeom>
          <a:noFill/>
        </p:spPr>
      </p:pic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3491880" y="4959171"/>
            <a:ext cx="2610289" cy="45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tIns="0" anchor="t" anchorCtr="1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BH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		Terminal</a:t>
            </a:r>
          </a:p>
          <a:p>
            <a:r>
              <a:rPr lang="en-US"/>
              <a:t>AN		Access Network</a:t>
            </a:r>
          </a:p>
          <a:p>
            <a:r>
              <a:rPr lang="en-US"/>
              <a:t>NA		Node of Attachment</a:t>
            </a:r>
          </a:p>
          <a:p>
            <a:r>
              <a:rPr lang="en-US"/>
              <a:t>BH		Backhaul</a:t>
            </a:r>
          </a:p>
          <a:p>
            <a:r>
              <a:rPr lang="en-US"/>
              <a:t>SS		Subscription Service</a:t>
            </a:r>
          </a:p>
          <a:p>
            <a:r>
              <a:rPr lang="en-US"/>
              <a:t>CNS	Core Network Service</a:t>
            </a:r>
          </a:p>
          <a:p>
            <a:r>
              <a:rPr lang="en-US"/>
              <a:t>CIS	Coordination and Information</a:t>
            </a:r>
            <a:br>
              <a:rPr lang="en-US"/>
            </a:br>
            <a:r>
              <a:rPr lang="en-US"/>
              <a:t>		Service</a:t>
            </a:r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 dirty="0"/>
              <a:t>Roles and Identifiers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9061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Terminal</a:t>
            </a:r>
          </a:p>
          <a:p>
            <a:pPr lvl="1"/>
            <a:r>
              <a:rPr lang="en-US" dirty="0"/>
              <a:t>Terminal Interface</a:t>
            </a:r>
          </a:p>
          <a:p>
            <a:pPr lvl="2"/>
            <a:r>
              <a:rPr lang="en-US" dirty="0"/>
              <a:t>TE {EUI-48}</a:t>
            </a:r>
          </a:p>
          <a:p>
            <a:pPr lvl="2"/>
            <a:r>
              <a:rPr lang="en-US" dirty="0"/>
              <a:t>R1-Interface ID</a:t>
            </a:r>
          </a:p>
          <a:p>
            <a:r>
              <a:rPr lang="en-US" dirty="0"/>
              <a:t>Access Network</a:t>
            </a:r>
          </a:p>
          <a:p>
            <a:pPr lvl="2"/>
            <a:r>
              <a:rPr lang="en-US" dirty="0"/>
              <a:t>Access Network Identifier: ANID {EUI-48} + AN Name {String}</a:t>
            </a:r>
          </a:p>
          <a:p>
            <a:pPr lvl="1"/>
            <a:r>
              <a:rPr lang="en-US" dirty="0"/>
              <a:t>Node of Attachment</a:t>
            </a:r>
          </a:p>
          <a:p>
            <a:pPr lvl="2"/>
            <a:r>
              <a:rPr lang="en-US" dirty="0"/>
              <a:t>NA {EUI-48}</a:t>
            </a:r>
          </a:p>
          <a:p>
            <a:pPr lvl="2"/>
            <a:r>
              <a:rPr lang="en-US" dirty="0"/>
              <a:t>R1-Interface ID</a:t>
            </a:r>
          </a:p>
          <a:p>
            <a:pPr lvl="2"/>
            <a:r>
              <a:rPr lang="en-US" dirty="0"/>
              <a:t>R6d-Interface ID</a:t>
            </a:r>
          </a:p>
          <a:p>
            <a:pPr lvl="2"/>
            <a:r>
              <a:rPr lang="en-US" i="1" dirty="0"/>
              <a:t>Supportive Information</a:t>
            </a:r>
          </a:p>
          <a:p>
            <a:pPr lvl="1"/>
            <a:r>
              <a:rPr lang="en-US" dirty="0"/>
              <a:t>Backhaul</a:t>
            </a:r>
          </a:p>
          <a:p>
            <a:pPr lvl="2"/>
            <a:r>
              <a:rPr lang="en-US" dirty="0"/>
              <a:t>BH-ID</a:t>
            </a:r>
          </a:p>
          <a:p>
            <a:pPr lvl="2"/>
            <a:r>
              <a:rPr lang="en-US" dirty="0"/>
              <a:t>R6d-Interface ID</a:t>
            </a:r>
          </a:p>
          <a:p>
            <a:pPr lvl="2"/>
            <a:r>
              <a:rPr lang="en-US" dirty="0"/>
              <a:t>R3d-Interface ID</a:t>
            </a:r>
          </a:p>
          <a:p>
            <a:pPr lvl="2"/>
            <a:r>
              <a:rPr lang="en-US" dirty="0"/>
              <a:t>Supportive Information</a:t>
            </a:r>
          </a:p>
          <a:p>
            <a:r>
              <a:rPr lang="en-US" dirty="0"/>
              <a:t>Core Network Service</a:t>
            </a:r>
          </a:p>
          <a:p>
            <a:pPr lvl="2"/>
            <a:r>
              <a:rPr lang="en-US" dirty="0"/>
              <a:t>CNS ID: CNS Identifier {???} + CNS Name {String}</a:t>
            </a:r>
          </a:p>
          <a:p>
            <a:pPr lvl="2"/>
            <a:r>
              <a:rPr lang="en-US" dirty="0"/>
              <a:t>R3d-Interface ID</a:t>
            </a:r>
          </a:p>
          <a:p>
            <a:pPr lvl="2"/>
            <a:r>
              <a:rPr lang="en-US" i="1" dirty="0"/>
              <a:t>Supportive Information</a:t>
            </a:r>
          </a:p>
          <a:p>
            <a:r>
              <a:rPr lang="en-US" dirty="0"/>
              <a:t>Subscription Service</a:t>
            </a:r>
          </a:p>
          <a:p>
            <a:pPr lvl="1"/>
            <a:r>
              <a:rPr lang="en-US" dirty="0"/>
              <a:t>‘AAA and policy control’</a:t>
            </a:r>
          </a:p>
          <a:p>
            <a:pPr lvl="2"/>
            <a:r>
              <a:rPr lang="en-US" dirty="0"/>
              <a:t>SS Identifier {FQDN} + SSP Name {String}</a:t>
            </a:r>
          </a:p>
          <a:p>
            <a:pPr lvl="2"/>
            <a:r>
              <a:rPr lang="en-US" i="1" dirty="0"/>
              <a:t>Supportive Information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 bwMode="auto">
          <a:xfrm>
            <a:off x="6477000" y="1673805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311860" y="3687486"/>
            <a:ext cx="2205245" cy="1710190"/>
          </a:xfrm>
          <a:prstGeom prst="roundRect">
            <a:avLst>
              <a:gd name="adj" fmla="val 877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Identifiers</a:t>
            </a:r>
            <a:br>
              <a:rPr lang="en-US" dirty="0"/>
            </a:br>
            <a:r>
              <a:rPr lang="en-US" sz="2400" i="1" dirty="0"/>
              <a:t>Data path in the NRM</a:t>
            </a: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814411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264605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4469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C0504D"/>
                  </a:solidFill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C0504D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207206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054806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805384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209474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036006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3955581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121606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731206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731206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3997906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546776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1826206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256965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810591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40465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C0504D"/>
                  </a:solidFill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C0504D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089677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761910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816806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936716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526996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554126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819529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34146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C0504D"/>
                  </a:solidFill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C0504D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239091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94086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239091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94086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890" y="5634246"/>
            <a:ext cx="1672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Access Network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93131" y="5634246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Core</a:t>
            </a:r>
            <a:r>
              <a:rPr lang="en-US" sz="1600" dirty="0" smtClean="0">
                <a:latin typeface="+mn-lt"/>
              </a:rPr>
              <a:t> Network</a:t>
            </a:r>
          </a:p>
        </p:txBody>
      </p:sp>
    </p:spTree>
    <p:extLst>
      <p:ext uri="{BB962C8B-B14F-4D97-AF65-F5344CB8AC3E}">
        <p14:creationId xmlns:p14="http://schemas.microsoft.com/office/powerpoint/2010/main" val="80070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endParaRPr lang="en-US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178750"/>
            <a:ext cx="8229600" cy="5220580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Shared wireless access network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lvl="1"/>
            <a:r>
              <a:rPr lang="en-US"/>
              <a:t>Point-to-point link behavior is required to</a:t>
            </a:r>
          </a:p>
          <a:p>
            <a:pPr lvl="2"/>
            <a:r>
              <a:rPr lang="en-US"/>
              <a:t>Enforce all traffic passing through the CNS</a:t>
            </a:r>
          </a:p>
          <a:p>
            <a:pPr lvl="2"/>
            <a:r>
              <a:rPr lang="en-US"/>
              <a:t>Isolate terminal communication in a shared infrastructure</a:t>
            </a:r>
          </a:p>
          <a:p>
            <a:pPr lvl="1"/>
            <a:r>
              <a:rPr lang="en-US"/>
              <a:t>Mobility support is required in the bridged infrastructure</a:t>
            </a:r>
          </a:p>
          <a:p>
            <a:pPr lvl="2"/>
            <a:r>
              <a:rPr lang="en-US"/>
              <a:t>Without impacting IP connectivity, i.e. IP session has to be maintained while moving</a:t>
            </a:r>
          </a:p>
          <a:p>
            <a:pPr lvl="1"/>
            <a:r>
              <a:rPr lang="en-US"/>
              <a:t>Point-to-point link state signalling required towards CNS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31640" y="1538790"/>
            <a:ext cx="5760640" cy="2916456"/>
            <a:chOff x="973850" y="1114757"/>
            <a:chExt cx="6793505" cy="3439368"/>
          </a:xfrm>
        </p:grpSpPr>
        <p:sp>
          <p:nvSpPr>
            <p:cNvPr id="91" name="Oval 90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1151620" y="1133745"/>
              <a:ext cx="450050" cy="45005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Arc 29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3" name="Picture 23" descr="x_big_image2"/>
            <p:cNvPicPr>
              <a:picLocks noChangeAspect="1" noChangeArrowheads="1"/>
            </p:cNvPicPr>
            <p:nvPr/>
          </p:nvPicPr>
          <p:blipFill>
            <a:blip r:embed="rId4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108865" y="1114757"/>
              <a:ext cx="482617" cy="514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5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64160" y="2258870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6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19155" y="3834045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26108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20" name="Cloud 19"/>
            <p:cNvSpPr/>
            <p:nvPr/>
          </p:nvSpPr>
          <p:spPr bwMode="auto">
            <a:xfrm>
              <a:off x="6419455" y="1808820"/>
              <a:ext cx="1122875" cy="1080120"/>
            </a:xfrm>
            <a:prstGeom prst="cloud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>
                  <a:latin typeface="+mn-lt"/>
                </a:rPr>
                <a:t>CNS</a:t>
              </a:r>
            </a:p>
            <a:p>
              <a:r>
                <a:rPr lang="en-US" sz="1600">
                  <a:latin typeface="+mn-lt"/>
                </a:rPr>
                <a:t>A</a:t>
              </a:r>
            </a:p>
          </p:txBody>
        </p:sp>
        <p:pic>
          <p:nvPicPr>
            <p:cNvPr id="21" name="Picture 20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510" y="2033845"/>
              <a:ext cx="807840" cy="730719"/>
            </a:xfrm>
            <a:prstGeom prst="rect">
              <a:avLst/>
            </a:prstGeom>
          </p:spPr>
        </p:pic>
        <p:pic>
          <p:nvPicPr>
            <p:cNvPr id="18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09465" y="2476812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2" name="Cloud 21"/>
            <p:cNvSpPr/>
            <p:nvPr/>
          </p:nvSpPr>
          <p:spPr bwMode="auto">
            <a:xfrm>
              <a:off x="6464460" y="3293985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>
                  <a:latin typeface="+mn-lt"/>
                </a:rPr>
                <a:t>CNS</a:t>
              </a:r>
            </a:p>
            <a:p>
              <a:r>
                <a:rPr lang="en-US" sz="1600">
                  <a:latin typeface="+mn-lt"/>
                </a:rPr>
                <a:t>B</a:t>
              </a:r>
            </a:p>
          </p:txBody>
        </p:sp>
        <p:pic>
          <p:nvPicPr>
            <p:cNvPr id="23" name="Picture 22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9515" y="3519010"/>
              <a:ext cx="807840" cy="730719"/>
            </a:xfrm>
            <a:prstGeom prst="rect">
              <a:avLst/>
            </a:prstGeom>
          </p:spPr>
        </p:pic>
        <p:pic>
          <p:nvPicPr>
            <p:cNvPr id="24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54470" y="3961977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6" name="Picture 25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32" name="Straight Connector 31"/>
            <p:cNvCxnSpPr/>
            <p:nvPr/>
          </p:nvCxnSpPr>
          <p:spPr bwMode="auto">
            <a:xfrm>
              <a:off x="1513910" y="1538790"/>
              <a:ext cx="9451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>
              <a:stCxn id="26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>
              <a:stCxn id="25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2734337" y="1824696"/>
              <a:ext cx="1035115" cy="450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729045" y="2483895"/>
              <a:ext cx="1035115" cy="9451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729045" y="2708920"/>
              <a:ext cx="1035115" cy="11251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2774050" y="4059070"/>
              <a:ext cx="941382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4208918" y="3254272"/>
              <a:ext cx="711898" cy="711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240937" y="2411536"/>
              <a:ext cx="698645" cy="638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5384340" y="2618911"/>
              <a:ext cx="1116943" cy="450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5389632" y="3233104"/>
              <a:ext cx="1161948" cy="855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84" name="Picture 83" descr="MC900439836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85" name="Straight Connector 84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7014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1473</TotalTime>
  <Words>1397</Words>
  <Application>Microsoft Macintosh PowerPoint</Application>
  <PresentationFormat>On-screen Show (4:3)</PresentationFormat>
  <Paragraphs>350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omniran_template</vt:lpstr>
      <vt:lpstr>Clip</vt:lpstr>
      <vt:lpstr>Picture</vt:lpstr>
      <vt:lpstr>PowerPoint Presentation</vt:lpstr>
      <vt:lpstr>Key Concepts of  Data Path Design and Control</vt:lpstr>
      <vt:lpstr> P802.1CF Draft ToC </vt:lpstr>
      <vt:lpstr>Data Path Chapter ToC</vt:lpstr>
      <vt:lpstr>Introduction</vt:lpstr>
      <vt:lpstr>Terminology</vt:lpstr>
      <vt:lpstr>Roles and Identifiers</vt:lpstr>
      <vt:lpstr>Roles and Identifiers Data path in the NRM</vt:lpstr>
      <vt:lpstr>Use cases </vt:lpstr>
      <vt:lpstr>Use Cases Further Considerations</vt:lpstr>
      <vt:lpstr>Use Cases Backhaul composed of multiple segments</vt:lpstr>
      <vt:lpstr>Use Cases Further backhaul characteristics</vt:lpstr>
      <vt:lpstr>Use Cases 3GPP Trusted WLAN Access to EPC TS 23.402</vt:lpstr>
      <vt:lpstr>Functional requirements</vt:lpstr>
      <vt:lpstr>Datapath specific attributes</vt:lpstr>
      <vt:lpstr>Data path basic functions</vt:lpstr>
      <vt:lpstr> Data path basic functions</vt:lpstr>
      <vt:lpstr>NA attributes mapping to IEEE 802 technologies</vt:lpstr>
      <vt:lpstr>IEEE 802 backhaul solutions MAC-in-MAC (Provider Backbone Bridging)</vt:lpstr>
      <vt:lpstr>IEEE 802 backhaul solutions MACsec</vt:lpstr>
      <vt:lpstr>IEEE 802 backhaul solutions SDN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144</cp:revision>
  <cp:lastPrinted>1998-02-10T13:28:06Z</cp:lastPrinted>
  <dcterms:created xsi:type="dcterms:W3CDTF">2014-02-26T07:36:58Z</dcterms:created>
  <dcterms:modified xsi:type="dcterms:W3CDTF">2015-01-15T20:19:05Z</dcterms:modified>
</cp:coreProperties>
</file>