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7" r:id="rId2"/>
    <p:sldId id="262" r:id="rId3"/>
    <p:sldId id="323" r:id="rId4"/>
    <p:sldId id="298" r:id="rId5"/>
    <p:sldId id="311" r:id="rId6"/>
    <p:sldId id="304" r:id="rId7"/>
    <p:sldId id="263" r:id="rId8"/>
    <p:sldId id="324" r:id="rId9"/>
    <p:sldId id="325" r:id="rId10"/>
    <p:sldId id="308" r:id="rId11"/>
    <p:sldId id="309" r:id="rId12"/>
    <p:sldId id="319" r:id="rId13"/>
    <p:sldId id="317" r:id="rId14"/>
    <p:sldId id="310" r:id="rId15"/>
    <p:sldId id="320" r:id="rId16"/>
    <p:sldId id="299" r:id="rId17"/>
    <p:sldId id="296" r:id="rId18"/>
    <p:sldId id="316" r:id="rId19"/>
    <p:sldId id="321" r:id="rId20"/>
    <p:sldId id="313" r:id="rId21"/>
    <p:sldId id="314" r:id="rId22"/>
    <p:sldId id="322" r:id="rId23"/>
    <p:sldId id="273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04" d="100"/>
          <a:sy n="104" d="100"/>
        </p:scale>
        <p:origin x="-96" y="-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6913"/>
            <a:ext cx="4638675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Calibri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5528" y="76200"/>
            <a:ext cx="23698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omniran-15-0002-02-CF00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10.png"/><Relationship Id="rId5" Type="http://schemas.openxmlformats.org/officeDocument/2006/relationships/image" Target="../media/image6.wmf"/><Relationship Id="rId6" Type="http://schemas.openxmlformats.org/officeDocument/2006/relationships/image" Target="../media/image3.emf"/><Relationship Id="rId7" Type="http://schemas.openxmlformats.org/officeDocument/2006/relationships/image" Target="../media/image7.PNG"/><Relationship Id="rId8" Type="http://schemas.openxmlformats.org/officeDocument/2006/relationships/image" Target="../media/image8.wmf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10.png"/><Relationship Id="rId5" Type="http://schemas.openxmlformats.org/officeDocument/2006/relationships/image" Target="../media/image6.wmf"/><Relationship Id="rId6" Type="http://schemas.openxmlformats.org/officeDocument/2006/relationships/image" Target="../media/image3.emf"/><Relationship Id="rId7" Type="http://schemas.openxmlformats.org/officeDocument/2006/relationships/image" Target="../media/image7.PNG"/><Relationship Id="rId8" Type="http://schemas.openxmlformats.org/officeDocument/2006/relationships/image" Target="../media/image8.wmf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5" Type="http://schemas.openxmlformats.org/officeDocument/2006/relationships/image" Target="../media/image11.wmf"/><Relationship Id="rId6" Type="http://schemas.openxmlformats.org/officeDocument/2006/relationships/image" Target="../media/image9.png"/><Relationship Id="rId7" Type="http://schemas.openxmlformats.org/officeDocument/2006/relationships/oleObject" Target="../embeddings/oleObject2.bin"/><Relationship Id="rId8" Type="http://schemas.openxmlformats.org/officeDocument/2006/relationships/oleObject" Target="../embeddings/oleObject3.bin"/><Relationship Id="rId9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40-00-CF00-ethernet-connection-service.pdf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3.emf"/><Relationship Id="rId6" Type="http://schemas.openxmlformats.org/officeDocument/2006/relationships/image" Target="../media/image7.PNG"/><Relationship Id="rId7" Type="http://schemas.openxmlformats.org/officeDocument/2006/relationships/image" Target="../media/image8.wmf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184316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Key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Concepts of Data Path 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establishment, relocation, and teardown 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2015-11-08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maximilian.riegel@nokis.com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a summary of the key concepts and facts for the specification of data path establishment, re-location and teardown. This update is aimed for introduction of a text contribution to P802.1CF on </a:t>
            </a:r>
            <a:r>
              <a:rPr lang="en-US" sz="1600" dirty="0">
                <a:latin typeface="+mn-lt"/>
              </a:rPr>
              <a:t>Data Path establishment, relocation, and </a:t>
            </a:r>
            <a:r>
              <a:rPr lang="en-US" sz="1600" dirty="0" smtClean="0">
                <a:latin typeface="+mn-lt"/>
              </a:rPr>
              <a:t>teardown.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endParaRPr lang="en-US"/>
          </a:p>
        </p:txBody>
      </p:sp>
      <p:sp>
        <p:nvSpPr>
          <p:cNvPr id="89" name="Content Placeholder 88"/>
          <p:cNvSpPr>
            <a:spLocks noGrp="1"/>
          </p:cNvSpPr>
          <p:nvPr>
            <p:ph idx="1"/>
          </p:nvPr>
        </p:nvSpPr>
        <p:spPr>
          <a:xfrm>
            <a:off x="457200" y="1178750"/>
            <a:ext cx="8229600" cy="522058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Shared wireless access network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Point-to-point link behavior is required to</a:t>
            </a:r>
          </a:p>
          <a:p>
            <a:pPr lvl="2"/>
            <a:r>
              <a:rPr lang="en-US" dirty="0"/>
              <a:t>Enforce all traffic passing through the </a:t>
            </a:r>
            <a:r>
              <a:rPr lang="en-US" dirty="0" smtClean="0"/>
              <a:t>related AR</a:t>
            </a:r>
            <a:endParaRPr lang="en-US" dirty="0"/>
          </a:p>
          <a:p>
            <a:pPr lvl="2"/>
            <a:r>
              <a:rPr lang="en-US" dirty="0"/>
              <a:t>Isolate terminal communication in a shared infrastructure</a:t>
            </a:r>
          </a:p>
          <a:p>
            <a:pPr lvl="1"/>
            <a:r>
              <a:rPr lang="en-US" dirty="0"/>
              <a:t>Mobility support is required in the bridged infrastructure</a:t>
            </a:r>
          </a:p>
          <a:p>
            <a:pPr lvl="2"/>
            <a:r>
              <a:rPr lang="en-US" dirty="0"/>
              <a:t>Without impacting IP connectivity, i.e. IP session has to be maintained while moving</a:t>
            </a:r>
          </a:p>
          <a:p>
            <a:pPr lvl="1"/>
            <a:r>
              <a:rPr lang="en-US" dirty="0"/>
              <a:t>Point-to-point link state </a:t>
            </a:r>
            <a:r>
              <a:rPr lang="en-US" dirty="0" smtClean="0"/>
              <a:t>signaling </a:t>
            </a:r>
            <a:r>
              <a:rPr lang="en-US" dirty="0"/>
              <a:t>required </a:t>
            </a:r>
            <a:r>
              <a:rPr lang="en-US" dirty="0" smtClean="0"/>
              <a:t>towards SS 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31640" y="1538790"/>
            <a:ext cx="5607990" cy="2916456"/>
            <a:chOff x="973850" y="1114757"/>
            <a:chExt cx="6613485" cy="3439368"/>
          </a:xfrm>
        </p:grpSpPr>
        <p:sp>
          <p:nvSpPr>
            <p:cNvPr id="91" name="Oval 90"/>
            <p:cNvSpPr/>
            <p:nvPr/>
          </p:nvSpPr>
          <p:spPr bwMode="auto">
            <a:xfrm>
              <a:off x="1511660" y="1842383"/>
              <a:ext cx="315035" cy="31503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1050168" y="3079638"/>
              <a:ext cx="495055" cy="49505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1151620" y="1133745"/>
              <a:ext cx="450050" cy="45005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" name="Arc 29"/>
            <p:cNvSpPr/>
            <p:nvPr/>
          </p:nvSpPr>
          <p:spPr bwMode="auto">
            <a:xfrm rot="13367523">
              <a:off x="1306536" y="2334597"/>
              <a:ext cx="1804996" cy="2008785"/>
            </a:xfrm>
            <a:prstGeom prst="arc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pic>
          <p:nvPicPr>
            <p:cNvPr id="9" name="Picture 8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3990" y="4014065"/>
              <a:ext cx="588788" cy="540060"/>
            </a:xfrm>
            <a:prstGeom prst="rect">
              <a:avLst/>
            </a:prstGeom>
          </p:spPr>
        </p:pic>
        <p:pic>
          <p:nvPicPr>
            <p:cNvPr id="10" name="Picture 9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8994" y="2368762"/>
              <a:ext cx="495055" cy="454084"/>
            </a:xfrm>
            <a:prstGeom prst="rect">
              <a:avLst/>
            </a:prstGeom>
          </p:spPr>
        </p:pic>
        <p:pic>
          <p:nvPicPr>
            <p:cNvPr id="11" name="Picture 10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4" y="1493785"/>
              <a:ext cx="502815" cy="405045"/>
            </a:xfrm>
            <a:prstGeom prst="rect">
              <a:avLst/>
            </a:prstGeom>
          </p:spPr>
        </p:pic>
        <p:pic>
          <p:nvPicPr>
            <p:cNvPr id="12" name="Picture 11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3" y="3203976"/>
              <a:ext cx="558683" cy="450050"/>
            </a:xfrm>
            <a:prstGeom prst="rect">
              <a:avLst/>
            </a:prstGeom>
          </p:spPr>
        </p:pic>
        <p:pic>
          <p:nvPicPr>
            <p:cNvPr id="13" name="Picture 23" descr="x_big_image2"/>
            <p:cNvPicPr>
              <a:picLocks noChangeAspect="1" noChangeArrowheads="1"/>
            </p:cNvPicPr>
            <p:nvPr/>
          </p:nvPicPr>
          <p:blipFill>
            <a:blip r:embed="rId4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1108865" y="1114757"/>
              <a:ext cx="482617" cy="514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j0223598.wm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850" y="3113965"/>
              <a:ext cx="547269" cy="446974"/>
            </a:xfrm>
            <a:prstGeom prst="rect">
              <a:avLst/>
            </a:prstGeom>
          </p:spPr>
        </p:pic>
        <p:pic>
          <p:nvPicPr>
            <p:cNvPr id="15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64160" y="2258870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6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19155" y="3834045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7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26108" y="3023955"/>
              <a:ext cx="503237" cy="252412"/>
            </a:xfrm>
            <a:prstGeom prst="rect">
              <a:avLst/>
            </a:prstGeom>
            <a:noFill/>
          </p:spPr>
        </p:pic>
        <p:sp>
          <p:nvSpPr>
            <p:cNvPr id="20" name="Cloud 19"/>
            <p:cNvSpPr/>
            <p:nvPr/>
          </p:nvSpPr>
          <p:spPr bwMode="auto">
            <a:xfrm>
              <a:off x="6419455" y="1808820"/>
              <a:ext cx="1122875" cy="1080120"/>
            </a:xfrm>
            <a:prstGeom prst="cloud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endParaRPr lang="en-US" sz="1600" dirty="0">
                <a:latin typeface="+mn-lt"/>
              </a:endParaRPr>
            </a:p>
          </p:txBody>
        </p:sp>
        <p:pic>
          <p:nvPicPr>
            <p:cNvPr id="21" name="Picture 20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5870" y="1857797"/>
              <a:ext cx="644960" cy="583389"/>
            </a:xfrm>
            <a:prstGeom prst="rect">
              <a:avLst/>
            </a:prstGeom>
          </p:spPr>
        </p:pic>
        <p:pic>
          <p:nvPicPr>
            <p:cNvPr id="18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09465" y="2476812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2" name="Cloud 21"/>
            <p:cNvSpPr/>
            <p:nvPr/>
          </p:nvSpPr>
          <p:spPr bwMode="auto">
            <a:xfrm>
              <a:off x="6464460" y="3293985"/>
              <a:ext cx="1122875" cy="1080120"/>
            </a:xfrm>
            <a:prstGeom prst="cloud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endParaRPr lang="en-US" sz="1600" dirty="0">
                <a:latin typeface="+mn-lt"/>
              </a:endParaRPr>
            </a:p>
          </p:txBody>
        </p:sp>
        <p:pic>
          <p:nvPicPr>
            <p:cNvPr id="23" name="Picture 22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5870" y="3396950"/>
              <a:ext cx="649402" cy="587408"/>
            </a:xfrm>
            <a:prstGeom prst="rect">
              <a:avLst/>
            </a:prstGeom>
          </p:spPr>
        </p:pic>
        <p:pic>
          <p:nvPicPr>
            <p:cNvPr id="24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54470" y="3961977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25" name="Picture 24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8895" y="4104075"/>
              <a:ext cx="405045" cy="330815"/>
            </a:xfrm>
            <a:prstGeom prst="rect">
              <a:avLst/>
            </a:prstGeom>
          </p:spPr>
        </p:pic>
        <p:pic>
          <p:nvPicPr>
            <p:cNvPr id="26" name="Picture 25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3900" y="2393885"/>
              <a:ext cx="405045" cy="330815"/>
            </a:xfrm>
            <a:prstGeom prst="rect">
              <a:avLst/>
            </a:prstGeom>
          </p:spPr>
        </p:pic>
        <p:cxnSp>
          <p:nvCxnSpPr>
            <p:cNvPr id="32" name="Straight Connector 31"/>
            <p:cNvCxnSpPr/>
            <p:nvPr/>
          </p:nvCxnSpPr>
          <p:spPr bwMode="auto">
            <a:xfrm>
              <a:off x="1513910" y="1538790"/>
              <a:ext cx="94510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>
              <a:stCxn id="26" idx="3"/>
            </p:cNvCxnSpPr>
            <p:nvPr/>
          </p:nvCxnSpPr>
          <p:spPr bwMode="auto">
            <a:xfrm flipV="1">
              <a:off x="1828945" y="2393885"/>
              <a:ext cx="720080" cy="1654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>
              <a:stCxn id="14" idx="3"/>
            </p:cNvCxnSpPr>
            <p:nvPr/>
          </p:nvCxnSpPr>
          <p:spPr bwMode="auto">
            <a:xfrm flipV="1">
              <a:off x="1521119" y="3248980"/>
              <a:ext cx="937896" cy="884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>
              <a:stCxn id="25" idx="3"/>
            </p:cNvCxnSpPr>
            <p:nvPr/>
          </p:nvCxnSpPr>
          <p:spPr bwMode="auto">
            <a:xfrm flipV="1">
              <a:off x="1783940" y="4028678"/>
              <a:ext cx="765085" cy="2408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2734337" y="1824696"/>
              <a:ext cx="1035115" cy="4500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2729045" y="2483895"/>
              <a:ext cx="1035115" cy="9451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2729045" y="2708920"/>
              <a:ext cx="1035115" cy="11251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V="1">
              <a:off x="2774050" y="4059070"/>
              <a:ext cx="941382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4208918" y="3254272"/>
              <a:ext cx="711898" cy="711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4240937" y="2411536"/>
              <a:ext cx="698645" cy="6388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5384340" y="2618911"/>
              <a:ext cx="1116943" cy="4500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5389632" y="3233104"/>
              <a:ext cx="1161948" cy="855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84" name="Picture 83" descr="MC900439836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513910" y="1853825"/>
              <a:ext cx="315035" cy="315035"/>
            </a:xfrm>
            <a:prstGeom prst="rect">
              <a:avLst/>
            </a:prstGeom>
          </p:spPr>
        </p:pic>
        <p:cxnSp>
          <p:nvCxnSpPr>
            <p:cNvPr id="85" name="Straight Connector 84"/>
            <p:cNvCxnSpPr/>
            <p:nvPr/>
          </p:nvCxnSpPr>
          <p:spPr bwMode="auto">
            <a:xfrm>
              <a:off x="1828945" y="2123855"/>
              <a:ext cx="720080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70140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r>
              <a:rPr lang="en-US" sz="2400" i="1"/>
              <a:t>Further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413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access network may</a:t>
            </a:r>
            <a:br>
              <a:rPr lang="en-US" dirty="0"/>
            </a:br>
            <a:r>
              <a:rPr lang="en-US" dirty="0"/>
              <a:t>be shared by multiple</a:t>
            </a:r>
            <a:br>
              <a:rPr lang="en-US" dirty="0"/>
            </a:br>
            <a:r>
              <a:rPr lang="en-US" dirty="0" smtClean="0"/>
              <a:t>ARs</a:t>
            </a:r>
            <a:endParaRPr lang="en-US" dirty="0"/>
          </a:p>
          <a:p>
            <a:r>
              <a:rPr lang="en-US" dirty="0"/>
              <a:t>VLANs may be used</a:t>
            </a:r>
            <a:br>
              <a:rPr lang="en-US" dirty="0"/>
            </a:br>
            <a:r>
              <a:rPr lang="en-US" dirty="0"/>
              <a:t> to differentiate services</a:t>
            </a:r>
          </a:p>
          <a:p>
            <a:pPr lvl="1"/>
            <a:r>
              <a:rPr lang="en-US" dirty="0"/>
              <a:t>E.g. setting up dedicated </a:t>
            </a:r>
            <a:br>
              <a:rPr lang="en-US" dirty="0"/>
            </a:br>
            <a:r>
              <a:rPr lang="en-US" dirty="0"/>
              <a:t>VLANs for data, guest and voice terminals</a:t>
            </a:r>
          </a:p>
          <a:p>
            <a:r>
              <a:rPr lang="en-US" dirty="0"/>
              <a:t>C-VIDs may be used as service differentiators in the access network.</a:t>
            </a:r>
          </a:p>
          <a:p>
            <a:r>
              <a:rPr lang="en-US" dirty="0"/>
              <a:t>Terminals being either end-stations or bridges eventually deploying (C-)VLAN with C-VLAN tag carrying up to terminals</a:t>
            </a:r>
          </a:p>
          <a:p>
            <a:r>
              <a:rPr lang="en-US" dirty="0"/>
              <a:t>Access network may be spotty and being spread across large areas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444398" y="1583795"/>
            <a:ext cx="4077842" cy="2115235"/>
            <a:chOff x="973850" y="1114757"/>
            <a:chExt cx="6630563" cy="3439368"/>
          </a:xfrm>
        </p:grpSpPr>
        <p:sp>
          <p:nvSpPr>
            <p:cNvPr id="5" name="Oval 4"/>
            <p:cNvSpPr/>
            <p:nvPr/>
          </p:nvSpPr>
          <p:spPr bwMode="auto">
            <a:xfrm>
              <a:off x="1511660" y="1842383"/>
              <a:ext cx="315035" cy="31503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1050168" y="3079638"/>
              <a:ext cx="495055" cy="49505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151620" y="1133745"/>
              <a:ext cx="450050" cy="45005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Arc 7"/>
            <p:cNvSpPr/>
            <p:nvPr/>
          </p:nvSpPr>
          <p:spPr bwMode="auto">
            <a:xfrm rot="13367523">
              <a:off x="1306536" y="2334597"/>
              <a:ext cx="1804996" cy="2008785"/>
            </a:xfrm>
            <a:prstGeom prst="arc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pic>
          <p:nvPicPr>
            <p:cNvPr id="9" name="Picture 8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3990" y="4014065"/>
              <a:ext cx="588788" cy="540060"/>
            </a:xfrm>
            <a:prstGeom prst="rect">
              <a:avLst/>
            </a:prstGeom>
          </p:spPr>
        </p:pic>
        <p:pic>
          <p:nvPicPr>
            <p:cNvPr id="10" name="Picture 9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8994" y="2368762"/>
              <a:ext cx="495055" cy="454084"/>
            </a:xfrm>
            <a:prstGeom prst="rect">
              <a:avLst/>
            </a:prstGeom>
          </p:spPr>
        </p:pic>
        <p:pic>
          <p:nvPicPr>
            <p:cNvPr id="11" name="Picture 10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4" y="1493785"/>
              <a:ext cx="502815" cy="405045"/>
            </a:xfrm>
            <a:prstGeom prst="rect">
              <a:avLst/>
            </a:prstGeom>
          </p:spPr>
        </p:pic>
        <p:pic>
          <p:nvPicPr>
            <p:cNvPr id="12" name="Picture 11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3" y="3203976"/>
              <a:ext cx="558683" cy="450050"/>
            </a:xfrm>
            <a:prstGeom prst="rect">
              <a:avLst/>
            </a:prstGeom>
          </p:spPr>
        </p:pic>
        <p:pic>
          <p:nvPicPr>
            <p:cNvPr id="13" name="Picture 23" descr="x_big_image2"/>
            <p:cNvPicPr>
              <a:picLocks noChangeAspect="1" noChangeArrowheads="1"/>
            </p:cNvPicPr>
            <p:nvPr/>
          </p:nvPicPr>
          <p:blipFill>
            <a:blip r:embed="rId4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1108865" y="1114757"/>
              <a:ext cx="482617" cy="514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j0223598.wm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850" y="3113965"/>
              <a:ext cx="547269" cy="446974"/>
            </a:xfrm>
            <a:prstGeom prst="rect">
              <a:avLst/>
            </a:prstGeom>
          </p:spPr>
        </p:pic>
        <p:pic>
          <p:nvPicPr>
            <p:cNvPr id="15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64160" y="2258870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6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19155" y="3834045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7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26108" y="3023955"/>
              <a:ext cx="503237" cy="252412"/>
            </a:xfrm>
            <a:prstGeom prst="rect">
              <a:avLst/>
            </a:prstGeom>
            <a:noFill/>
          </p:spPr>
        </p:pic>
        <p:sp>
          <p:nvSpPr>
            <p:cNvPr id="18" name="Cloud 17"/>
            <p:cNvSpPr/>
            <p:nvPr/>
          </p:nvSpPr>
          <p:spPr bwMode="auto">
            <a:xfrm>
              <a:off x="6419455" y="1808820"/>
              <a:ext cx="1122875" cy="1080120"/>
            </a:xfrm>
            <a:prstGeom prst="cloud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r>
                <a:rPr lang="en-US" sz="1000" dirty="0" smtClean="0">
                  <a:latin typeface="+mn-lt"/>
                </a:rPr>
                <a:t>SS1</a:t>
              </a:r>
              <a:endParaRPr lang="en-US" sz="1000" dirty="0">
                <a:latin typeface="+mn-lt"/>
              </a:endParaRPr>
            </a:p>
            <a:p>
              <a:r>
                <a:rPr lang="en-US" sz="1000" dirty="0" smtClean="0">
                  <a:latin typeface="+mn-lt"/>
                </a:rPr>
                <a:t>AR1</a:t>
              </a:r>
              <a:endParaRPr lang="en-US" sz="1000" dirty="0">
                <a:latin typeface="+mn-lt"/>
              </a:endParaRPr>
            </a:p>
          </p:txBody>
        </p:sp>
        <p:pic>
          <p:nvPicPr>
            <p:cNvPr id="19" name="Picture 18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89218" y="1773359"/>
              <a:ext cx="610408" cy="552135"/>
            </a:xfrm>
            <a:prstGeom prst="rect">
              <a:avLst/>
            </a:prstGeom>
          </p:spPr>
        </p:pic>
        <p:pic>
          <p:nvPicPr>
            <p:cNvPr id="20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09465" y="2476812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1" name="Cloud 20"/>
            <p:cNvSpPr/>
            <p:nvPr/>
          </p:nvSpPr>
          <p:spPr bwMode="auto">
            <a:xfrm>
              <a:off x="6464460" y="3293985"/>
              <a:ext cx="1122875" cy="1080120"/>
            </a:xfrm>
            <a:prstGeom prst="cloud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r>
                <a:rPr lang="en-US" sz="1000" dirty="0" smtClean="0">
                  <a:latin typeface="+mn-lt"/>
                </a:rPr>
                <a:t>SS2</a:t>
              </a:r>
              <a:endParaRPr lang="en-US" sz="1000" dirty="0">
                <a:latin typeface="+mn-lt"/>
              </a:endParaRPr>
            </a:p>
            <a:p>
              <a:r>
                <a:rPr lang="en-US" sz="1000" dirty="0" smtClean="0">
                  <a:latin typeface="+mn-lt"/>
                </a:rPr>
                <a:t>AR2</a:t>
              </a:r>
              <a:endParaRPr lang="en-US" sz="1000" dirty="0">
                <a:latin typeface="+mn-lt"/>
              </a:endParaRPr>
            </a:p>
          </p:txBody>
        </p:sp>
        <p:pic>
          <p:nvPicPr>
            <p:cNvPr id="22" name="Picture 21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89218" y="3248605"/>
              <a:ext cx="715195" cy="646918"/>
            </a:xfrm>
            <a:prstGeom prst="rect">
              <a:avLst/>
            </a:prstGeom>
          </p:spPr>
        </p:pic>
        <p:pic>
          <p:nvPicPr>
            <p:cNvPr id="23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54470" y="3961977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24" name="Picture 23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8895" y="4104075"/>
              <a:ext cx="405045" cy="330815"/>
            </a:xfrm>
            <a:prstGeom prst="rect">
              <a:avLst/>
            </a:prstGeom>
          </p:spPr>
        </p:pic>
        <p:pic>
          <p:nvPicPr>
            <p:cNvPr id="25" name="Picture 24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3900" y="2393885"/>
              <a:ext cx="405045" cy="330815"/>
            </a:xfrm>
            <a:prstGeom prst="rect">
              <a:avLst/>
            </a:prstGeom>
          </p:spPr>
        </p:pic>
        <p:cxnSp>
          <p:nvCxnSpPr>
            <p:cNvPr id="26" name="Straight Connector 25"/>
            <p:cNvCxnSpPr/>
            <p:nvPr/>
          </p:nvCxnSpPr>
          <p:spPr bwMode="auto">
            <a:xfrm>
              <a:off x="1513910" y="1538790"/>
              <a:ext cx="94510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26"/>
            <p:cNvCxnSpPr>
              <a:stCxn id="25" idx="3"/>
            </p:cNvCxnSpPr>
            <p:nvPr/>
          </p:nvCxnSpPr>
          <p:spPr bwMode="auto">
            <a:xfrm flipV="1">
              <a:off x="1828945" y="2393885"/>
              <a:ext cx="720080" cy="1654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Straight Connector 27"/>
            <p:cNvCxnSpPr>
              <a:stCxn id="14" idx="3"/>
            </p:cNvCxnSpPr>
            <p:nvPr/>
          </p:nvCxnSpPr>
          <p:spPr bwMode="auto">
            <a:xfrm flipV="1">
              <a:off x="1521119" y="3248980"/>
              <a:ext cx="937896" cy="884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>
              <a:stCxn id="24" idx="3"/>
            </p:cNvCxnSpPr>
            <p:nvPr/>
          </p:nvCxnSpPr>
          <p:spPr bwMode="auto">
            <a:xfrm flipV="1">
              <a:off x="1783940" y="4028678"/>
              <a:ext cx="765085" cy="2408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2734337" y="1824696"/>
              <a:ext cx="1035115" cy="4500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2729045" y="2483895"/>
              <a:ext cx="1035115" cy="9451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729045" y="2708920"/>
              <a:ext cx="1035115" cy="11251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2774050" y="4059070"/>
              <a:ext cx="941382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4208918" y="3254272"/>
              <a:ext cx="711898" cy="711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4240937" y="2411536"/>
              <a:ext cx="698645" cy="6388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5384340" y="2618911"/>
              <a:ext cx="1116943" cy="4500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5389632" y="3233104"/>
              <a:ext cx="1161948" cy="855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8" name="Picture 37" descr="MC900439836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513910" y="1853825"/>
              <a:ext cx="315035" cy="315035"/>
            </a:xfrm>
            <a:prstGeom prst="rect">
              <a:avLst/>
            </a:prstGeom>
          </p:spPr>
        </p:pic>
        <p:cxnSp>
          <p:nvCxnSpPr>
            <p:cNvPr id="39" name="Straight Connector 38"/>
            <p:cNvCxnSpPr/>
            <p:nvPr/>
          </p:nvCxnSpPr>
          <p:spPr bwMode="auto">
            <a:xfrm>
              <a:off x="1828945" y="2123855"/>
              <a:ext cx="720080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56400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r>
              <a:rPr lang="en-US" sz="2400" i="1"/>
              <a:t>Backhaul composed of multiple segments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6351" y="1861083"/>
            <a:ext cx="8786139" cy="4313222"/>
            <a:chOff x="381000" y="1943835"/>
            <a:chExt cx="8236081" cy="4043192"/>
          </a:xfrm>
        </p:grpSpPr>
        <p:grpSp>
          <p:nvGrpSpPr>
            <p:cNvPr id="460" name="Group 459"/>
            <p:cNvGrpSpPr/>
            <p:nvPr/>
          </p:nvGrpSpPr>
          <p:grpSpPr>
            <a:xfrm>
              <a:off x="7002270" y="1947177"/>
              <a:ext cx="677178" cy="677178"/>
              <a:chOff x="7002270" y="1718810"/>
              <a:chExt cx="677178" cy="677178"/>
            </a:xfrm>
          </p:grpSpPr>
          <p:sp>
            <p:nvSpPr>
              <p:cNvPr id="35" name="AutoShape 154"/>
              <p:cNvSpPr>
                <a:spLocks noChangeArrowheads="1"/>
              </p:cNvSpPr>
              <p:nvPr/>
            </p:nvSpPr>
            <p:spPr bwMode="auto">
              <a:xfrm>
                <a:off x="7002270" y="1718810"/>
                <a:ext cx="677178" cy="677178"/>
              </a:xfrm>
              <a:prstGeom prst="flowChartAlternateProcess">
                <a:avLst/>
              </a:prstGeom>
              <a:solidFill>
                <a:srgbClr val="B9CDE5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36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230166" y="2190881"/>
                <a:ext cx="240919" cy="15301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37" name="Rectangle 188"/>
              <p:cNvSpPr>
                <a:spLocks noChangeArrowheads="1"/>
              </p:cNvSpPr>
              <p:nvPr/>
            </p:nvSpPr>
            <p:spPr bwMode="auto">
              <a:xfrm>
                <a:off x="7042423" y="1751367"/>
                <a:ext cx="584935" cy="592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050" b="1" dirty="0" smtClean="0">
                    <a:latin typeface="Arial" pitchFamily="34" charset="0"/>
                    <a:cs typeface="Arial" pitchFamily="34" charset="0"/>
                  </a:rPr>
                  <a:t>AR+SS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8" name="Group 107"/>
              <p:cNvGrpSpPr/>
              <p:nvPr/>
            </p:nvGrpSpPr>
            <p:grpSpPr>
              <a:xfrm>
                <a:off x="7142894" y="1907694"/>
                <a:ext cx="363976" cy="260453"/>
                <a:chOff x="7481888" y="3079208"/>
                <a:chExt cx="595312" cy="425992"/>
              </a:xfrm>
            </p:grpSpPr>
            <p:sp>
              <p:nvSpPr>
                <p:cNvPr id="39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 sz="900" dirty="0"/>
                </a:p>
              </p:txBody>
            </p:sp>
            <p:sp>
              <p:nvSpPr>
                <p:cNvPr id="40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050" dirty="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41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42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3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4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grpSp>
                <p:nvGrpSpPr>
                  <p:cNvPr id="45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49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50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51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52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</p:grpSp>
              <p:sp>
                <p:nvSpPr>
                  <p:cNvPr id="46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7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8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</p:grpSp>
        </p:grpSp>
        <p:grpSp>
          <p:nvGrpSpPr>
            <p:cNvPr id="240" name="Group 239"/>
            <p:cNvGrpSpPr/>
            <p:nvPr/>
          </p:nvGrpSpPr>
          <p:grpSpPr>
            <a:xfrm>
              <a:off x="7939902" y="1947177"/>
              <a:ext cx="677179" cy="677178"/>
              <a:chOff x="7939902" y="1538790"/>
              <a:chExt cx="677179" cy="677178"/>
            </a:xfrm>
          </p:grpSpPr>
          <p:sp>
            <p:nvSpPr>
              <p:cNvPr id="54" name="Rounded Rectangle 53"/>
              <p:cNvSpPr/>
              <p:nvPr/>
            </p:nvSpPr>
            <p:spPr bwMode="auto">
              <a:xfrm>
                <a:off x="7939902" y="1538790"/>
                <a:ext cx="677178" cy="677178"/>
              </a:xfrm>
              <a:prstGeom prst="roundRect">
                <a:avLst/>
              </a:prstGeom>
              <a:solidFill>
                <a:srgbClr val="C4BD97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55" name="Group 61"/>
              <p:cNvGrpSpPr/>
              <p:nvPr/>
            </p:nvGrpSpPr>
            <p:grpSpPr>
              <a:xfrm>
                <a:off x="8044084" y="1595567"/>
                <a:ext cx="416725" cy="307857"/>
                <a:chOff x="6324600" y="1828800"/>
                <a:chExt cx="917575" cy="677862"/>
              </a:xfrm>
            </p:grpSpPr>
            <p:grpSp>
              <p:nvGrpSpPr>
                <p:cNvPr id="58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95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6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7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98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102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103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104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105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99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0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1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59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84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5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6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87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91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92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93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94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88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9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0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60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73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4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5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76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80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81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82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83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77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8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9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61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62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63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64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65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69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70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71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72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66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67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68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</p:grpSp>
          <p:graphicFrame>
            <p:nvGraphicFramePr>
              <p:cNvPr id="56" name="Object 15">
                <a:hlinkClick r:id="" action="ppaction://ole?verb=0"/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790065892"/>
                  </p:ext>
                </p:extLst>
              </p:nvPr>
            </p:nvGraphicFramePr>
            <p:xfrm>
              <a:off x="7997428" y="1894015"/>
              <a:ext cx="545820" cy="29390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83" name="Clip" r:id="rId4" imgW="5757415" imgH="3221332" progId="">
                      <p:embed/>
                    </p:oleObj>
                  </mc:Choice>
                  <mc:Fallback>
                    <p:oleObj name="Clip" r:id="rId4" imgW="5757415" imgH="3221332" progId="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997428" y="1894015"/>
                            <a:ext cx="545820" cy="29390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7" dir="2700000" algn="ctr" rotWithShape="0">
                                    <a:schemeClr val="bg2">
                                      <a:alpha val="74997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7" name="Text Box 16"/>
              <p:cNvSpPr txBox="1">
                <a:spLocks noChangeArrowheads="1"/>
              </p:cNvSpPr>
              <p:nvPr/>
            </p:nvSpPr>
            <p:spPr bwMode="auto">
              <a:xfrm>
                <a:off x="7987011" y="1902172"/>
                <a:ext cx="630070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90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90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106" name="Straight Connector 105"/>
            <p:cNvCxnSpPr>
              <a:stCxn id="116" idx="3"/>
              <a:endCxn id="4" idx="1"/>
            </p:cNvCxnSpPr>
            <p:nvPr/>
          </p:nvCxnSpPr>
          <p:spPr bwMode="auto">
            <a:xfrm>
              <a:off x="1058178" y="2282424"/>
              <a:ext cx="40847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07" name="Group 95"/>
            <p:cNvGrpSpPr/>
            <p:nvPr/>
          </p:nvGrpSpPr>
          <p:grpSpPr>
            <a:xfrm>
              <a:off x="1095933" y="2235075"/>
              <a:ext cx="364991" cy="321677"/>
              <a:chOff x="1524000" y="2209800"/>
              <a:chExt cx="533922" cy="470560"/>
            </a:xfrm>
          </p:grpSpPr>
          <p:sp>
            <p:nvSpPr>
              <p:cNvPr id="108" name="Oval 107"/>
              <p:cNvSpPr/>
              <p:nvPr/>
            </p:nvSpPr>
            <p:spPr bwMode="auto">
              <a:xfrm>
                <a:off x="1676400" y="2209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524000" y="2297668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R1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14" name="Straight Connector 113"/>
            <p:cNvCxnSpPr>
              <a:stCxn id="35" idx="3"/>
              <a:endCxn id="54" idx="1"/>
            </p:cNvCxnSpPr>
            <p:nvPr/>
          </p:nvCxnSpPr>
          <p:spPr bwMode="auto">
            <a:xfrm>
              <a:off x="7679449" y="2285766"/>
              <a:ext cx="260453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5" name="Group 294"/>
            <p:cNvGrpSpPr/>
            <p:nvPr/>
          </p:nvGrpSpPr>
          <p:grpSpPr>
            <a:xfrm>
              <a:off x="381000" y="1943835"/>
              <a:ext cx="677178" cy="677178"/>
              <a:chOff x="381000" y="1962150"/>
              <a:chExt cx="990600" cy="990600"/>
            </a:xfrm>
            <a:pattFill prst="wdUpDiag">
              <a:fgClr>
                <a:schemeClr val="accent1">
                  <a:lumMod val="40000"/>
                  <a:lumOff val="60000"/>
                </a:schemeClr>
              </a:fgClr>
              <a:bgClr>
                <a:prstClr val="white"/>
              </a:bgClr>
            </a:pattFill>
          </p:grpSpPr>
          <p:sp>
            <p:nvSpPr>
              <p:cNvPr id="116" name="AutoShape 153"/>
              <p:cNvSpPr>
                <a:spLocks noChangeArrowheads="1"/>
              </p:cNvSpPr>
              <p:nvPr/>
            </p:nvSpPr>
            <p:spPr bwMode="auto">
              <a:xfrm>
                <a:off x="381000" y="1962150"/>
                <a:ext cx="990600" cy="990600"/>
              </a:xfrm>
              <a:prstGeom prst="flowChartAlternateProcess">
                <a:avLst/>
              </a:prstGeom>
              <a:grpFill/>
              <a:ln w="9525">
                <a:solidFill>
                  <a:schemeClr val="accent1">
                    <a:lumMod val="40000"/>
                    <a:lumOff val="6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1"/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Terminal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17" name="Picture 116" descr="MC900439836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9600" y="2286000"/>
                <a:ext cx="533400" cy="533400"/>
              </a:xfrm>
              <a:prstGeom prst="rect">
                <a:avLst/>
              </a:prstGeom>
              <a:grpFill/>
            </p:spPr>
          </p:pic>
        </p:grpSp>
        <p:grpSp>
          <p:nvGrpSpPr>
            <p:cNvPr id="123" name="Group 122"/>
            <p:cNvGrpSpPr/>
            <p:nvPr/>
          </p:nvGrpSpPr>
          <p:grpSpPr>
            <a:xfrm>
              <a:off x="1466655" y="1943835"/>
              <a:ext cx="683690" cy="677178"/>
              <a:chOff x="1466655" y="1715468"/>
              <a:chExt cx="683690" cy="677178"/>
            </a:xfrm>
            <a:solidFill>
              <a:schemeClr val="accent1">
                <a:lumMod val="40000"/>
                <a:lumOff val="60000"/>
              </a:schemeClr>
            </a:solidFill>
          </p:grpSpPr>
          <p:sp>
            <p:nvSpPr>
              <p:cNvPr id="4" name="AutoShape 154"/>
              <p:cNvSpPr>
                <a:spLocks noChangeArrowheads="1"/>
              </p:cNvSpPr>
              <p:nvPr/>
            </p:nvSpPr>
            <p:spPr bwMode="auto">
              <a:xfrm>
                <a:off x="1466655" y="1715468"/>
                <a:ext cx="683690" cy="677178"/>
              </a:xfrm>
              <a:prstGeom prst="flowChartAlternateProcess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0"/>
              <a:lstStyle/>
              <a:p>
                <a:pPr algn="ctr"/>
                <a:r>
                  <a:rPr lang="en-US" sz="1050" b="1" dirty="0">
                    <a:latin typeface="Arial" pitchFamily="34" charset="0"/>
                    <a:cs typeface="Arial" pitchFamily="34" charset="0"/>
                  </a:rPr>
                  <a:t>NA</a:t>
                </a:r>
              </a:p>
            </p:txBody>
          </p:sp>
          <p:grpSp>
            <p:nvGrpSpPr>
              <p:cNvPr id="5" name="Group 158"/>
              <p:cNvGrpSpPr>
                <a:grpSpLocks noChangeAspect="1"/>
              </p:cNvGrpSpPr>
              <p:nvPr/>
            </p:nvGrpSpPr>
            <p:grpSpPr bwMode="auto">
              <a:xfrm flipH="1">
                <a:off x="1727108" y="1970639"/>
                <a:ext cx="281072" cy="338365"/>
                <a:chOff x="5" y="2480"/>
                <a:chExt cx="237" cy="430"/>
              </a:xfrm>
              <a:grpFill/>
            </p:grpSpPr>
            <p:grpSp>
              <p:nvGrpSpPr>
                <p:cNvPr id="7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  <a:grpFill/>
              </p:grpSpPr>
              <p:grpSp>
                <p:nvGrpSpPr>
                  <p:cNvPr id="11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  <a:grpFill/>
                </p:grpSpPr>
                <p:grpSp>
                  <p:nvGrpSpPr>
                    <p:cNvPr id="19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  <a:grpFill/>
                  </p:grpSpPr>
                  <p:sp>
                    <p:nvSpPr>
                      <p:cNvPr id="27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8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9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0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1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2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3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20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1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5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2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  <a:grpFill/>
                </p:grpSpPr>
                <p:sp>
                  <p:nvSpPr>
                    <p:cNvPr id="14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7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3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8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cxnSp>
          <p:nvCxnSpPr>
            <p:cNvPr id="124" name="Straight Connector 123"/>
            <p:cNvCxnSpPr>
              <a:stCxn id="129" idx="3"/>
              <a:endCxn id="132" idx="1"/>
            </p:cNvCxnSpPr>
            <p:nvPr/>
          </p:nvCxnSpPr>
          <p:spPr bwMode="auto">
            <a:xfrm>
              <a:off x="1063713" y="3410891"/>
              <a:ext cx="40847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5" name="Group 95"/>
            <p:cNvGrpSpPr/>
            <p:nvPr/>
          </p:nvGrpSpPr>
          <p:grpSpPr>
            <a:xfrm>
              <a:off x="1101468" y="3363542"/>
              <a:ext cx="364991" cy="321677"/>
              <a:chOff x="1524000" y="2209800"/>
              <a:chExt cx="533922" cy="470560"/>
            </a:xfrm>
          </p:grpSpPr>
          <p:sp>
            <p:nvSpPr>
              <p:cNvPr id="126" name="Oval 125"/>
              <p:cNvSpPr/>
              <p:nvPr/>
            </p:nvSpPr>
            <p:spPr bwMode="auto">
              <a:xfrm>
                <a:off x="1676400" y="2209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1524000" y="2297668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R1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8" name="Group 294"/>
            <p:cNvGrpSpPr/>
            <p:nvPr/>
          </p:nvGrpSpPr>
          <p:grpSpPr>
            <a:xfrm>
              <a:off x="386535" y="3072302"/>
              <a:ext cx="677178" cy="677178"/>
              <a:chOff x="381000" y="1962150"/>
              <a:chExt cx="990600" cy="990600"/>
            </a:xfrm>
            <a:pattFill prst="wdUpDiag">
              <a:fgClr>
                <a:schemeClr val="accent2">
                  <a:lumMod val="40000"/>
                  <a:lumOff val="60000"/>
                </a:schemeClr>
              </a:fgClr>
              <a:bgClr>
                <a:prstClr val="white"/>
              </a:bgClr>
            </a:pattFill>
          </p:grpSpPr>
          <p:sp>
            <p:nvSpPr>
              <p:cNvPr id="129" name="AutoShape 153"/>
              <p:cNvSpPr>
                <a:spLocks noChangeArrowheads="1"/>
              </p:cNvSpPr>
              <p:nvPr/>
            </p:nvSpPr>
            <p:spPr bwMode="auto">
              <a:xfrm>
                <a:off x="381000" y="1962150"/>
                <a:ext cx="990600" cy="990600"/>
              </a:xfrm>
              <a:prstGeom prst="flowChartAlternateProcess">
                <a:avLst/>
              </a:prstGeom>
              <a:grpFill/>
              <a:ln w="9525">
                <a:solidFill>
                  <a:schemeClr val="accent2">
                    <a:lumMod val="40000"/>
                    <a:lumOff val="6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1"/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Terminal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30" name="Picture 129" descr="MC900439836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9600" y="2286000"/>
                <a:ext cx="533400" cy="533400"/>
              </a:xfrm>
              <a:prstGeom prst="rect">
                <a:avLst/>
              </a:prstGeom>
              <a:grpFill/>
            </p:spPr>
          </p:pic>
        </p:grpSp>
        <p:grpSp>
          <p:nvGrpSpPr>
            <p:cNvPr id="131" name="Group 130"/>
            <p:cNvGrpSpPr/>
            <p:nvPr/>
          </p:nvGrpSpPr>
          <p:grpSpPr>
            <a:xfrm>
              <a:off x="1472190" y="3072302"/>
              <a:ext cx="683690" cy="677178"/>
              <a:chOff x="1466655" y="1715468"/>
              <a:chExt cx="683690" cy="677178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132" name="AutoShape 154"/>
              <p:cNvSpPr>
                <a:spLocks noChangeArrowheads="1"/>
              </p:cNvSpPr>
              <p:nvPr/>
            </p:nvSpPr>
            <p:spPr bwMode="auto">
              <a:xfrm>
                <a:off x="1466655" y="1715468"/>
                <a:ext cx="683690" cy="677178"/>
              </a:xfrm>
              <a:prstGeom prst="flowChartAlternateProcess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0"/>
              <a:lstStyle/>
              <a:p>
                <a:pPr algn="ctr"/>
                <a:r>
                  <a:rPr lang="en-US" sz="1050" b="1" dirty="0">
                    <a:latin typeface="Arial" pitchFamily="34" charset="0"/>
                    <a:cs typeface="Arial" pitchFamily="34" charset="0"/>
                  </a:rPr>
                  <a:t>NA</a:t>
                </a:r>
              </a:p>
            </p:txBody>
          </p:sp>
          <p:grpSp>
            <p:nvGrpSpPr>
              <p:cNvPr id="133" name="Group 158"/>
              <p:cNvGrpSpPr>
                <a:grpSpLocks noChangeAspect="1"/>
              </p:cNvGrpSpPr>
              <p:nvPr/>
            </p:nvGrpSpPr>
            <p:grpSpPr bwMode="auto">
              <a:xfrm flipH="1">
                <a:off x="1727108" y="1970639"/>
                <a:ext cx="281072" cy="338365"/>
                <a:chOff x="5" y="2480"/>
                <a:chExt cx="237" cy="430"/>
              </a:xfrm>
              <a:grpFill/>
            </p:grpSpPr>
            <p:grpSp>
              <p:nvGrpSpPr>
                <p:cNvPr id="134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  <a:grpFill/>
              </p:grpSpPr>
              <p:grpSp>
                <p:nvGrpSpPr>
                  <p:cNvPr id="138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  <a:grpFill/>
                </p:grpSpPr>
                <p:grpSp>
                  <p:nvGrpSpPr>
                    <p:cNvPr id="146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  <a:grpFill/>
                  </p:grpSpPr>
                  <p:sp>
                    <p:nvSpPr>
                      <p:cNvPr id="154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5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6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7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8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9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0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47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8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9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0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1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2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3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39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  <a:grpFill/>
                </p:grpSpPr>
                <p:sp>
                  <p:nvSpPr>
                    <p:cNvPr id="141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2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3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4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5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40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5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6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7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cxnSp>
          <p:nvCxnSpPr>
            <p:cNvPr id="161" name="Straight Connector 160"/>
            <p:cNvCxnSpPr>
              <a:stCxn id="166" idx="3"/>
              <a:endCxn id="169" idx="1"/>
            </p:cNvCxnSpPr>
            <p:nvPr/>
          </p:nvCxnSpPr>
          <p:spPr bwMode="auto">
            <a:xfrm>
              <a:off x="1063713" y="4446006"/>
              <a:ext cx="40847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62" name="Group 95"/>
            <p:cNvGrpSpPr/>
            <p:nvPr/>
          </p:nvGrpSpPr>
          <p:grpSpPr>
            <a:xfrm>
              <a:off x="1101468" y="4398657"/>
              <a:ext cx="364991" cy="321677"/>
              <a:chOff x="1524000" y="2209800"/>
              <a:chExt cx="533922" cy="470560"/>
            </a:xfrm>
          </p:grpSpPr>
          <p:sp>
            <p:nvSpPr>
              <p:cNvPr id="163" name="Oval 162"/>
              <p:cNvSpPr/>
              <p:nvPr/>
            </p:nvSpPr>
            <p:spPr bwMode="auto">
              <a:xfrm>
                <a:off x="1676400" y="2209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1524000" y="2297668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R1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5" name="Group 294"/>
            <p:cNvGrpSpPr/>
            <p:nvPr/>
          </p:nvGrpSpPr>
          <p:grpSpPr>
            <a:xfrm>
              <a:off x="386535" y="4107417"/>
              <a:ext cx="677178" cy="677178"/>
              <a:chOff x="381000" y="1962150"/>
              <a:chExt cx="990600" cy="990600"/>
            </a:xfrm>
            <a:pattFill prst="wdUpDiag">
              <a:fgClr>
                <a:schemeClr val="accent3">
                  <a:lumMod val="40000"/>
                  <a:lumOff val="60000"/>
                </a:schemeClr>
              </a:fgClr>
              <a:bgClr>
                <a:prstClr val="white"/>
              </a:bgClr>
            </a:pattFill>
          </p:grpSpPr>
          <p:sp>
            <p:nvSpPr>
              <p:cNvPr id="166" name="AutoShape 153"/>
              <p:cNvSpPr>
                <a:spLocks noChangeArrowheads="1"/>
              </p:cNvSpPr>
              <p:nvPr/>
            </p:nvSpPr>
            <p:spPr bwMode="auto">
              <a:xfrm>
                <a:off x="381000" y="1962150"/>
                <a:ext cx="990600" cy="990600"/>
              </a:xfrm>
              <a:prstGeom prst="flowChartAlternateProcess">
                <a:avLst/>
              </a:prstGeom>
              <a:grpFill/>
              <a:ln w="9525">
                <a:solidFill>
                  <a:schemeClr val="accent3">
                    <a:lumMod val="40000"/>
                    <a:lumOff val="6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1"/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Terminal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67" name="Picture 166" descr="MC900439836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9600" y="2286000"/>
                <a:ext cx="533400" cy="533400"/>
              </a:xfrm>
              <a:prstGeom prst="rect">
                <a:avLst/>
              </a:prstGeom>
              <a:grpFill/>
            </p:spPr>
          </p:pic>
        </p:grpSp>
        <p:grpSp>
          <p:nvGrpSpPr>
            <p:cNvPr id="168" name="Group 167"/>
            <p:cNvGrpSpPr/>
            <p:nvPr/>
          </p:nvGrpSpPr>
          <p:grpSpPr>
            <a:xfrm>
              <a:off x="1472190" y="4107417"/>
              <a:ext cx="683690" cy="677178"/>
              <a:chOff x="1466655" y="1715468"/>
              <a:chExt cx="683690" cy="677178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169" name="AutoShape 154"/>
              <p:cNvSpPr>
                <a:spLocks noChangeArrowheads="1"/>
              </p:cNvSpPr>
              <p:nvPr/>
            </p:nvSpPr>
            <p:spPr bwMode="auto">
              <a:xfrm>
                <a:off x="1466655" y="1715468"/>
                <a:ext cx="683690" cy="677178"/>
              </a:xfrm>
              <a:prstGeom prst="flowChartAlternateProcess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0"/>
              <a:lstStyle/>
              <a:p>
                <a:pPr algn="ctr"/>
                <a:r>
                  <a:rPr lang="en-US" sz="1050" b="1" dirty="0">
                    <a:latin typeface="Arial" pitchFamily="34" charset="0"/>
                    <a:cs typeface="Arial" pitchFamily="34" charset="0"/>
                  </a:rPr>
                  <a:t>NA</a:t>
                </a:r>
              </a:p>
            </p:txBody>
          </p:sp>
          <p:grpSp>
            <p:nvGrpSpPr>
              <p:cNvPr id="170" name="Group 158"/>
              <p:cNvGrpSpPr>
                <a:grpSpLocks noChangeAspect="1"/>
              </p:cNvGrpSpPr>
              <p:nvPr/>
            </p:nvGrpSpPr>
            <p:grpSpPr bwMode="auto">
              <a:xfrm flipH="1">
                <a:off x="1727108" y="1970639"/>
                <a:ext cx="281072" cy="338365"/>
                <a:chOff x="5" y="2480"/>
                <a:chExt cx="237" cy="430"/>
              </a:xfrm>
              <a:grpFill/>
            </p:grpSpPr>
            <p:grpSp>
              <p:nvGrpSpPr>
                <p:cNvPr id="171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  <a:grpFill/>
              </p:grpSpPr>
              <p:grpSp>
                <p:nvGrpSpPr>
                  <p:cNvPr id="175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  <a:grpFill/>
                </p:grpSpPr>
                <p:grpSp>
                  <p:nvGrpSpPr>
                    <p:cNvPr id="183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  <a:grpFill/>
                  </p:grpSpPr>
                  <p:sp>
                    <p:nvSpPr>
                      <p:cNvPr id="191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2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3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4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5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6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97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84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5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6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7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8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9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0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76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  <a:grpFill/>
                </p:grpSpPr>
                <p:sp>
                  <p:nvSpPr>
                    <p:cNvPr id="178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79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0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1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2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77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2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3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cxnSp>
          <p:nvCxnSpPr>
            <p:cNvPr id="198" name="Straight Connector 197"/>
            <p:cNvCxnSpPr>
              <a:stCxn id="203" idx="3"/>
              <a:endCxn id="206" idx="1"/>
            </p:cNvCxnSpPr>
            <p:nvPr/>
          </p:nvCxnSpPr>
          <p:spPr bwMode="auto">
            <a:xfrm>
              <a:off x="1063713" y="5614033"/>
              <a:ext cx="40847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99" name="Group 95"/>
            <p:cNvGrpSpPr/>
            <p:nvPr/>
          </p:nvGrpSpPr>
          <p:grpSpPr>
            <a:xfrm>
              <a:off x="1101468" y="5566684"/>
              <a:ext cx="364991" cy="321677"/>
              <a:chOff x="1524000" y="2209800"/>
              <a:chExt cx="533922" cy="470560"/>
            </a:xfrm>
          </p:grpSpPr>
          <p:sp>
            <p:nvSpPr>
              <p:cNvPr id="200" name="Oval 199"/>
              <p:cNvSpPr/>
              <p:nvPr/>
            </p:nvSpPr>
            <p:spPr bwMode="auto">
              <a:xfrm>
                <a:off x="1676400" y="2209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01" name="TextBox 200"/>
              <p:cNvSpPr txBox="1"/>
              <p:nvPr/>
            </p:nvSpPr>
            <p:spPr>
              <a:xfrm>
                <a:off x="1524000" y="2297668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R1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2" name="Group 294"/>
            <p:cNvGrpSpPr/>
            <p:nvPr/>
          </p:nvGrpSpPr>
          <p:grpSpPr>
            <a:xfrm>
              <a:off x="386535" y="5275444"/>
              <a:ext cx="677178" cy="677178"/>
              <a:chOff x="381000" y="1962150"/>
              <a:chExt cx="990600" cy="990600"/>
            </a:xfrm>
            <a:pattFill prst="wdUpDiag">
              <a:fgClr>
                <a:schemeClr val="accent4">
                  <a:lumMod val="40000"/>
                  <a:lumOff val="60000"/>
                </a:schemeClr>
              </a:fgClr>
              <a:bgClr>
                <a:prstClr val="white"/>
              </a:bgClr>
            </a:pattFill>
          </p:grpSpPr>
          <p:sp>
            <p:nvSpPr>
              <p:cNvPr id="203" name="AutoShape 153"/>
              <p:cNvSpPr>
                <a:spLocks noChangeArrowheads="1"/>
              </p:cNvSpPr>
              <p:nvPr/>
            </p:nvSpPr>
            <p:spPr bwMode="auto">
              <a:xfrm>
                <a:off x="381000" y="1962150"/>
                <a:ext cx="990600" cy="990600"/>
              </a:xfrm>
              <a:prstGeom prst="flowChartAlternateProcess">
                <a:avLst/>
              </a:prstGeom>
              <a:grpFill/>
              <a:ln w="9525">
                <a:solidFill>
                  <a:schemeClr val="accent4">
                    <a:lumMod val="40000"/>
                    <a:lumOff val="6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1"/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Terminal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04" name="Picture 203" descr="MC900439836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9600" y="2286000"/>
                <a:ext cx="533400" cy="533400"/>
              </a:xfrm>
              <a:prstGeom prst="rect">
                <a:avLst/>
              </a:prstGeom>
              <a:grpFill/>
            </p:spPr>
          </p:pic>
        </p:grpSp>
        <p:grpSp>
          <p:nvGrpSpPr>
            <p:cNvPr id="205" name="Group 204"/>
            <p:cNvGrpSpPr/>
            <p:nvPr/>
          </p:nvGrpSpPr>
          <p:grpSpPr>
            <a:xfrm>
              <a:off x="1472190" y="5275444"/>
              <a:ext cx="683690" cy="677178"/>
              <a:chOff x="1466655" y="1715468"/>
              <a:chExt cx="683690" cy="677178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206" name="AutoShape 154"/>
              <p:cNvSpPr>
                <a:spLocks noChangeArrowheads="1"/>
              </p:cNvSpPr>
              <p:nvPr/>
            </p:nvSpPr>
            <p:spPr bwMode="auto">
              <a:xfrm>
                <a:off x="1466655" y="1715468"/>
                <a:ext cx="683690" cy="677178"/>
              </a:xfrm>
              <a:prstGeom prst="flowChartAlternateProcess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0"/>
              <a:lstStyle/>
              <a:p>
                <a:pPr algn="ctr"/>
                <a:r>
                  <a:rPr lang="en-US" sz="1050" b="1" dirty="0">
                    <a:latin typeface="Arial" pitchFamily="34" charset="0"/>
                    <a:cs typeface="Arial" pitchFamily="34" charset="0"/>
                  </a:rPr>
                  <a:t>NA</a:t>
                </a:r>
              </a:p>
            </p:txBody>
          </p:sp>
          <p:grpSp>
            <p:nvGrpSpPr>
              <p:cNvPr id="207" name="Group 158"/>
              <p:cNvGrpSpPr>
                <a:grpSpLocks noChangeAspect="1"/>
              </p:cNvGrpSpPr>
              <p:nvPr/>
            </p:nvGrpSpPr>
            <p:grpSpPr bwMode="auto">
              <a:xfrm flipH="1">
                <a:off x="1727108" y="1970639"/>
                <a:ext cx="281072" cy="338365"/>
                <a:chOff x="5" y="2480"/>
                <a:chExt cx="237" cy="430"/>
              </a:xfrm>
              <a:grpFill/>
            </p:grpSpPr>
            <p:grpSp>
              <p:nvGrpSpPr>
                <p:cNvPr id="208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  <a:grpFill/>
              </p:grpSpPr>
              <p:grpSp>
                <p:nvGrpSpPr>
                  <p:cNvPr id="212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  <a:grpFill/>
                </p:grpSpPr>
                <p:grpSp>
                  <p:nvGrpSpPr>
                    <p:cNvPr id="220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  <a:grpFill/>
                  </p:grpSpPr>
                  <p:sp>
                    <p:nvSpPr>
                      <p:cNvPr id="228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29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30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31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32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33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34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grp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5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221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2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3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4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5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6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7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213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  <a:grpFill/>
                </p:grpSpPr>
                <p:sp>
                  <p:nvSpPr>
                    <p:cNvPr id="215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16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17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18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19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grp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14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09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0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1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461" name="Group 460"/>
            <p:cNvGrpSpPr/>
            <p:nvPr/>
          </p:nvGrpSpPr>
          <p:grpSpPr>
            <a:xfrm>
              <a:off x="7002270" y="3072302"/>
              <a:ext cx="677178" cy="677178"/>
              <a:chOff x="7002270" y="2843935"/>
              <a:chExt cx="677178" cy="677178"/>
            </a:xfrm>
          </p:grpSpPr>
          <p:sp>
            <p:nvSpPr>
              <p:cNvPr id="242" name="AutoShape 154"/>
              <p:cNvSpPr>
                <a:spLocks noChangeArrowheads="1"/>
              </p:cNvSpPr>
              <p:nvPr/>
            </p:nvSpPr>
            <p:spPr bwMode="auto">
              <a:xfrm>
                <a:off x="7002270" y="2843935"/>
                <a:ext cx="677178" cy="677178"/>
              </a:xfrm>
              <a:prstGeom prst="flowChartAlternateProcess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43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230166" y="3316006"/>
                <a:ext cx="240919" cy="15301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44" name="Rectangle 188"/>
              <p:cNvSpPr>
                <a:spLocks noChangeArrowheads="1"/>
              </p:cNvSpPr>
              <p:nvPr/>
            </p:nvSpPr>
            <p:spPr bwMode="auto">
              <a:xfrm>
                <a:off x="7042423" y="2876492"/>
                <a:ext cx="584935" cy="592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050" b="1" dirty="0" smtClean="0">
                    <a:latin typeface="Arial" pitchFamily="34" charset="0"/>
                    <a:cs typeface="Arial" pitchFamily="34" charset="0"/>
                  </a:rPr>
                  <a:t>AR+SS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45" name="Group 107"/>
              <p:cNvGrpSpPr/>
              <p:nvPr/>
            </p:nvGrpSpPr>
            <p:grpSpPr>
              <a:xfrm>
                <a:off x="7142894" y="3032819"/>
                <a:ext cx="363976" cy="260453"/>
                <a:chOff x="7481888" y="3079208"/>
                <a:chExt cx="595312" cy="425992"/>
              </a:xfrm>
            </p:grpSpPr>
            <p:sp>
              <p:nvSpPr>
                <p:cNvPr id="246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 sz="900" dirty="0"/>
                </a:p>
              </p:txBody>
            </p:sp>
            <p:sp>
              <p:nvSpPr>
                <p:cNvPr id="247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050" dirty="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248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49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0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1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grpSp>
                <p:nvGrpSpPr>
                  <p:cNvPr id="252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56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257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258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259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</p:grpSp>
              <p:sp>
                <p:nvSpPr>
                  <p:cNvPr id="253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4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5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</p:grpSp>
        </p:grpSp>
        <p:grpSp>
          <p:nvGrpSpPr>
            <p:cNvPr id="260" name="Group 259"/>
            <p:cNvGrpSpPr/>
            <p:nvPr/>
          </p:nvGrpSpPr>
          <p:grpSpPr>
            <a:xfrm>
              <a:off x="7939902" y="3072302"/>
              <a:ext cx="677179" cy="677178"/>
              <a:chOff x="7939902" y="1538790"/>
              <a:chExt cx="677179" cy="677178"/>
            </a:xfrm>
          </p:grpSpPr>
          <p:sp>
            <p:nvSpPr>
              <p:cNvPr id="261" name="Rounded Rectangle 260"/>
              <p:cNvSpPr/>
              <p:nvPr/>
            </p:nvSpPr>
            <p:spPr bwMode="auto">
              <a:xfrm>
                <a:off x="7939902" y="1538790"/>
                <a:ext cx="677178" cy="677178"/>
              </a:xfrm>
              <a:prstGeom prst="roundRect">
                <a:avLst/>
              </a:prstGeom>
              <a:solidFill>
                <a:srgbClr val="C4BD97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262" name="Group 61"/>
              <p:cNvGrpSpPr/>
              <p:nvPr/>
            </p:nvGrpSpPr>
            <p:grpSpPr>
              <a:xfrm>
                <a:off x="8044084" y="1595567"/>
                <a:ext cx="416725" cy="307857"/>
                <a:chOff x="6324600" y="1828800"/>
                <a:chExt cx="917575" cy="677862"/>
              </a:xfrm>
            </p:grpSpPr>
            <p:grpSp>
              <p:nvGrpSpPr>
                <p:cNvPr id="265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302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3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4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305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309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10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11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12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306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7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8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266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91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2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3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294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98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299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00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01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295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6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7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267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80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1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2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283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87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288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289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290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284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5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6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268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69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0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1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272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76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277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278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279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273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4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5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</p:grpSp>
          <p:graphicFrame>
            <p:nvGraphicFramePr>
              <p:cNvPr id="263" name="Object 15">
                <a:hlinkClick r:id="" action="ppaction://ole?verb=0"/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790065892"/>
                  </p:ext>
                </p:extLst>
              </p:nvPr>
            </p:nvGraphicFramePr>
            <p:xfrm>
              <a:off x="7997428" y="1894015"/>
              <a:ext cx="545820" cy="29390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84" name="Clip" r:id="rId7" imgW="5757415" imgH="3221332" progId="">
                      <p:embed/>
                    </p:oleObj>
                  </mc:Choice>
                  <mc:Fallback>
                    <p:oleObj name="Clip" r:id="rId7" imgW="5757415" imgH="3221332" progId="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997428" y="1894015"/>
                            <a:ext cx="545820" cy="29390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7" dir="2700000" algn="ctr" rotWithShape="0">
                                    <a:schemeClr val="bg2">
                                      <a:alpha val="74997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64" name="Text Box 16"/>
              <p:cNvSpPr txBox="1">
                <a:spLocks noChangeArrowheads="1"/>
              </p:cNvSpPr>
              <p:nvPr/>
            </p:nvSpPr>
            <p:spPr bwMode="auto">
              <a:xfrm>
                <a:off x="7987011" y="1902172"/>
                <a:ext cx="630070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90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90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313" name="Straight Connector 312"/>
            <p:cNvCxnSpPr>
              <a:stCxn id="242" idx="3"/>
              <a:endCxn id="261" idx="1"/>
            </p:cNvCxnSpPr>
            <p:nvPr/>
          </p:nvCxnSpPr>
          <p:spPr bwMode="auto">
            <a:xfrm>
              <a:off x="7679449" y="3410891"/>
              <a:ext cx="260453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62" name="Group 461"/>
            <p:cNvGrpSpPr/>
            <p:nvPr/>
          </p:nvGrpSpPr>
          <p:grpSpPr>
            <a:xfrm>
              <a:off x="7002270" y="4107417"/>
              <a:ext cx="677178" cy="677178"/>
              <a:chOff x="7002270" y="3879050"/>
              <a:chExt cx="677178" cy="677178"/>
            </a:xfrm>
          </p:grpSpPr>
          <p:sp>
            <p:nvSpPr>
              <p:cNvPr id="315" name="AutoShape 154"/>
              <p:cNvSpPr>
                <a:spLocks noChangeArrowheads="1"/>
              </p:cNvSpPr>
              <p:nvPr/>
            </p:nvSpPr>
            <p:spPr bwMode="auto">
              <a:xfrm>
                <a:off x="7002270" y="3879050"/>
                <a:ext cx="677178" cy="677178"/>
              </a:xfrm>
              <a:prstGeom prst="flowChartAlternate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316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230166" y="4351121"/>
                <a:ext cx="240919" cy="15301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317" name="Rectangle 188"/>
              <p:cNvSpPr>
                <a:spLocks noChangeArrowheads="1"/>
              </p:cNvSpPr>
              <p:nvPr/>
            </p:nvSpPr>
            <p:spPr bwMode="auto">
              <a:xfrm>
                <a:off x="7042423" y="3911607"/>
                <a:ext cx="584935" cy="592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050" b="1" dirty="0" smtClean="0">
                    <a:latin typeface="Arial" pitchFamily="34" charset="0"/>
                    <a:cs typeface="Arial" pitchFamily="34" charset="0"/>
                  </a:rPr>
                  <a:t>AR+SS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18" name="Group 107"/>
              <p:cNvGrpSpPr/>
              <p:nvPr/>
            </p:nvGrpSpPr>
            <p:grpSpPr>
              <a:xfrm>
                <a:off x="7142894" y="4067934"/>
                <a:ext cx="363976" cy="260453"/>
                <a:chOff x="7481888" y="3079208"/>
                <a:chExt cx="595312" cy="425992"/>
              </a:xfrm>
            </p:grpSpPr>
            <p:sp>
              <p:nvSpPr>
                <p:cNvPr id="319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 sz="900" dirty="0"/>
                </a:p>
              </p:txBody>
            </p:sp>
            <p:sp>
              <p:nvSpPr>
                <p:cNvPr id="320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050" dirty="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321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322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23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24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grpSp>
                <p:nvGrpSpPr>
                  <p:cNvPr id="325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329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330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331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332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</p:grpSp>
              <p:sp>
                <p:nvSpPr>
                  <p:cNvPr id="326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27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28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</p:grpSp>
        </p:grpSp>
        <p:grpSp>
          <p:nvGrpSpPr>
            <p:cNvPr id="333" name="Group 332"/>
            <p:cNvGrpSpPr/>
            <p:nvPr/>
          </p:nvGrpSpPr>
          <p:grpSpPr>
            <a:xfrm>
              <a:off x="7939902" y="4107417"/>
              <a:ext cx="677179" cy="677178"/>
              <a:chOff x="7939902" y="1538790"/>
              <a:chExt cx="677179" cy="677178"/>
            </a:xfrm>
          </p:grpSpPr>
          <p:sp>
            <p:nvSpPr>
              <p:cNvPr id="334" name="Rounded Rectangle 333"/>
              <p:cNvSpPr/>
              <p:nvPr/>
            </p:nvSpPr>
            <p:spPr bwMode="auto">
              <a:xfrm>
                <a:off x="7939902" y="1538790"/>
                <a:ext cx="677178" cy="677178"/>
              </a:xfrm>
              <a:prstGeom prst="roundRect">
                <a:avLst/>
              </a:prstGeom>
              <a:solidFill>
                <a:srgbClr val="C4BD97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335" name="Group 61"/>
              <p:cNvGrpSpPr/>
              <p:nvPr/>
            </p:nvGrpSpPr>
            <p:grpSpPr>
              <a:xfrm>
                <a:off x="8044084" y="1595567"/>
                <a:ext cx="416725" cy="307857"/>
                <a:chOff x="6324600" y="1828800"/>
                <a:chExt cx="917575" cy="677862"/>
              </a:xfrm>
            </p:grpSpPr>
            <p:grpSp>
              <p:nvGrpSpPr>
                <p:cNvPr id="338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375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6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7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378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382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83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84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85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379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0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1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339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364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5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6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367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371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72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73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74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368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9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0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340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353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4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5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356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360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61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62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63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357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8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9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341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342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43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44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345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349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50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51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352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346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47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48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</p:grpSp>
          <p:graphicFrame>
            <p:nvGraphicFramePr>
              <p:cNvPr id="336" name="Object 15">
                <a:hlinkClick r:id="" action="ppaction://ole?verb=0"/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790065892"/>
                  </p:ext>
                </p:extLst>
              </p:nvPr>
            </p:nvGraphicFramePr>
            <p:xfrm>
              <a:off x="7997428" y="1894015"/>
              <a:ext cx="545820" cy="29390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85" name="Clip" r:id="rId8" imgW="5757415" imgH="3221332" progId="">
                      <p:embed/>
                    </p:oleObj>
                  </mc:Choice>
                  <mc:Fallback>
                    <p:oleObj name="Clip" r:id="rId8" imgW="5757415" imgH="3221332" progId="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997428" y="1894015"/>
                            <a:ext cx="545820" cy="29390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7" dir="2700000" algn="ctr" rotWithShape="0">
                                    <a:schemeClr val="bg2">
                                      <a:alpha val="74997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7" name="Text Box 16"/>
              <p:cNvSpPr txBox="1">
                <a:spLocks noChangeArrowheads="1"/>
              </p:cNvSpPr>
              <p:nvPr/>
            </p:nvSpPr>
            <p:spPr bwMode="auto">
              <a:xfrm>
                <a:off x="7987011" y="1902172"/>
                <a:ext cx="630070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90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90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386" name="Straight Connector 385"/>
            <p:cNvCxnSpPr>
              <a:stCxn id="315" idx="3"/>
              <a:endCxn id="334" idx="1"/>
            </p:cNvCxnSpPr>
            <p:nvPr/>
          </p:nvCxnSpPr>
          <p:spPr bwMode="auto">
            <a:xfrm>
              <a:off x="7679449" y="4446006"/>
              <a:ext cx="260453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63" name="Group 462"/>
            <p:cNvGrpSpPr/>
            <p:nvPr/>
          </p:nvGrpSpPr>
          <p:grpSpPr>
            <a:xfrm>
              <a:off x="7002270" y="5277547"/>
              <a:ext cx="677178" cy="677178"/>
              <a:chOff x="7002270" y="5049180"/>
              <a:chExt cx="677178" cy="677178"/>
            </a:xfrm>
          </p:grpSpPr>
          <p:sp>
            <p:nvSpPr>
              <p:cNvPr id="388" name="AutoShape 154"/>
              <p:cNvSpPr>
                <a:spLocks noChangeArrowheads="1"/>
              </p:cNvSpPr>
              <p:nvPr/>
            </p:nvSpPr>
            <p:spPr bwMode="auto">
              <a:xfrm>
                <a:off x="7002270" y="5049180"/>
                <a:ext cx="677178" cy="677178"/>
              </a:xfrm>
              <a:prstGeom prst="flowChartAlternateProcess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389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230166" y="5521251"/>
                <a:ext cx="240919" cy="15301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390" name="Rectangle 188"/>
              <p:cNvSpPr>
                <a:spLocks noChangeArrowheads="1"/>
              </p:cNvSpPr>
              <p:nvPr/>
            </p:nvSpPr>
            <p:spPr bwMode="auto">
              <a:xfrm>
                <a:off x="7042423" y="5081737"/>
                <a:ext cx="584935" cy="592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050" b="1" dirty="0" smtClean="0">
                    <a:latin typeface="Arial" pitchFamily="34" charset="0"/>
                    <a:cs typeface="Arial" pitchFamily="34" charset="0"/>
                  </a:rPr>
                  <a:t>AR+SS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91" name="Group 107"/>
              <p:cNvGrpSpPr/>
              <p:nvPr/>
            </p:nvGrpSpPr>
            <p:grpSpPr>
              <a:xfrm>
                <a:off x="7142894" y="5238064"/>
                <a:ext cx="363976" cy="260453"/>
                <a:chOff x="7481888" y="3079208"/>
                <a:chExt cx="595312" cy="425992"/>
              </a:xfrm>
            </p:grpSpPr>
            <p:sp>
              <p:nvSpPr>
                <p:cNvPr id="392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 sz="900" dirty="0"/>
                </a:p>
              </p:txBody>
            </p:sp>
            <p:sp>
              <p:nvSpPr>
                <p:cNvPr id="393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050" dirty="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394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395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96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97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grpSp>
                <p:nvGrpSpPr>
                  <p:cNvPr id="398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402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403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404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  <p:sp>
                  <p:nvSpPr>
                    <p:cNvPr id="405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 dirty="0"/>
                    </a:p>
                  </p:txBody>
                </p:sp>
              </p:grpSp>
              <p:sp>
                <p:nvSpPr>
                  <p:cNvPr id="399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0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1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</p:grpSp>
        </p:grpSp>
        <p:grpSp>
          <p:nvGrpSpPr>
            <p:cNvPr id="406" name="Group 405"/>
            <p:cNvGrpSpPr/>
            <p:nvPr/>
          </p:nvGrpSpPr>
          <p:grpSpPr>
            <a:xfrm>
              <a:off x="7939902" y="5277547"/>
              <a:ext cx="677179" cy="677178"/>
              <a:chOff x="7939902" y="1538790"/>
              <a:chExt cx="677179" cy="677178"/>
            </a:xfrm>
          </p:grpSpPr>
          <p:sp>
            <p:nvSpPr>
              <p:cNvPr id="407" name="Rounded Rectangle 406"/>
              <p:cNvSpPr/>
              <p:nvPr/>
            </p:nvSpPr>
            <p:spPr bwMode="auto">
              <a:xfrm>
                <a:off x="7939902" y="1538790"/>
                <a:ext cx="677178" cy="677178"/>
              </a:xfrm>
              <a:prstGeom prst="roundRect">
                <a:avLst/>
              </a:prstGeom>
              <a:solidFill>
                <a:srgbClr val="C4BD97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408" name="Group 61"/>
              <p:cNvGrpSpPr/>
              <p:nvPr/>
            </p:nvGrpSpPr>
            <p:grpSpPr>
              <a:xfrm>
                <a:off x="8044084" y="1595567"/>
                <a:ext cx="416725" cy="307857"/>
                <a:chOff x="6324600" y="1828800"/>
                <a:chExt cx="917575" cy="677862"/>
              </a:xfrm>
            </p:grpSpPr>
            <p:grpSp>
              <p:nvGrpSpPr>
                <p:cNvPr id="411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448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9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0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451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455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56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57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58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452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3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4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412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437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8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9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440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444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45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46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47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441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2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3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413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426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7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8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429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433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34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35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36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430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1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2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grpSp>
              <p:nvGrpSpPr>
                <p:cNvPr id="414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415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16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17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grpSp>
                <p:nvGrpSpPr>
                  <p:cNvPr id="418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422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23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24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  <p:sp>
                  <p:nvSpPr>
                    <p:cNvPr id="425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700" dirty="0"/>
                    </a:p>
                  </p:txBody>
                </p:sp>
              </p:grpSp>
              <p:sp>
                <p:nvSpPr>
                  <p:cNvPr id="419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0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1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</p:grpSp>
          <p:graphicFrame>
            <p:nvGraphicFramePr>
              <p:cNvPr id="409" name="Object 15">
                <a:hlinkClick r:id="" action="ppaction://ole?verb=0"/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790065892"/>
                  </p:ext>
                </p:extLst>
              </p:nvPr>
            </p:nvGraphicFramePr>
            <p:xfrm>
              <a:off x="7997428" y="1894015"/>
              <a:ext cx="545820" cy="29390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86" name="Clip" r:id="rId9" imgW="5757415" imgH="3221332" progId="">
                      <p:embed/>
                    </p:oleObj>
                  </mc:Choice>
                  <mc:Fallback>
                    <p:oleObj name="Clip" r:id="rId9" imgW="5757415" imgH="3221332" progId="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997428" y="1894015"/>
                            <a:ext cx="545820" cy="29390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7" dir="2700000" algn="ctr" rotWithShape="0">
                                    <a:schemeClr val="bg2">
                                      <a:alpha val="74997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0" name="Text Box 16"/>
              <p:cNvSpPr txBox="1">
                <a:spLocks noChangeArrowheads="1"/>
              </p:cNvSpPr>
              <p:nvPr/>
            </p:nvSpPr>
            <p:spPr bwMode="auto">
              <a:xfrm>
                <a:off x="7987011" y="1902172"/>
                <a:ext cx="630070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90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90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459" name="Straight Connector 458"/>
            <p:cNvCxnSpPr>
              <a:stCxn id="388" idx="3"/>
              <a:endCxn id="407" idx="1"/>
            </p:cNvCxnSpPr>
            <p:nvPr/>
          </p:nvCxnSpPr>
          <p:spPr bwMode="auto">
            <a:xfrm>
              <a:off x="7679449" y="5616136"/>
              <a:ext cx="260453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4" name="Straight Connector 463"/>
            <p:cNvCxnSpPr>
              <a:endCxn id="35" idx="1"/>
            </p:cNvCxnSpPr>
            <p:nvPr/>
          </p:nvCxnSpPr>
          <p:spPr bwMode="auto">
            <a:xfrm flipV="1">
              <a:off x="6462210" y="2285766"/>
              <a:ext cx="540060" cy="11146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1" name="Group 40"/>
            <p:cNvGrpSpPr/>
            <p:nvPr/>
          </p:nvGrpSpPr>
          <p:grpSpPr>
            <a:xfrm>
              <a:off x="6642230" y="2270678"/>
              <a:ext cx="364991" cy="324565"/>
              <a:chOff x="3276600" y="2156671"/>
              <a:chExt cx="533922" cy="474785"/>
            </a:xfrm>
          </p:grpSpPr>
          <p:sp>
            <p:nvSpPr>
              <p:cNvPr id="112" name="Oval 111"/>
              <p:cNvSpPr/>
              <p:nvPr/>
            </p:nvSpPr>
            <p:spPr bwMode="auto">
              <a:xfrm>
                <a:off x="3429000" y="2156671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3276600" y="2248764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468" name="Straight Connector 467"/>
            <p:cNvCxnSpPr>
              <a:endCxn id="242" idx="1"/>
            </p:cNvCxnSpPr>
            <p:nvPr/>
          </p:nvCxnSpPr>
          <p:spPr bwMode="auto">
            <a:xfrm>
              <a:off x="6372200" y="3027297"/>
              <a:ext cx="630070" cy="38359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2" name="Straight Connector 471"/>
            <p:cNvCxnSpPr>
              <a:endCxn id="315" idx="1"/>
            </p:cNvCxnSpPr>
            <p:nvPr/>
          </p:nvCxnSpPr>
          <p:spPr bwMode="auto">
            <a:xfrm flipV="1">
              <a:off x="6462210" y="4446006"/>
              <a:ext cx="540060" cy="1810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3" name="Straight Connector 472"/>
            <p:cNvCxnSpPr>
              <a:endCxn id="388" idx="1"/>
            </p:cNvCxnSpPr>
            <p:nvPr/>
          </p:nvCxnSpPr>
          <p:spPr bwMode="auto">
            <a:xfrm>
              <a:off x="6372200" y="5184195"/>
              <a:ext cx="630070" cy="43194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4" name="Straight Connector 473"/>
            <p:cNvCxnSpPr/>
            <p:nvPr/>
          </p:nvCxnSpPr>
          <p:spPr bwMode="auto">
            <a:xfrm>
              <a:off x="4977045" y="4377447"/>
              <a:ext cx="495055" cy="36004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5" name="Straight Connector 474"/>
            <p:cNvCxnSpPr>
              <a:endCxn id="238" idx="2"/>
            </p:cNvCxnSpPr>
            <p:nvPr/>
          </p:nvCxnSpPr>
          <p:spPr bwMode="auto">
            <a:xfrm flipV="1">
              <a:off x="5067055" y="2725554"/>
              <a:ext cx="363530" cy="30174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6" name="Straight Connector 475"/>
            <p:cNvCxnSpPr/>
            <p:nvPr/>
          </p:nvCxnSpPr>
          <p:spPr bwMode="auto">
            <a:xfrm>
              <a:off x="3716905" y="3068960"/>
              <a:ext cx="405045" cy="2250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7" name="Straight Connector 476"/>
            <p:cNvCxnSpPr/>
            <p:nvPr/>
          </p:nvCxnSpPr>
          <p:spPr bwMode="auto">
            <a:xfrm flipV="1">
              <a:off x="3671900" y="4422452"/>
              <a:ext cx="360040" cy="31503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8" name="Straight Connector 477"/>
            <p:cNvCxnSpPr>
              <a:stCxn id="4" idx="3"/>
            </p:cNvCxnSpPr>
            <p:nvPr/>
          </p:nvCxnSpPr>
          <p:spPr bwMode="auto">
            <a:xfrm>
              <a:off x="2150345" y="2282424"/>
              <a:ext cx="621455" cy="47150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9" name="Straight Connector 478"/>
            <p:cNvCxnSpPr>
              <a:stCxn id="132" idx="3"/>
            </p:cNvCxnSpPr>
            <p:nvPr/>
          </p:nvCxnSpPr>
          <p:spPr bwMode="auto">
            <a:xfrm flipV="1">
              <a:off x="2155880" y="3068960"/>
              <a:ext cx="570915" cy="34193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0" name="Straight Connector 479"/>
            <p:cNvCxnSpPr>
              <a:stCxn id="169" idx="3"/>
            </p:cNvCxnSpPr>
            <p:nvPr/>
          </p:nvCxnSpPr>
          <p:spPr bwMode="auto">
            <a:xfrm>
              <a:off x="2155880" y="4446006"/>
              <a:ext cx="615920" cy="19812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1" name="Straight Connector 480"/>
            <p:cNvCxnSpPr>
              <a:stCxn id="206" idx="3"/>
            </p:cNvCxnSpPr>
            <p:nvPr/>
          </p:nvCxnSpPr>
          <p:spPr bwMode="auto">
            <a:xfrm flipV="1">
              <a:off x="2155880" y="5319210"/>
              <a:ext cx="705930" cy="29482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04" name="Group 40"/>
            <p:cNvGrpSpPr/>
            <p:nvPr/>
          </p:nvGrpSpPr>
          <p:grpSpPr>
            <a:xfrm>
              <a:off x="6642230" y="3252321"/>
              <a:ext cx="364991" cy="324565"/>
              <a:chOff x="3276600" y="2156671"/>
              <a:chExt cx="533922" cy="474785"/>
            </a:xfrm>
          </p:grpSpPr>
          <p:sp>
            <p:nvSpPr>
              <p:cNvPr id="505" name="Oval 504"/>
              <p:cNvSpPr/>
              <p:nvPr/>
            </p:nvSpPr>
            <p:spPr bwMode="auto">
              <a:xfrm>
                <a:off x="3429000" y="2156671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06" name="TextBox 505"/>
              <p:cNvSpPr txBox="1"/>
              <p:nvPr/>
            </p:nvSpPr>
            <p:spPr>
              <a:xfrm>
                <a:off x="3276600" y="2248764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07" name="Group 40"/>
            <p:cNvGrpSpPr/>
            <p:nvPr/>
          </p:nvGrpSpPr>
          <p:grpSpPr>
            <a:xfrm>
              <a:off x="6642230" y="4405517"/>
              <a:ext cx="364991" cy="324565"/>
              <a:chOff x="3276600" y="2156671"/>
              <a:chExt cx="533922" cy="474785"/>
            </a:xfrm>
          </p:grpSpPr>
          <p:sp>
            <p:nvSpPr>
              <p:cNvPr id="508" name="Oval 507"/>
              <p:cNvSpPr/>
              <p:nvPr/>
            </p:nvSpPr>
            <p:spPr bwMode="auto">
              <a:xfrm>
                <a:off x="3429000" y="2156671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09" name="TextBox 508"/>
              <p:cNvSpPr txBox="1"/>
              <p:nvPr/>
            </p:nvSpPr>
            <p:spPr>
              <a:xfrm>
                <a:off x="3276600" y="2248764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10" name="Group 40"/>
            <p:cNvGrpSpPr/>
            <p:nvPr/>
          </p:nvGrpSpPr>
          <p:grpSpPr>
            <a:xfrm>
              <a:off x="6642230" y="5415231"/>
              <a:ext cx="364991" cy="324565"/>
              <a:chOff x="3276600" y="2156671"/>
              <a:chExt cx="533922" cy="474785"/>
            </a:xfrm>
          </p:grpSpPr>
          <p:sp>
            <p:nvSpPr>
              <p:cNvPr id="511" name="Oval 510"/>
              <p:cNvSpPr/>
              <p:nvPr/>
            </p:nvSpPr>
            <p:spPr bwMode="auto">
              <a:xfrm>
                <a:off x="3429000" y="2156671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12" name="TextBox 511"/>
              <p:cNvSpPr txBox="1"/>
              <p:nvPr/>
            </p:nvSpPr>
            <p:spPr>
              <a:xfrm>
                <a:off x="3276600" y="2248764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5" name="Cloud 234"/>
            <p:cNvSpPr/>
            <p:nvPr/>
          </p:nvSpPr>
          <p:spPr bwMode="auto">
            <a:xfrm>
              <a:off x="2636785" y="2213865"/>
              <a:ext cx="1125125" cy="1466744"/>
            </a:xfrm>
            <a:prstGeom prst="cloud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144000" tIns="0" rIns="0" bIns="0" anchor="ctr" anchorCtr="0"/>
            <a:lstStyle/>
            <a:p>
              <a:pPr algn="ctr">
                <a:lnSpc>
                  <a:spcPct val="80000"/>
                </a:lnSpc>
              </a:pPr>
              <a:r>
                <a:rPr lang="en-US" sz="1050">
                  <a:latin typeface="+mn-lt"/>
                </a:rPr>
                <a:t>ETH Operator</a:t>
              </a:r>
              <a:br>
                <a:rPr lang="en-US" sz="1050">
                  <a:latin typeface="+mn-lt"/>
                </a:rPr>
              </a:br>
              <a:r>
                <a:rPr lang="en-US" sz="1050">
                  <a:latin typeface="+mn-lt"/>
                </a:rPr>
                <a:t>##A##</a:t>
              </a:r>
              <a:endParaRPr lang="en-US" sz="900">
                <a:latin typeface="+mn-lt"/>
              </a:endParaRPr>
            </a:p>
          </p:txBody>
        </p:sp>
        <p:sp>
          <p:nvSpPr>
            <p:cNvPr id="236" name="Cloud 235"/>
            <p:cNvSpPr/>
            <p:nvPr/>
          </p:nvSpPr>
          <p:spPr bwMode="auto">
            <a:xfrm>
              <a:off x="2681790" y="4149080"/>
              <a:ext cx="1125125" cy="1466744"/>
            </a:xfrm>
            <a:prstGeom prst="cloud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144000" tIns="0" rIns="0" bIns="0" anchor="ctr" anchorCtr="0"/>
            <a:lstStyle/>
            <a:p>
              <a:pPr algn="ctr">
                <a:lnSpc>
                  <a:spcPct val="80000"/>
                </a:lnSpc>
              </a:pPr>
              <a:r>
                <a:rPr lang="en-US" sz="1050">
                  <a:latin typeface="+mn-lt"/>
                </a:rPr>
                <a:t>ETH Operator</a:t>
              </a:r>
              <a:br>
                <a:rPr lang="en-US" sz="1050">
                  <a:latin typeface="+mn-lt"/>
                </a:rPr>
              </a:br>
              <a:r>
                <a:rPr lang="en-US" sz="1050">
                  <a:latin typeface="+mn-lt"/>
                </a:rPr>
                <a:t>##B##</a:t>
              </a:r>
              <a:endParaRPr lang="en-US" sz="900">
                <a:latin typeface="+mn-lt"/>
              </a:endParaRPr>
            </a:p>
          </p:txBody>
        </p:sp>
        <p:sp>
          <p:nvSpPr>
            <p:cNvPr id="237" name="Cloud 236"/>
            <p:cNvSpPr/>
            <p:nvPr/>
          </p:nvSpPr>
          <p:spPr bwMode="auto">
            <a:xfrm>
              <a:off x="3986935" y="2483895"/>
              <a:ext cx="1305145" cy="2700300"/>
            </a:xfrm>
            <a:prstGeom prst="clou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144000" tIns="0" rIns="0" bIns="0" anchor="ctr" anchorCtr="0"/>
            <a:lstStyle/>
            <a:p>
              <a:pPr algn="ctr">
                <a:lnSpc>
                  <a:spcPct val="80000"/>
                </a:lnSpc>
              </a:pPr>
              <a:r>
                <a:rPr lang="en-US" sz="1050">
                  <a:latin typeface="+mn-lt"/>
                </a:rPr>
                <a:t>ETH Backbone</a:t>
              </a:r>
            </a:p>
            <a:p>
              <a:pPr algn="ctr">
                <a:lnSpc>
                  <a:spcPct val="80000"/>
                </a:lnSpc>
              </a:pPr>
              <a:r>
                <a:rPr lang="en-US" sz="1050">
                  <a:latin typeface="+mn-lt"/>
                </a:rPr>
                <a:t>Operator</a:t>
              </a:r>
              <a:br>
                <a:rPr lang="en-US" sz="1050">
                  <a:latin typeface="+mn-lt"/>
                </a:rPr>
              </a:br>
              <a:endParaRPr lang="en-US" sz="900">
                <a:latin typeface="+mn-lt"/>
              </a:endParaRPr>
            </a:p>
          </p:txBody>
        </p:sp>
        <p:sp>
          <p:nvSpPr>
            <p:cNvPr id="238" name="Cloud 237"/>
            <p:cNvSpPr/>
            <p:nvPr/>
          </p:nvSpPr>
          <p:spPr bwMode="auto">
            <a:xfrm>
              <a:off x="5427095" y="1992182"/>
              <a:ext cx="1125125" cy="1466744"/>
            </a:xfrm>
            <a:prstGeom prst="cloud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144000" tIns="0" rIns="0" bIns="0" anchor="ctr" anchorCtr="0"/>
            <a:lstStyle/>
            <a:p>
              <a:pPr algn="ctr">
                <a:lnSpc>
                  <a:spcPct val="80000"/>
                </a:lnSpc>
              </a:pPr>
              <a:r>
                <a:rPr lang="en-US" sz="1050">
                  <a:latin typeface="+mn-lt"/>
                </a:rPr>
                <a:t>ETH Operator</a:t>
              </a:r>
              <a:br>
                <a:rPr lang="en-US" sz="1050">
                  <a:latin typeface="+mn-lt"/>
                </a:rPr>
              </a:br>
              <a:r>
                <a:rPr lang="en-US" sz="1050">
                  <a:latin typeface="+mn-lt"/>
                </a:rPr>
                <a:t>##A##</a:t>
              </a:r>
              <a:endParaRPr lang="en-US" sz="900">
                <a:latin typeface="+mn-lt"/>
              </a:endParaRPr>
            </a:p>
          </p:txBody>
        </p:sp>
        <p:sp>
          <p:nvSpPr>
            <p:cNvPr id="239" name="Cloud 238"/>
            <p:cNvSpPr/>
            <p:nvPr/>
          </p:nvSpPr>
          <p:spPr bwMode="auto">
            <a:xfrm>
              <a:off x="5382090" y="4152422"/>
              <a:ext cx="1125125" cy="1466744"/>
            </a:xfrm>
            <a:prstGeom prst="cloud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144000" tIns="0" rIns="0" bIns="0" anchor="ctr" anchorCtr="0"/>
            <a:lstStyle/>
            <a:p>
              <a:pPr algn="ctr">
                <a:lnSpc>
                  <a:spcPct val="80000"/>
                </a:lnSpc>
              </a:pPr>
              <a:r>
                <a:rPr lang="en-US" sz="1050">
                  <a:latin typeface="+mn-lt"/>
                </a:rPr>
                <a:t>ETH Operator</a:t>
              </a:r>
              <a:br>
                <a:rPr lang="en-US" sz="1050">
                  <a:latin typeface="+mn-lt"/>
                </a:rPr>
              </a:br>
              <a:r>
                <a:rPr lang="en-US" sz="1050">
                  <a:latin typeface="+mn-lt"/>
                </a:rPr>
                <a:t>##C##</a:t>
              </a:r>
              <a:endParaRPr lang="en-US" sz="900">
                <a:latin typeface="+mn-lt"/>
              </a:endParaRPr>
            </a:p>
          </p:txBody>
        </p:sp>
        <p:sp>
          <p:nvSpPr>
            <p:cNvPr id="513" name="Rectangle 512"/>
            <p:cNvSpPr/>
            <p:nvPr/>
          </p:nvSpPr>
          <p:spPr bwMode="auto">
            <a:xfrm>
              <a:off x="2591780" y="1943835"/>
              <a:ext cx="4050450" cy="400544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14" name="TextBox 513"/>
            <p:cNvSpPr txBox="1"/>
            <p:nvPr/>
          </p:nvSpPr>
          <p:spPr>
            <a:xfrm>
              <a:off x="2906815" y="5679250"/>
              <a:ext cx="36856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+mn-lt"/>
                </a:rPr>
                <a:t>Backhaul provided by ETH Service Provider</a:t>
              </a:r>
            </a:p>
          </p:txBody>
        </p:sp>
        <p:grpSp>
          <p:nvGrpSpPr>
            <p:cNvPr id="482" name="Group 95"/>
            <p:cNvGrpSpPr/>
            <p:nvPr/>
          </p:nvGrpSpPr>
          <p:grpSpPr>
            <a:xfrm>
              <a:off x="2141731" y="2348880"/>
              <a:ext cx="364991" cy="321677"/>
              <a:chOff x="1524000" y="2209800"/>
              <a:chExt cx="533922" cy="470560"/>
            </a:xfrm>
          </p:grpSpPr>
          <p:sp>
            <p:nvSpPr>
              <p:cNvPr id="483" name="Oval 482"/>
              <p:cNvSpPr/>
              <p:nvPr/>
            </p:nvSpPr>
            <p:spPr bwMode="auto">
              <a:xfrm>
                <a:off x="1676400" y="2209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84" name="TextBox 483"/>
              <p:cNvSpPr txBox="1"/>
              <p:nvPr/>
            </p:nvSpPr>
            <p:spPr>
              <a:xfrm>
                <a:off x="1524000" y="2297668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R6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86" name="Group 95"/>
            <p:cNvGrpSpPr/>
            <p:nvPr/>
          </p:nvGrpSpPr>
          <p:grpSpPr>
            <a:xfrm>
              <a:off x="2185627" y="3248980"/>
              <a:ext cx="364991" cy="321677"/>
              <a:chOff x="1524000" y="2209800"/>
              <a:chExt cx="533922" cy="470560"/>
            </a:xfrm>
          </p:grpSpPr>
          <p:sp>
            <p:nvSpPr>
              <p:cNvPr id="487" name="Oval 486"/>
              <p:cNvSpPr/>
              <p:nvPr/>
            </p:nvSpPr>
            <p:spPr bwMode="auto">
              <a:xfrm>
                <a:off x="1676400" y="2209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88" name="TextBox 487"/>
              <p:cNvSpPr txBox="1"/>
              <p:nvPr/>
            </p:nvSpPr>
            <p:spPr>
              <a:xfrm>
                <a:off x="1524000" y="2297668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R6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89" name="Group 95"/>
            <p:cNvGrpSpPr/>
            <p:nvPr/>
          </p:nvGrpSpPr>
          <p:grpSpPr>
            <a:xfrm>
              <a:off x="2186736" y="4464115"/>
              <a:ext cx="364991" cy="321677"/>
              <a:chOff x="1524000" y="2209800"/>
              <a:chExt cx="533922" cy="470560"/>
            </a:xfrm>
          </p:grpSpPr>
          <p:sp>
            <p:nvSpPr>
              <p:cNvPr id="490" name="Oval 489"/>
              <p:cNvSpPr/>
              <p:nvPr/>
            </p:nvSpPr>
            <p:spPr bwMode="auto">
              <a:xfrm>
                <a:off x="1676400" y="2209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91" name="TextBox 490"/>
              <p:cNvSpPr txBox="1"/>
              <p:nvPr/>
            </p:nvSpPr>
            <p:spPr>
              <a:xfrm>
                <a:off x="1524000" y="2297668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R6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2" name="Group 95"/>
            <p:cNvGrpSpPr/>
            <p:nvPr/>
          </p:nvGrpSpPr>
          <p:grpSpPr>
            <a:xfrm>
              <a:off x="2186736" y="5492588"/>
              <a:ext cx="364991" cy="321677"/>
              <a:chOff x="1524000" y="2209800"/>
              <a:chExt cx="533922" cy="470560"/>
            </a:xfrm>
          </p:grpSpPr>
          <p:sp>
            <p:nvSpPr>
              <p:cNvPr id="493" name="Oval 492"/>
              <p:cNvSpPr/>
              <p:nvPr/>
            </p:nvSpPr>
            <p:spPr bwMode="auto">
              <a:xfrm>
                <a:off x="1676400" y="2209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94" name="TextBox 493"/>
              <p:cNvSpPr txBox="1"/>
              <p:nvPr/>
            </p:nvSpPr>
            <p:spPr>
              <a:xfrm>
                <a:off x="1524000" y="2297668"/>
                <a:ext cx="533922" cy="382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R6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32768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r>
              <a:rPr lang="en-US" sz="2400" i="1"/>
              <a:t>Further backhaul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Transport of the user plane between NA and </a:t>
            </a:r>
            <a:r>
              <a:rPr lang="en-US" dirty="0" smtClean="0"/>
              <a:t>AR</a:t>
            </a:r>
            <a:endParaRPr lang="en-US" dirty="0"/>
          </a:p>
          <a:p>
            <a:r>
              <a:rPr lang="en-US" dirty="0"/>
              <a:t>Consists of bridges and links between bridges</a:t>
            </a:r>
          </a:p>
          <a:p>
            <a:r>
              <a:rPr lang="en-US" dirty="0"/>
              <a:t>Mix of wired or wireless medium possible within a backhaul</a:t>
            </a:r>
          </a:p>
          <a:p>
            <a:r>
              <a:rPr lang="en-US" dirty="0"/>
              <a:t>Isolation of user plane </a:t>
            </a:r>
            <a:r>
              <a:rPr lang="en-US" dirty="0" smtClean="0"/>
              <a:t>within transport medium through </a:t>
            </a:r>
            <a:r>
              <a:rPr lang="en-US" dirty="0"/>
              <a:t>VLANs</a:t>
            </a:r>
          </a:p>
          <a:p>
            <a:pPr lvl="1"/>
            <a:r>
              <a:rPr lang="en-US" dirty="0"/>
              <a:t>User plane is ‘tunneled’ through</a:t>
            </a:r>
          </a:p>
          <a:p>
            <a:pPr lvl="1"/>
            <a:r>
              <a:rPr lang="en-US" dirty="0"/>
              <a:t>Backhaul does not modify payload</a:t>
            </a:r>
          </a:p>
          <a:p>
            <a:r>
              <a:rPr lang="en-US" dirty="0"/>
              <a:t>Multiple operational domains possible within backhaul</a:t>
            </a:r>
          </a:p>
          <a:p>
            <a:pPr lvl="1"/>
            <a:r>
              <a:rPr lang="en-US" dirty="0"/>
              <a:t>Bridges and links may belong to multiple operators.</a:t>
            </a:r>
          </a:p>
          <a:p>
            <a:pPr lvl="1"/>
            <a:r>
              <a:rPr lang="en-US" dirty="0"/>
              <a:t>However a single </a:t>
            </a:r>
            <a:r>
              <a:rPr lang="en-US" dirty="0" err="1"/>
              <a:t>brigde</a:t>
            </a:r>
            <a:r>
              <a:rPr lang="en-US" dirty="0"/>
              <a:t> device has a single owner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00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  <a:br>
              <a:rPr lang="en-US" dirty="0"/>
            </a:br>
            <a:r>
              <a:rPr lang="en-US" sz="2400" i="1" dirty="0"/>
              <a:t>3GPP Trusted WLAN Access to EPC TS 23.402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Support for non-seamless WLAN </a:t>
            </a:r>
            <a:br>
              <a:rPr lang="en-US" dirty="0"/>
            </a:br>
            <a:r>
              <a:rPr lang="en-US" dirty="0"/>
              <a:t>offload (NSWO) or single PDN </a:t>
            </a:r>
            <a:br>
              <a:rPr lang="en-US" dirty="0"/>
            </a:br>
            <a:r>
              <a:rPr lang="en-US" dirty="0"/>
              <a:t>connection into EPC</a:t>
            </a:r>
          </a:p>
          <a:p>
            <a:r>
              <a:rPr lang="en-US" dirty="0"/>
              <a:t>Definition of a </a:t>
            </a:r>
          </a:p>
          <a:p>
            <a:pPr lvl="1"/>
            <a:r>
              <a:rPr lang="en-US" dirty="0"/>
              <a:t>WLAN Access Network,</a:t>
            </a:r>
          </a:p>
          <a:p>
            <a:pPr lvl="1"/>
            <a:r>
              <a:rPr lang="en-US" dirty="0"/>
              <a:t>Trusted WLAN AAA Proxy</a:t>
            </a:r>
          </a:p>
          <a:p>
            <a:pPr lvl="1"/>
            <a:r>
              <a:rPr lang="en-US" dirty="0"/>
              <a:t>Trusted WLAN Access Gateway</a:t>
            </a:r>
          </a:p>
          <a:p>
            <a:r>
              <a:rPr lang="en-US" dirty="0"/>
              <a:t>Requiring a point-to-point link </a:t>
            </a:r>
            <a:br>
              <a:rPr lang="en-US" dirty="0"/>
            </a:br>
            <a:r>
              <a:rPr lang="en-US" dirty="0"/>
              <a:t>between UE and Trusted WLAN </a:t>
            </a:r>
            <a:br>
              <a:rPr lang="en-US" dirty="0"/>
            </a:br>
            <a:r>
              <a:rPr lang="en-US" dirty="0"/>
              <a:t>Access Gateway across WLAN </a:t>
            </a:r>
            <a:br>
              <a:rPr lang="en-US" dirty="0"/>
            </a:br>
            <a:r>
              <a:rPr lang="en-US" dirty="0"/>
              <a:t>Access Network</a:t>
            </a:r>
          </a:p>
          <a:p>
            <a:r>
              <a:rPr lang="en-US" dirty="0"/>
              <a:t>Requiring also link state signaling of WLAN Access Network towards Trusted WLAN Access Gateway</a:t>
            </a:r>
          </a:p>
          <a:p>
            <a:r>
              <a:rPr lang="en-US" dirty="0"/>
              <a:t>Very similar requirements exist also in other access networks carrying Ethernet frames between terminal and access router</a:t>
            </a:r>
          </a:p>
          <a:p>
            <a:pPr lvl="1"/>
            <a:r>
              <a:rPr lang="en-US" dirty="0"/>
              <a:t>E.g. WiMAX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011565"/>
              </p:ext>
            </p:extLst>
          </p:nvPr>
        </p:nvGraphicFramePr>
        <p:xfrm>
          <a:off x="4725292" y="1538790"/>
          <a:ext cx="3897158" cy="279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Picture" r:id="rId3" imgW="3098800" imgH="2222500" progId="Word.Picture.8">
                  <p:embed/>
                </p:oleObj>
              </mc:Choice>
              <mc:Fallback>
                <p:oleObj name="Picture" r:id="rId3" imgW="3098800" imgH="22225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292" y="1538790"/>
                        <a:ext cx="3897158" cy="2795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30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Data path </a:t>
            </a:r>
            <a:r>
              <a:rPr lang="en-US" dirty="0"/>
              <a:t>SHOULD be configurable as either point-to-point or multipoint-to-multipoint or rooted-multipoint (point-to-multipoint) behavior</a:t>
            </a:r>
          </a:p>
          <a:p>
            <a:r>
              <a:rPr lang="en-US" dirty="0"/>
              <a:t>Successful completion of </a:t>
            </a:r>
            <a:r>
              <a:rPr lang="en-US" dirty="0" smtClean="0"/>
              <a:t>data path </a:t>
            </a:r>
            <a:r>
              <a:rPr lang="en-US" dirty="0"/>
              <a:t>establishment SHOULD be indicated.</a:t>
            </a:r>
          </a:p>
          <a:p>
            <a:r>
              <a:rPr lang="en-US" dirty="0"/>
              <a:t>Relocation of </a:t>
            </a:r>
            <a:r>
              <a:rPr lang="en-US" dirty="0" smtClean="0"/>
              <a:t>data path </a:t>
            </a:r>
            <a:r>
              <a:rPr lang="en-US" dirty="0"/>
              <a:t>within the access network SHOULD be supported.</a:t>
            </a:r>
          </a:p>
          <a:p>
            <a:r>
              <a:rPr lang="en-US" dirty="0" smtClean="0"/>
              <a:t>Data path </a:t>
            </a:r>
            <a:r>
              <a:rPr lang="en-US" dirty="0"/>
              <a:t>should be configurable to support the transport of C-VIDs between terminal and </a:t>
            </a:r>
            <a:r>
              <a:rPr lang="en-US" dirty="0" smtClean="0"/>
              <a:t>access router</a:t>
            </a:r>
            <a:endParaRPr lang="en-US" dirty="0"/>
          </a:p>
          <a:p>
            <a:r>
              <a:rPr lang="en-US" dirty="0" smtClean="0"/>
              <a:t>Data path </a:t>
            </a:r>
            <a:r>
              <a:rPr lang="en-US" dirty="0"/>
              <a:t>should protect integrity of user payload</a:t>
            </a:r>
          </a:p>
          <a:p>
            <a:r>
              <a:rPr lang="en-US" dirty="0" smtClean="0"/>
              <a:t>Data path </a:t>
            </a:r>
            <a:r>
              <a:rPr lang="en-US" dirty="0"/>
              <a:t>should support encrypted transport of user payload</a:t>
            </a:r>
          </a:p>
          <a:p>
            <a:r>
              <a:rPr lang="en-US" dirty="0" smtClean="0"/>
              <a:t>Data path </a:t>
            </a:r>
            <a:r>
              <a:rPr lang="en-US" dirty="0"/>
              <a:t>should allow for differentiated services based on C-VIDs and priority bits</a:t>
            </a:r>
          </a:p>
          <a:p>
            <a:r>
              <a:rPr lang="en-US" dirty="0" smtClean="0"/>
              <a:t>Data path </a:t>
            </a:r>
            <a:r>
              <a:rPr lang="en-US" dirty="0"/>
              <a:t>should support wired and wireless links in the access and backhaul.</a:t>
            </a:r>
          </a:p>
        </p:txBody>
      </p:sp>
    </p:spTree>
    <p:extLst>
      <p:ext uri="{BB962C8B-B14F-4D97-AF65-F5344CB8AC3E}">
        <p14:creationId xmlns:p14="http://schemas.microsoft.com/office/powerpoint/2010/main" val="4135700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2"/>
          </a:xfrm>
        </p:spPr>
        <p:txBody>
          <a:bodyPr/>
          <a:lstStyle/>
          <a:p>
            <a:r>
              <a:rPr lang="en-US"/>
              <a:t>Datapath specific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3057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Node of Attachment</a:t>
            </a:r>
          </a:p>
          <a:p>
            <a:pPr lvl="1"/>
            <a:r>
              <a:rPr lang="en-US" dirty="0"/>
              <a:t>R1 MAC and PHY configuration parameters</a:t>
            </a:r>
          </a:p>
          <a:p>
            <a:pPr lvl="1"/>
            <a:r>
              <a:rPr lang="en-US" dirty="0"/>
              <a:t>R1 performance and QoS parameters</a:t>
            </a:r>
          </a:p>
          <a:p>
            <a:pPr lvl="2"/>
            <a:r>
              <a:rPr lang="en-US" dirty="0"/>
              <a:t>E.g. supported service classes (Throughput up/down, delay, jitter)</a:t>
            </a:r>
          </a:p>
          <a:p>
            <a:pPr lvl="1"/>
            <a:r>
              <a:rPr lang="en-US" dirty="0" smtClean="0"/>
              <a:t>R6 </a:t>
            </a:r>
            <a:r>
              <a:rPr lang="en-US" dirty="0"/>
              <a:t>configuration parameters</a:t>
            </a:r>
          </a:p>
          <a:p>
            <a:pPr lvl="1"/>
            <a:r>
              <a:rPr lang="en-US" dirty="0"/>
              <a:t>VLAN configuration and mapping</a:t>
            </a:r>
          </a:p>
          <a:p>
            <a:pPr lvl="1"/>
            <a:endParaRPr lang="en-US" dirty="0"/>
          </a:p>
          <a:p>
            <a:r>
              <a:rPr lang="en-US" dirty="0"/>
              <a:t>Backhaul (remark: check MEF for further attributes)</a:t>
            </a:r>
          </a:p>
          <a:p>
            <a:pPr lvl="1"/>
            <a:r>
              <a:rPr lang="en-US" dirty="0" smtClean="0"/>
              <a:t>R6 </a:t>
            </a:r>
            <a:r>
              <a:rPr lang="en-US" dirty="0"/>
              <a:t>configuration parameters</a:t>
            </a:r>
          </a:p>
          <a:p>
            <a:pPr lvl="1"/>
            <a:r>
              <a:rPr lang="en-US" dirty="0" smtClean="0"/>
              <a:t>R3 </a:t>
            </a:r>
            <a:r>
              <a:rPr lang="en-US" dirty="0"/>
              <a:t>configuration parameters</a:t>
            </a:r>
          </a:p>
          <a:p>
            <a:pPr lvl="1"/>
            <a:r>
              <a:rPr lang="en-US" dirty="0"/>
              <a:t>Service specification</a:t>
            </a:r>
          </a:p>
          <a:p>
            <a:pPr lvl="1"/>
            <a:r>
              <a:rPr lang="en-US" dirty="0"/>
              <a:t>Service mapping table</a:t>
            </a:r>
          </a:p>
          <a:p>
            <a:pPr lvl="1"/>
            <a:endParaRPr lang="en-US" dirty="0"/>
          </a:p>
          <a:p>
            <a:r>
              <a:rPr lang="en-US" dirty="0"/>
              <a:t>Subscription Service</a:t>
            </a:r>
          </a:p>
          <a:p>
            <a:pPr lvl="1"/>
            <a:r>
              <a:rPr lang="en-US" dirty="0"/>
              <a:t>User specific service specification</a:t>
            </a:r>
          </a:p>
          <a:p>
            <a:pPr lvl="1"/>
            <a:endParaRPr lang="en-US" dirty="0"/>
          </a:p>
          <a:p>
            <a:r>
              <a:rPr lang="en-US" dirty="0" smtClean="0"/>
              <a:t>Access Router</a:t>
            </a:r>
            <a:endParaRPr lang="en-US" dirty="0"/>
          </a:p>
          <a:p>
            <a:pPr lvl="1"/>
            <a:r>
              <a:rPr lang="en-US" dirty="0" smtClean="0"/>
              <a:t>R3 </a:t>
            </a:r>
            <a:r>
              <a:rPr lang="en-US" dirty="0"/>
              <a:t>configuration parameters</a:t>
            </a:r>
          </a:p>
          <a:p>
            <a:pPr lvl="1"/>
            <a:r>
              <a:rPr lang="en-US" dirty="0"/>
              <a:t>Network Interface performance</a:t>
            </a:r>
          </a:p>
          <a:p>
            <a:pPr lvl="2"/>
            <a:r>
              <a:rPr lang="en-US" dirty="0"/>
              <a:t>E.g. supported service classes (throughput up/down, delay, jitter)</a:t>
            </a:r>
          </a:p>
        </p:txBody>
      </p:sp>
    </p:spTree>
    <p:extLst>
      <p:ext uri="{BB962C8B-B14F-4D97-AF65-F5344CB8AC3E}">
        <p14:creationId xmlns:p14="http://schemas.microsoft.com/office/powerpoint/2010/main" val="401108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path basic functions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476739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Data path establishment</a:t>
            </a:r>
          </a:p>
          <a:p>
            <a:pPr lvl="1"/>
            <a:r>
              <a:rPr lang="en-US" dirty="0" smtClean="0"/>
              <a:t>Retrieve user specific configuration information from Subscription Service</a:t>
            </a:r>
          </a:p>
          <a:p>
            <a:pPr lvl="1"/>
            <a:r>
              <a:rPr lang="en-US" dirty="0"/>
              <a:t>Configure terminal interface R1</a:t>
            </a:r>
          </a:p>
          <a:p>
            <a:pPr lvl="1"/>
            <a:r>
              <a:rPr lang="en-US" dirty="0"/>
              <a:t>Configure forwarding and interfaces R1 and </a:t>
            </a:r>
            <a:r>
              <a:rPr lang="en-US" dirty="0" smtClean="0"/>
              <a:t>R6 </a:t>
            </a:r>
            <a:r>
              <a:rPr lang="en-US" dirty="0"/>
              <a:t>in NA</a:t>
            </a:r>
          </a:p>
          <a:p>
            <a:pPr lvl="1"/>
            <a:r>
              <a:rPr lang="en-US" dirty="0"/>
              <a:t>Configure link performance and interfaces </a:t>
            </a:r>
            <a:r>
              <a:rPr lang="en-US" dirty="0" smtClean="0"/>
              <a:t>R6 </a:t>
            </a:r>
            <a:r>
              <a:rPr lang="en-US" dirty="0"/>
              <a:t>and </a:t>
            </a:r>
            <a:r>
              <a:rPr lang="en-US" dirty="0" smtClean="0"/>
              <a:t>R3 </a:t>
            </a:r>
            <a:r>
              <a:rPr lang="en-US" dirty="0"/>
              <a:t>in Backhaul</a:t>
            </a:r>
          </a:p>
          <a:p>
            <a:pPr lvl="1"/>
            <a:r>
              <a:rPr lang="en-US" dirty="0"/>
              <a:t>Initiate configuration of </a:t>
            </a:r>
            <a:r>
              <a:rPr lang="en-US" dirty="0" smtClean="0"/>
              <a:t>R3 in AR</a:t>
            </a:r>
            <a:endParaRPr lang="en-US" dirty="0"/>
          </a:p>
          <a:p>
            <a:pPr lvl="1"/>
            <a:r>
              <a:rPr lang="en-US" dirty="0"/>
              <a:t>Signal completion of access link establishment</a:t>
            </a:r>
          </a:p>
          <a:p>
            <a:pPr lvl="1"/>
            <a:endParaRPr lang="en-US" dirty="0" smtClean="0"/>
          </a:p>
          <a:p>
            <a:r>
              <a:rPr lang="en-US" dirty="0"/>
              <a:t>Data path relocation</a:t>
            </a:r>
          </a:p>
          <a:p>
            <a:pPr lvl="1"/>
            <a:r>
              <a:rPr lang="en-US" dirty="0"/>
              <a:t>Reconfigure terminal interface R1 to new NA</a:t>
            </a:r>
          </a:p>
          <a:p>
            <a:pPr lvl="1"/>
            <a:r>
              <a:rPr lang="en-US" dirty="0"/>
              <a:t>Configure forwarding and interfaces R1 and </a:t>
            </a:r>
            <a:r>
              <a:rPr lang="en-US" dirty="0" smtClean="0"/>
              <a:t>R6 </a:t>
            </a:r>
            <a:r>
              <a:rPr lang="en-US" dirty="0"/>
              <a:t>in new NA</a:t>
            </a:r>
          </a:p>
          <a:p>
            <a:pPr lvl="1"/>
            <a:r>
              <a:rPr lang="en-US" dirty="0"/>
              <a:t>Relocate interface </a:t>
            </a:r>
            <a:r>
              <a:rPr lang="en-US" dirty="0" smtClean="0"/>
              <a:t>R6 </a:t>
            </a:r>
            <a:r>
              <a:rPr lang="en-US" dirty="0"/>
              <a:t>in Backhaul towards new NA</a:t>
            </a:r>
          </a:p>
          <a:p>
            <a:pPr lvl="1"/>
            <a:r>
              <a:rPr lang="en-US" dirty="0"/>
              <a:t>Signal completion of access link relocation</a:t>
            </a:r>
          </a:p>
          <a:p>
            <a:pPr lvl="1"/>
            <a:endParaRPr lang="en-US" dirty="0"/>
          </a:p>
          <a:p>
            <a:r>
              <a:rPr lang="en-US" dirty="0" smtClean="0"/>
              <a:t>Data path tear down</a:t>
            </a:r>
          </a:p>
          <a:p>
            <a:pPr lvl="1"/>
            <a:r>
              <a:rPr lang="en-US" dirty="0" smtClean="0"/>
              <a:t>Teardown interface in Terminal</a:t>
            </a:r>
          </a:p>
          <a:p>
            <a:pPr lvl="1"/>
            <a:r>
              <a:rPr lang="en-US" dirty="0" smtClean="0"/>
              <a:t>Teardown forwarding function and interfaces in NA</a:t>
            </a:r>
          </a:p>
          <a:p>
            <a:pPr lvl="1"/>
            <a:r>
              <a:rPr lang="en-US" dirty="0"/>
              <a:t>Teardown interface in </a:t>
            </a:r>
            <a:r>
              <a:rPr lang="en-US" dirty="0" smtClean="0"/>
              <a:t>AR</a:t>
            </a:r>
            <a:endParaRPr lang="en-US" dirty="0"/>
          </a:p>
          <a:p>
            <a:pPr lvl="1"/>
            <a:r>
              <a:rPr lang="en-US" dirty="0"/>
              <a:t>Remove resource allocations in Backhaul</a:t>
            </a:r>
          </a:p>
          <a:p>
            <a:pPr lvl="1"/>
            <a:r>
              <a:rPr lang="en-US" dirty="0" smtClean="0"/>
              <a:t>Signal completion of teardown</a:t>
            </a:r>
          </a:p>
        </p:txBody>
      </p:sp>
    </p:spTree>
    <p:extLst>
      <p:ext uri="{BB962C8B-B14F-4D97-AF65-F5344CB8AC3E}">
        <p14:creationId xmlns:p14="http://schemas.microsoft.com/office/powerpoint/2010/main" val="3634525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7000" y="274638"/>
            <a:ext cx="8550000" cy="1143000"/>
          </a:xfrm>
        </p:spPr>
        <p:txBody>
          <a:bodyPr/>
          <a:lstStyle/>
          <a:p>
            <a:r>
              <a:rPr lang="en-US" dirty="0" smtClean="0"/>
              <a:t> Data path basic functions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47933" y="953725"/>
            <a:ext cx="8356786" cy="5625625"/>
            <a:chOff x="247933" y="953725"/>
            <a:chExt cx="8356786" cy="5625625"/>
          </a:xfrm>
        </p:grpSpPr>
        <p:pic>
          <p:nvPicPr>
            <p:cNvPr id="28" name="Picture 23" descr="x_big_image2"/>
            <p:cNvPicPr>
              <a:picLocks noChangeAspect="1" noChangeArrowheads="1"/>
            </p:cNvPicPr>
            <p:nvPr/>
          </p:nvPicPr>
          <p:blipFill>
            <a:blip r:embed="rId2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1968928" y="1469500"/>
              <a:ext cx="548641" cy="584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9" name="Group 25"/>
            <p:cNvGrpSpPr>
              <a:grpSpLocks noChangeAspect="1"/>
            </p:cNvGrpSpPr>
            <p:nvPr/>
          </p:nvGrpSpPr>
          <p:grpSpPr bwMode="auto">
            <a:xfrm flipH="1">
              <a:off x="3606271" y="1404350"/>
              <a:ext cx="498811" cy="600487"/>
              <a:chOff x="5" y="2480"/>
              <a:chExt cx="237" cy="430"/>
            </a:xfrm>
          </p:grpSpPr>
          <p:grpSp>
            <p:nvGrpSpPr>
              <p:cNvPr id="30" name="Group 26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34" name="Group 27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42" name="Group 2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50" name="Line 29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p:txBody>
                </p:sp>
                <p:sp>
                  <p:nvSpPr>
                    <p:cNvPr id="51" name="Line 30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p:txBody>
                </p:sp>
                <p:sp>
                  <p:nvSpPr>
                    <p:cNvPr id="52" name="Line 3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p:txBody>
                </p:sp>
                <p:sp>
                  <p:nvSpPr>
                    <p:cNvPr id="53" name="Line 3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p:txBody>
                </p:sp>
                <p:sp>
                  <p:nvSpPr>
                    <p:cNvPr id="54" name="Line 3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p:txBody>
                </p:sp>
                <p:sp>
                  <p:nvSpPr>
                    <p:cNvPr id="55" name="Line 3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p:txBody>
                </p:sp>
                <p:sp>
                  <p:nvSpPr>
                    <p:cNvPr id="56" name="Line 3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p:txBody>
                </p:sp>
              </p:grpSp>
              <p:sp>
                <p:nvSpPr>
                  <p:cNvPr id="43" name="Line 3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  <p:sp>
                <p:nvSpPr>
                  <p:cNvPr id="44" name="Line 3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  <p:sp>
                <p:nvSpPr>
                  <p:cNvPr id="45" name="Line 3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  <p:sp>
                <p:nvSpPr>
                  <p:cNvPr id="46" name="Line 3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  <p:sp>
                <p:nvSpPr>
                  <p:cNvPr id="47" name="Line 4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  <p:sp>
                <p:nvSpPr>
                  <p:cNvPr id="48" name="Line 4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  <p:sp>
                <p:nvSpPr>
                  <p:cNvPr id="49" name="Line 4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</p:grpSp>
            <p:grpSp>
              <p:nvGrpSpPr>
                <p:cNvPr id="35" name="Group 43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7" name="Line 4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  <p:sp>
                <p:nvSpPr>
                  <p:cNvPr id="38" name="Line 4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  <p:sp>
                <p:nvSpPr>
                  <p:cNvPr id="39" name="Line 4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  <p:sp>
                <p:nvSpPr>
                  <p:cNvPr id="40" name="Line 4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  <p:sp>
                <p:nvSpPr>
                  <p:cNvPr id="41" name="Line 4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 dirty="0">
                      <a:latin typeface="+mn-lt"/>
                    </a:endParaRPr>
                  </a:p>
                </p:txBody>
              </p:sp>
            </p:grpSp>
            <p:sp>
              <p:nvSpPr>
                <p:cNvPr id="36" name="Oval 49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</p:grpSp>
          <p:sp>
            <p:nvSpPr>
              <p:cNvPr id="31" name="Arc 50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32" name="Arc 51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33" name="Arc 52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</p:grpSp>
        <p:grpSp>
          <p:nvGrpSpPr>
            <p:cNvPr id="57" name="Group 85"/>
            <p:cNvGrpSpPr>
              <a:grpSpLocks/>
            </p:cNvGrpSpPr>
            <p:nvPr/>
          </p:nvGrpSpPr>
          <p:grpSpPr bwMode="auto">
            <a:xfrm>
              <a:off x="8077325" y="1423796"/>
              <a:ext cx="269875" cy="460375"/>
              <a:chOff x="4120" y="2308"/>
              <a:chExt cx="305" cy="415"/>
            </a:xfrm>
          </p:grpSpPr>
          <p:sp>
            <p:nvSpPr>
              <p:cNvPr id="58" name="Freeform 8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59" name="Rectangle 8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60" name="Oval 8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  <p:grpSp>
            <p:nvGrpSpPr>
              <p:cNvPr id="61" name="Group 8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5" name="Line 9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66" name="Line 9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67" name="Line 9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68" name="Line 9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</p:grpSp>
          <p:sp>
            <p:nvSpPr>
              <p:cNvPr id="62" name="Freeform 9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63" name="Oval 9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64" name="Oval 9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</p:grpSp>
        <p:grpSp>
          <p:nvGrpSpPr>
            <p:cNvPr id="69" name="Group 122"/>
            <p:cNvGrpSpPr>
              <a:grpSpLocks/>
            </p:cNvGrpSpPr>
            <p:nvPr/>
          </p:nvGrpSpPr>
          <p:grpSpPr bwMode="auto">
            <a:xfrm>
              <a:off x="6001743" y="1423796"/>
              <a:ext cx="269875" cy="390062"/>
              <a:chOff x="4120" y="2308"/>
              <a:chExt cx="305" cy="415"/>
            </a:xfrm>
          </p:grpSpPr>
          <p:sp>
            <p:nvSpPr>
              <p:cNvPr id="70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71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72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  <p:grpSp>
            <p:nvGrpSpPr>
              <p:cNvPr id="73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77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78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79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80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</p:grpSp>
          <p:sp>
            <p:nvSpPr>
              <p:cNvPr id="74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75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76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</p:grpSp>
        <p:sp>
          <p:nvSpPr>
            <p:cNvPr id="27" name="AutoShape 22"/>
            <p:cNvSpPr>
              <a:spLocks noChangeArrowheads="1"/>
            </p:cNvSpPr>
            <p:nvPr/>
          </p:nvSpPr>
          <p:spPr bwMode="auto">
            <a:xfrm>
              <a:off x="6181764" y="1642263"/>
              <a:ext cx="180020" cy="186578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100" dirty="0">
                <a:latin typeface="+mn-lt"/>
                <a:ea typeface="ＭＳ Ｐゴシック" pitchFamily="34" charset="-128"/>
              </a:endParaRPr>
            </a:p>
          </p:txBody>
        </p:sp>
        <p:grpSp>
          <p:nvGrpSpPr>
            <p:cNvPr id="92" name="Group 122"/>
            <p:cNvGrpSpPr>
              <a:grpSpLocks/>
            </p:cNvGrpSpPr>
            <p:nvPr/>
          </p:nvGrpSpPr>
          <p:grpSpPr bwMode="auto">
            <a:xfrm>
              <a:off x="6682014" y="1423796"/>
              <a:ext cx="269875" cy="390062"/>
              <a:chOff x="4120" y="2308"/>
              <a:chExt cx="305" cy="415"/>
            </a:xfrm>
          </p:grpSpPr>
          <p:sp>
            <p:nvSpPr>
              <p:cNvPr id="93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94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95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  <p:grpSp>
            <p:nvGrpSpPr>
              <p:cNvPr id="96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100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101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102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103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</p:grpSp>
          <p:sp>
            <p:nvSpPr>
              <p:cNvPr id="97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98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99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</p:grpSp>
        <p:sp>
          <p:nvSpPr>
            <p:cNvPr id="104" name="AutoShape 22"/>
            <p:cNvSpPr>
              <a:spLocks noChangeArrowheads="1"/>
            </p:cNvSpPr>
            <p:nvPr/>
          </p:nvSpPr>
          <p:spPr bwMode="auto">
            <a:xfrm>
              <a:off x="6862035" y="1642263"/>
              <a:ext cx="180020" cy="186578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100" dirty="0">
                <a:latin typeface="+mn-lt"/>
                <a:ea typeface="ＭＳ Ｐゴシック" pitchFamily="34" charset="-128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703852" y="1828841"/>
              <a:ext cx="1023750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>
                  <a:latin typeface="+mn-lt"/>
                </a:rPr>
                <a:t>AAA</a:t>
              </a:r>
              <a:br>
                <a:rPr lang="en-US" sz="1100">
                  <a:latin typeface="+mn-lt"/>
                </a:rPr>
              </a:br>
              <a:r>
                <a:rPr lang="en-US" sz="1100">
                  <a:latin typeface="+mn-lt"/>
                </a:rPr>
                <a:t>Policy</a:t>
              </a:r>
            </a:p>
            <a:p>
              <a:pPr algn="ctr"/>
              <a:r>
                <a:rPr lang="en-US" sz="1100">
                  <a:latin typeface="+mn-lt"/>
                </a:rPr>
                <a:t>Configuration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547000" y="1828841"/>
              <a:ext cx="5818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+mn-lt"/>
                </a:rPr>
                <a:t>DHCP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717130" y="1828841"/>
              <a:ext cx="8875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>
                  <a:latin typeface="+mn-lt"/>
                </a:rPr>
                <a:t>Application</a:t>
              </a:r>
            </a:p>
          </p:txBody>
        </p:sp>
        <p:grpSp>
          <p:nvGrpSpPr>
            <p:cNvPr id="205" name="Group 122"/>
            <p:cNvGrpSpPr>
              <a:grpSpLocks/>
            </p:cNvGrpSpPr>
            <p:nvPr/>
          </p:nvGrpSpPr>
          <p:grpSpPr bwMode="auto">
            <a:xfrm>
              <a:off x="5256327" y="1433361"/>
              <a:ext cx="269875" cy="390062"/>
              <a:chOff x="4120" y="2308"/>
              <a:chExt cx="305" cy="415"/>
            </a:xfrm>
          </p:grpSpPr>
          <p:sp>
            <p:nvSpPr>
              <p:cNvPr id="206" name="Freeform 1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207" name="Rectangle 1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208" name="Oval 1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  <p:grpSp>
            <p:nvGrpSpPr>
              <p:cNvPr id="209" name="Group 1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13" name="Line 1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214" name="Line 1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215" name="Line 1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  <p:sp>
              <p:nvSpPr>
                <p:cNvPr id="216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100" dirty="0">
                    <a:latin typeface="+mn-lt"/>
                  </a:endParaRPr>
                </a:p>
              </p:txBody>
            </p:sp>
          </p:grpSp>
          <p:sp>
            <p:nvSpPr>
              <p:cNvPr id="210" name="Freeform 1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211" name="Oval 1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  <p:sp>
            <p:nvSpPr>
              <p:cNvPr id="212" name="Oval 1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100" dirty="0">
                  <a:latin typeface="+mn-lt"/>
                </a:endParaRPr>
              </a:p>
            </p:txBody>
          </p:sp>
        </p:grpSp>
        <p:sp>
          <p:nvSpPr>
            <p:cNvPr id="217" name="AutoShape 22"/>
            <p:cNvSpPr>
              <a:spLocks noChangeArrowheads="1"/>
            </p:cNvSpPr>
            <p:nvPr/>
          </p:nvSpPr>
          <p:spPr bwMode="auto">
            <a:xfrm>
              <a:off x="5436348" y="1651828"/>
              <a:ext cx="180020" cy="186578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100" dirty="0">
                <a:latin typeface="+mn-lt"/>
                <a:ea typeface="ＭＳ Ｐゴシック" pitchFamily="34" charset="-128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5166317" y="1838406"/>
              <a:ext cx="5947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+mn-lt"/>
                </a:rPr>
                <a:t>ANQP</a:t>
              </a:r>
              <a:endParaRPr lang="en-US" sz="1100" dirty="0">
                <a:latin typeface="+mn-lt"/>
              </a:endParaRPr>
            </a:p>
          </p:txBody>
        </p:sp>
        <p:pic>
          <p:nvPicPr>
            <p:cNvPr id="153" name="Picture 372" descr="switch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22000" y="1899350"/>
              <a:ext cx="292468" cy="146695"/>
            </a:xfrm>
            <a:prstGeom prst="rect">
              <a:avLst/>
            </a:prstGeom>
            <a:noFill/>
          </p:spPr>
        </p:pic>
        <p:sp>
          <p:nvSpPr>
            <p:cNvPr id="156" name="TextBox 155"/>
            <p:cNvSpPr txBox="1"/>
            <p:nvPr/>
          </p:nvSpPr>
          <p:spPr>
            <a:xfrm>
              <a:off x="4036453" y="1133745"/>
              <a:ext cx="120870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+mn-lt"/>
                </a:rPr>
                <a:t>Access Network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3987001" y="2536975"/>
              <a:ext cx="1485099" cy="26431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259609" y="2537097"/>
              <a:ext cx="3727391" cy="2393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Network Selection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256170" y="6345864"/>
              <a:ext cx="5630655" cy="1814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Accounting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258423" y="5872535"/>
              <a:ext cx="3727391" cy="2210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Disassociation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250679" y="4259593"/>
              <a:ext cx="6564503" cy="3141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Host Configuration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261192" y="5365733"/>
              <a:ext cx="7910808" cy="236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Application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247933" y="4912419"/>
              <a:ext cx="5630655" cy="1905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Policy Control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257413" y="4628466"/>
              <a:ext cx="7910808" cy="2454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Application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52000" y="5651793"/>
              <a:ext cx="6564503" cy="1805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Host </a:t>
              </a:r>
              <a:r>
                <a:rPr lang="en-US" sz="1100" dirty="0" err="1">
                  <a:latin typeface="+mn-lt"/>
                </a:rPr>
                <a:t>C</a:t>
              </a:r>
              <a:r>
                <a:rPr lang="en-US" sz="1100" dirty="0" err="1" smtClean="0">
                  <a:latin typeface="+mn-lt"/>
                </a:rPr>
                <a:t>onfig</a:t>
              </a:r>
              <a:r>
                <a:rPr lang="en-US" sz="1100" dirty="0" smtClean="0">
                  <a:latin typeface="+mn-lt"/>
                </a:rPr>
                <a:t> Release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47933" y="4020790"/>
              <a:ext cx="5630655" cy="1814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Accounting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255830" y="3161450"/>
              <a:ext cx="3727391" cy="5752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Authentication</a:t>
              </a:r>
            </a:p>
            <a:p>
              <a:r>
                <a:rPr lang="en-US" sz="1100" dirty="0" smtClean="0">
                  <a:latin typeface="+mn-lt"/>
                </a:rPr>
                <a:t>Authorization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258283" y="2821652"/>
              <a:ext cx="3727391" cy="2817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Association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5360" y="2163466"/>
              <a:ext cx="3734294" cy="3266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 smtClean="0">
                  <a:latin typeface="+mn-lt"/>
                </a:rPr>
                <a:t>Scanning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277000" y="2159543"/>
              <a:ext cx="1710000" cy="33979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277000" y="2839139"/>
              <a:ext cx="1710000" cy="26428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277000" y="3178937"/>
              <a:ext cx="1710000" cy="56633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277000" y="5856552"/>
              <a:ext cx="1710000" cy="2265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3987000" y="4008048"/>
              <a:ext cx="2202347" cy="18877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3987000" y="4914176"/>
              <a:ext cx="2202347" cy="1887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3987000" y="6345864"/>
              <a:ext cx="2202347" cy="18877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277000" y="2537097"/>
              <a:ext cx="1710000" cy="26342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3989653" y="3338389"/>
              <a:ext cx="2202347" cy="38229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2277001" y="2175078"/>
              <a:ext cx="1709166" cy="38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2283431" y="3205694"/>
              <a:ext cx="1710000" cy="282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H="1">
              <a:off x="2276584" y="3279986"/>
              <a:ext cx="1702932" cy="1479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H="1" flipV="1">
              <a:off x="2276584" y="3554118"/>
              <a:ext cx="1716848" cy="2791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2276584" y="3472383"/>
              <a:ext cx="1712742" cy="439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3985947" y="3382626"/>
              <a:ext cx="2206053" cy="228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>
              <a:off x="3979516" y="3443225"/>
              <a:ext cx="2212484" cy="291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2283430" y="4298889"/>
              <a:ext cx="4538389" cy="161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>
              <a:off x="2270152" y="4356049"/>
              <a:ext cx="4551848" cy="2648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H="1" flipV="1">
              <a:off x="2277001" y="4687913"/>
              <a:ext cx="5892347" cy="377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>
              <a:off x="2270152" y="4763424"/>
              <a:ext cx="5899196" cy="5579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8" name="Straight Arrow Connector 107"/>
            <p:cNvCxnSpPr/>
            <p:nvPr/>
          </p:nvCxnSpPr>
          <p:spPr bwMode="auto">
            <a:xfrm flipH="1">
              <a:off x="2279616" y="2248082"/>
              <a:ext cx="1706551" cy="298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9" name="Straight Arrow Connector 108"/>
            <p:cNvCxnSpPr/>
            <p:nvPr/>
          </p:nvCxnSpPr>
          <p:spPr bwMode="auto">
            <a:xfrm flipH="1" flipV="1">
              <a:off x="2277000" y="2327056"/>
              <a:ext cx="1702515" cy="377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10" name="Straight Arrow Connector 109"/>
            <p:cNvCxnSpPr/>
            <p:nvPr/>
          </p:nvCxnSpPr>
          <p:spPr bwMode="auto">
            <a:xfrm flipH="1">
              <a:off x="2277001" y="2403942"/>
              <a:ext cx="1716430" cy="410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1" name="Straight Arrow Connector 110"/>
            <p:cNvCxnSpPr/>
            <p:nvPr/>
          </p:nvCxnSpPr>
          <p:spPr bwMode="auto">
            <a:xfrm flipH="1" flipV="1">
              <a:off x="2283430" y="2572583"/>
              <a:ext cx="1702515" cy="377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12" name="Straight Arrow Connector 111"/>
            <p:cNvCxnSpPr/>
            <p:nvPr/>
          </p:nvCxnSpPr>
          <p:spPr bwMode="auto">
            <a:xfrm flipH="1">
              <a:off x="2283431" y="2706616"/>
              <a:ext cx="1716430" cy="410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3" name="Straight Arrow Connector 112"/>
            <p:cNvCxnSpPr/>
            <p:nvPr/>
          </p:nvCxnSpPr>
          <p:spPr bwMode="auto">
            <a:xfrm flipH="1" flipV="1">
              <a:off x="2270152" y="2863982"/>
              <a:ext cx="1702515" cy="377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14" name="Straight Arrow Connector 113"/>
            <p:cNvCxnSpPr/>
            <p:nvPr/>
          </p:nvCxnSpPr>
          <p:spPr bwMode="auto">
            <a:xfrm flipH="1">
              <a:off x="2270153" y="2940868"/>
              <a:ext cx="1716430" cy="410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5" name="Straight Arrow Connector 114"/>
            <p:cNvCxnSpPr/>
            <p:nvPr/>
          </p:nvCxnSpPr>
          <p:spPr bwMode="auto">
            <a:xfrm flipH="1" flipV="1">
              <a:off x="2277000" y="3023143"/>
              <a:ext cx="1702515" cy="377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16" name="Straight Arrow Connector 115"/>
            <p:cNvCxnSpPr/>
            <p:nvPr/>
          </p:nvCxnSpPr>
          <p:spPr bwMode="auto">
            <a:xfrm flipH="1" flipV="1">
              <a:off x="2276584" y="3354372"/>
              <a:ext cx="1710000" cy="282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4" name="Straight Arrow Connector 123"/>
            <p:cNvCxnSpPr/>
            <p:nvPr/>
          </p:nvCxnSpPr>
          <p:spPr bwMode="auto">
            <a:xfrm flipH="1" flipV="1">
              <a:off x="3999850" y="3590526"/>
              <a:ext cx="2192150" cy="37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5" name="Straight Arrow Connector 124"/>
            <p:cNvCxnSpPr/>
            <p:nvPr/>
          </p:nvCxnSpPr>
          <p:spPr bwMode="auto">
            <a:xfrm flipH="1">
              <a:off x="3978855" y="3632001"/>
              <a:ext cx="2213145" cy="303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7" name="Straight Arrow Connector 126"/>
            <p:cNvCxnSpPr/>
            <p:nvPr/>
          </p:nvCxnSpPr>
          <p:spPr bwMode="auto">
            <a:xfrm flipH="1">
              <a:off x="2270152" y="3662787"/>
              <a:ext cx="1708702" cy="7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7" name="Straight Arrow Connector 136"/>
            <p:cNvCxnSpPr/>
            <p:nvPr/>
          </p:nvCxnSpPr>
          <p:spPr bwMode="auto">
            <a:xfrm flipH="1" flipV="1">
              <a:off x="2283430" y="4427785"/>
              <a:ext cx="4538389" cy="161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38" name="Straight Arrow Connector 137"/>
            <p:cNvCxnSpPr/>
            <p:nvPr/>
          </p:nvCxnSpPr>
          <p:spPr bwMode="auto">
            <a:xfrm flipH="1">
              <a:off x="2276584" y="4494158"/>
              <a:ext cx="4551848" cy="2648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9" name="Straight Arrow Connector 138"/>
            <p:cNvCxnSpPr/>
            <p:nvPr/>
          </p:nvCxnSpPr>
          <p:spPr bwMode="auto">
            <a:xfrm flipH="1" flipV="1">
              <a:off x="3986152" y="4078423"/>
              <a:ext cx="2205848" cy="51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3979721" y="4121314"/>
              <a:ext cx="2212279" cy="468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5" name="Straight Arrow Connector 144"/>
            <p:cNvCxnSpPr/>
            <p:nvPr/>
          </p:nvCxnSpPr>
          <p:spPr bwMode="auto">
            <a:xfrm flipH="1" flipV="1">
              <a:off x="3976814" y="5033831"/>
              <a:ext cx="2215186" cy="313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46" name="Straight Arrow Connector 145"/>
            <p:cNvCxnSpPr/>
            <p:nvPr/>
          </p:nvCxnSpPr>
          <p:spPr bwMode="auto">
            <a:xfrm flipH="1">
              <a:off x="3970384" y="4951931"/>
              <a:ext cx="2221616" cy="3974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7" name="Straight Arrow Connector 146"/>
            <p:cNvCxnSpPr/>
            <p:nvPr/>
          </p:nvCxnSpPr>
          <p:spPr bwMode="auto">
            <a:xfrm flipH="1" flipV="1">
              <a:off x="2283433" y="5401428"/>
              <a:ext cx="5892347" cy="377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48" name="Straight Arrow Connector 147"/>
            <p:cNvCxnSpPr/>
            <p:nvPr/>
          </p:nvCxnSpPr>
          <p:spPr bwMode="auto">
            <a:xfrm flipH="1">
              <a:off x="2276584" y="5476939"/>
              <a:ext cx="5899196" cy="5579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9" name="Straight Arrow Connector 148"/>
            <p:cNvCxnSpPr/>
            <p:nvPr/>
          </p:nvCxnSpPr>
          <p:spPr bwMode="auto">
            <a:xfrm flipH="1" flipV="1">
              <a:off x="3987535" y="6396935"/>
              <a:ext cx="2204465" cy="2443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51" name="Straight Arrow Connector 150"/>
            <p:cNvCxnSpPr/>
            <p:nvPr/>
          </p:nvCxnSpPr>
          <p:spPr bwMode="auto">
            <a:xfrm flipH="1" flipV="1">
              <a:off x="2270570" y="5916079"/>
              <a:ext cx="1719083" cy="391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52" name="Straight Arrow Connector 151"/>
            <p:cNvCxnSpPr/>
            <p:nvPr/>
          </p:nvCxnSpPr>
          <p:spPr bwMode="auto">
            <a:xfrm flipH="1">
              <a:off x="2270570" y="5992965"/>
              <a:ext cx="1716430" cy="410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4" name="Straight Arrow Connector 153"/>
            <p:cNvCxnSpPr/>
            <p:nvPr/>
          </p:nvCxnSpPr>
          <p:spPr bwMode="auto">
            <a:xfrm flipH="1" flipV="1">
              <a:off x="2261774" y="5705531"/>
              <a:ext cx="4538389" cy="161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55" name="Straight Arrow Connector 154"/>
            <p:cNvCxnSpPr/>
            <p:nvPr/>
          </p:nvCxnSpPr>
          <p:spPr bwMode="auto">
            <a:xfrm flipH="1">
              <a:off x="2254928" y="5771904"/>
              <a:ext cx="4551848" cy="2648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0" name="Straight Arrow Connector 219"/>
            <p:cNvCxnSpPr/>
            <p:nvPr/>
          </p:nvCxnSpPr>
          <p:spPr bwMode="auto">
            <a:xfrm flipH="1" flipV="1">
              <a:off x="3985118" y="2610340"/>
              <a:ext cx="1486882" cy="40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27" name="Straight Arrow Connector 226"/>
            <p:cNvCxnSpPr/>
            <p:nvPr/>
          </p:nvCxnSpPr>
          <p:spPr bwMode="auto">
            <a:xfrm flipH="1">
              <a:off x="3992489" y="2688118"/>
              <a:ext cx="1479511" cy="2177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61" name="TextBox 160"/>
            <p:cNvSpPr txBox="1"/>
            <p:nvPr/>
          </p:nvSpPr>
          <p:spPr>
            <a:xfrm>
              <a:off x="251520" y="3787919"/>
              <a:ext cx="5630655" cy="1814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>
                  <a:latin typeface="+mn-lt"/>
                </a:rPr>
                <a:t>Data path establishment</a:t>
              </a: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3990587" y="3775177"/>
              <a:ext cx="2202347" cy="18877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163" name="Straight Arrow Connector 162"/>
            <p:cNvCxnSpPr/>
            <p:nvPr/>
          </p:nvCxnSpPr>
          <p:spPr bwMode="auto">
            <a:xfrm flipH="1" flipV="1">
              <a:off x="3989739" y="3845552"/>
              <a:ext cx="2205848" cy="51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64" name="Straight Arrow Connector 163"/>
            <p:cNvCxnSpPr/>
            <p:nvPr/>
          </p:nvCxnSpPr>
          <p:spPr bwMode="auto">
            <a:xfrm flipH="1">
              <a:off x="3983308" y="3880155"/>
              <a:ext cx="2212279" cy="468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" name="Rounded Rectangle 1"/>
            <p:cNvSpPr/>
            <p:nvPr/>
          </p:nvSpPr>
          <p:spPr bwMode="auto">
            <a:xfrm>
              <a:off x="251520" y="3789336"/>
              <a:ext cx="5940660" cy="180020"/>
            </a:xfrm>
            <a:prstGeom prst="roundRect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51520" y="5146535"/>
              <a:ext cx="5630655" cy="1814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>
                  <a:latin typeface="+mn-lt"/>
                </a:rPr>
                <a:t>Data path relocation</a:t>
              </a: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3990587" y="5133793"/>
              <a:ext cx="2202347" cy="18877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167" name="Straight Arrow Connector 166"/>
            <p:cNvCxnSpPr/>
            <p:nvPr/>
          </p:nvCxnSpPr>
          <p:spPr bwMode="auto">
            <a:xfrm flipH="1" flipV="1">
              <a:off x="3989739" y="5204168"/>
              <a:ext cx="2205848" cy="51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68" name="Straight Arrow Connector 167"/>
            <p:cNvCxnSpPr/>
            <p:nvPr/>
          </p:nvCxnSpPr>
          <p:spPr bwMode="auto">
            <a:xfrm flipH="1">
              <a:off x="3983308" y="5238771"/>
              <a:ext cx="2212279" cy="468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69" name="Rounded Rectangle 168"/>
            <p:cNvSpPr/>
            <p:nvPr/>
          </p:nvSpPr>
          <p:spPr bwMode="auto">
            <a:xfrm>
              <a:off x="251520" y="5147952"/>
              <a:ext cx="5940660" cy="180020"/>
            </a:xfrm>
            <a:prstGeom prst="roundRect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251520" y="6128178"/>
              <a:ext cx="5630655" cy="1814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lIns="72000" tIns="0" rIns="0" bIns="0" rtlCol="0" anchor="ctr" anchorCtr="0">
              <a:noAutofit/>
            </a:bodyPr>
            <a:lstStyle/>
            <a:p>
              <a:r>
                <a:rPr lang="en-US" sz="1100" dirty="0">
                  <a:latin typeface="+mn-lt"/>
                </a:rPr>
                <a:t>Data path teardown</a:t>
              </a: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3990587" y="6115436"/>
              <a:ext cx="2202347" cy="18877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180" name="Straight Arrow Connector 179"/>
            <p:cNvCxnSpPr/>
            <p:nvPr/>
          </p:nvCxnSpPr>
          <p:spPr bwMode="auto">
            <a:xfrm flipH="1" flipV="1">
              <a:off x="3989739" y="6185811"/>
              <a:ext cx="2205848" cy="51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81" name="Straight Arrow Connector 180"/>
            <p:cNvCxnSpPr/>
            <p:nvPr/>
          </p:nvCxnSpPr>
          <p:spPr bwMode="auto">
            <a:xfrm flipH="1">
              <a:off x="3983308" y="6220414"/>
              <a:ext cx="2212279" cy="468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82" name="Rounded Rectangle 181"/>
            <p:cNvSpPr/>
            <p:nvPr/>
          </p:nvSpPr>
          <p:spPr bwMode="auto">
            <a:xfrm>
              <a:off x="251520" y="6129595"/>
              <a:ext cx="5940660" cy="180020"/>
            </a:xfrm>
            <a:prstGeom prst="roundRect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2277000" y="2098871"/>
              <a:ext cx="0" cy="448047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>
              <a:off x="3987000" y="2098871"/>
              <a:ext cx="0" cy="448047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6186838" y="2098871"/>
              <a:ext cx="0" cy="448047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6821818" y="2098871"/>
              <a:ext cx="0" cy="448047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8172000" y="2098871"/>
              <a:ext cx="0" cy="448047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>
              <a:off x="5484615" y="2108436"/>
              <a:ext cx="0" cy="62864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" name="Rectangle 2"/>
            <p:cNvSpPr/>
            <p:nvPr/>
          </p:nvSpPr>
          <p:spPr bwMode="auto">
            <a:xfrm>
              <a:off x="1781691" y="1403775"/>
              <a:ext cx="990110" cy="67507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3491879" y="1403775"/>
              <a:ext cx="2205245" cy="67507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5742130" y="1403775"/>
              <a:ext cx="720079" cy="67507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1915610" y="1133745"/>
              <a:ext cx="7177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+mn-lt"/>
                </a:rPr>
                <a:t>Terminal</a:t>
              </a: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5607115" y="953725"/>
              <a:ext cx="96093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+mn-lt"/>
                </a:rPr>
                <a:t>Subscription</a:t>
              </a:r>
            </a:p>
            <a:p>
              <a:r>
                <a:rPr lang="en-US" sz="1100" dirty="0">
                  <a:latin typeface="+mn-lt"/>
                </a:rPr>
                <a:t>Service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796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664"/>
            <a:ext cx="8229600" cy="1003973"/>
          </a:xfrm>
        </p:spPr>
        <p:txBody>
          <a:bodyPr/>
          <a:lstStyle/>
          <a:p>
            <a:r>
              <a:rPr lang="en-US"/>
              <a:t>NA attributes mapping to IEEE 802 technologies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5200888"/>
              </p:ext>
            </p:extLst>
          </p:nvPr>
        </p:nvGraphicFramePr>
        <p:xfrm>
          <a:off x="457199" y="1588195"/>
          <a:ext cx="8210255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4618"/>
                <a:gridCol w="1722133"/>
                <a:gridCol w="1368376"/>
                <a:gridCol w="1368376"/>
                <a:gridCol w="1368376"/>
                <a:gridCol w="136837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802.3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802.11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802.16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802.22</a:t>
                      </a:r>
                    </a:p>
                  </a:txBody>
                  <a:tcPr marL="44873" marR="44873"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/>
                        <a:t>R1</a:t>
                      </a:r>
                      <a:r>
                        <a:rPr lang="en-US" baseline="0"/>
                        <a:t> Config</a:t>
                      </a: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QoS</a:t>
                      </a:r>
                      <a:r>
                        <a:rPr lang="en-US" baseline="0"/>
                        <a:t> Parms</a:t>
                      </a: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Forwarding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Filtering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/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Security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R6 </a:t>
                      </a:r>
                      <a:r>
                        <a:rPr lang="en-US" dirty="0" err="1"/>
                        <a:t>Config</a:t>
                      </a:r>
                      <a:endParaRPr lang="en-US" dirty="0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VLAN</a:t>
                      </a:r>
                      <a:r>
                        <a:rPr lang="en-US" baseline="0"/>
                        <a:t> Config</a:t>
                      </a:r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R3 </a:t>
                      </a:r>
                      <a:r>
                        <a:rPr lang="en-US" dirty="0" err="1" smtClean="0"/>
                        <a:t>Config</a:t>
                      </a:r>
                      <a:endParaRPr lang="en-US" dirty="0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1540" y="4689140"/>
            <a:ext cx="8255260" cy="1575175"/>
          </a:xfrm>
        </p:spPr>
        <p:txBody>
          <a:bodyPr>
            <a:normAutofit/>
          </a:bodyPr>
          <a:lstStyle/>
          <a:p>
            <a:r>
              <a:rPr lang="en-US"/>
              <a:t>NA configuration is performed from information delivered by the Subscription Service as part of authorization</a:t>
            </a:r>
          </a:p>
        </p:txBody>
      </p:sp>
    </p:spTree>
    <p:extLst>
      <p:ext uri="{BB962C8B-B14F-4D97-AF65-F5344CB8AC3E}">
        <p14:creationId xmlns:p14="http://schemas.microsoft.com/office/powerpoint/2010/main" val="1719502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 Concepts of </a:t>
            </a:r>
            <a:br>
              <a:rPr lang="en-US" dirty="0"/>
            </a:br>
            <a:r>
              <a:rPr lang="en-US" dirty="0" err="1"/>
              <a:t>Datapath</a:t>
            </a:r>
            <a:r>
              <a:rPr lang="en-US" dirty="0"/>
              <a:t> establishment, relocation, and teardown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 Networks)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backhaul solutions</a:t>
            </a:r>
            <a:br>
              <a:rPr lang="en-US"/>
            </a:br>
            <a:r>
              <a:rPr lang="en-US" sz="2400" i="1"/>
              <a:t>MAC-in-MAC (Provider Backbone Bridging)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NA effectively representing ‘BEB’</a:t>
            </a:r>
          </a:p>
          <a:p>
            <a:r>
              <a:rPr lang="en-US"/>
              <a:t>Link identified by B-SA + I-SID</a:t>
            </a:r>
          </a:p>
          <a:p>
            <a:pPr lvl="1"/>
            <a:r>
              <a:rPr lang="en-US"/>
              <a:t>B-SA uniquely correlated to terminal MAC address</a:t>
            </a:r>
          </a:p>
          <a:p>
            <a:pPr lvl="2"/>
            <a:r>
              <a:rPr lang="en-US"/>
              <a:t>Would it work using terminal MAC as B-SA (C-SA = B-SA)?</a:t>
            </a:r>
          </a:p>
          <a:p>
            <a:pPr lvl="1"/>
            <a:r>
              <a:rPr lang="en-US"/>
              <a:t>B-DA represents access router peer</a:t>
            </a:r>
          </a:p>
          <a:p>
            <a:pPr lvl="1"/>
            <a:r>
              <a:rPr lang="en-US"/>
              <a:t>I-SID for further study;</a:t>
            </a:r>
          </a:p>
          <a:p>
            <a:r>
              <a:rPr lang="en-US"/>
              <a:t>Mobility support by learning B-bridges</a:t>
            </a:r>
          </a:p>
          <a:p>
            <a:r>
              <a:rPr lang="en-US"/>
              <a:t>Protocol for dynamic configuration of PBBN</a:t>
            </a:r>
          </a:p>
          <a:p>
            <a:r>
              <a:rPr lang="en-US"/>
              <a:t>Open: Link state signaling?</a:t>
            </a:r>
          </a:p>
          <a:p>
            <a:r>
              <a:rPr lang="en-US"/>
              <a:t>Security assessment</a:t>
            </a:r>
          </a:p>
        </p:txBody>
      </p:sp>
    </p:spTree>
    <p:extLst>
      <p:ext uri="{BB962C8B-B14F-4D97-AF65-F5344CB8AC3E}">
        <p14:creationId xmlns:p14="http://schemas.microsoft.com/office/powerpoint/2010/main" val="483956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backhaul solutions</a:t>
            </a:r>
            <a:br>
              <a:rPr lang="en-US"/>
            </a:br>
            <a:r>
              <a:rPr lang="en-US" sz="2400" i="1"/>
              <a:t>MACsec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MACsec establishes single hop across multiple bridges</a:t>
            </a:r>
          </a:p>
          <a:p>
            <a:r>
              <a:rPr lang="en-US"/>
              <a:t>MACsec peers are R6d at the NA and R3d at the CNS</a:t>
            </a:r>
          </a:p>
          <a:p>
            <a:r>
              <a:rPr lang="en-US"/>
              <a:t>Control protocol by 802.1X</a:t>
            </a:r>
          </a:p>
          <a:p>
            <a:pPr lvl="1"/>
            <a:r>
              <a:rPr lang="en-US"/>
              <a:t>EAP based establishment of security association</a:t>
            </a:r>
          </a:p>
          <a:p>
            <a:pPr lvl="2"/>
            <a:r>
              <a:rPr lang="en-US"/>
              <a:t>How to tie with EAP based access authentication</a:t>
            </a:r>
          </a:p>
          <a:p>
            <a:pPr lvl="1"/>
            <a:r>
              <a:rPr lang="en-US"/>
              <a:t>Well defined link state management</a:t>
            </a:r>
          </a:p>
          <a:p>
            <a:r>
              <a:rPr lang="en-US"/>
              <a:t>Protocol for mobility support required</a:t>
            </a:r>
          </a:p>
          <a:p>
            <a:pPr lvl="1"/>
            <a:r>
              <a:rPr lang="en-US"/>
              <a:t>Wouldn’t be a kind of 802.11r applicable to MAC sec ptp links?</a:t>
            </a:r>
          </a:p>
          <a:p>
            <a:r>
              <a:rPr lang="en-US"/>
              <a:t>Scalability and performance issues</a:t>
            </a:r>
          </a:p>
          <a:p>
            <a:pPr lvl="1"/>
            <a:r>
              <a:rPr lang="en-US"/>
              <a:t>MACsec Ys well distributed on NA side, however the entity at the CNS may have to handle a huge number of sessions.</a:t>
            </a:r>
          </a:p>
        </p:txBody>
      </p:sp>
    </p:spTree>
    <p:extLst>
      <p:ext uri="{BB962C8B-B14F-4D97-AF65-F5344CB8AC3E}">
        <p14:creationId xmlns:p14="http://schemas.microsoft.com/office/powerpoint/2010/main" val="3295930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backhaul solutions</a:t>
            </a:r>
            <a:br>
              <a:rPr lang="en-US"/>
            </a:br>
            <a:r>
              <a:rPr lang="en-US" sz="2400" i="1"/>
              <a:t>SDN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T.b.d., e.g. </a:t>
            </a:r>
            <a:r>
              <a:rPr lang="en-US">
                <a:hlinkClick r:id="rId2"/>
              </a:rPr>
              <a:t>https://mentor.ieee.org/omniran/dcn/14/omniran-14-0040-00-CF00-ethernet-connection-service.pdf</a:t>
            </a:r>
            <a:endParaRPr lang="en-US"/>
          </a:p>
          <a:p>
            <a:pPr lvl="1"/>
            <a:r>
              <a:rPr lang="en-US"/>
              <a:t>Proposal of Paul Bottorff (May 2014)</a:t>
            </a:r>
          </a:p>
        </p:txBody>
      </p:sp>
    </p:spTree>
    <p:extLst>
      <p:ext uri="{BB962C8B-B14F-4D97-AF65-F5344CB8AC3E}">
        <p14:creationId xmlns:p14="http://schemas.microsoft.com/office/powerpoint/2010/main" val="3611641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/>
          </a:bodyPr>
          <a:lstStyle/>
          <a:p>
            <a:r>
              <a:rPr lang="en-US" dirty="0"/>
              <a:t>The slides present the logical structure and the essential content of the </a:t>
            </a:r>
            <a:r>
              <a:rPr lang="en-US" dirty="0" smtClean="0"/>
              <a:t>proposed text on data path.</a:t>
            </a:r>
            <a:endParaRPr lang="en-US" dirty="0"/>
          </a:p>
          <a:p>
            <a:r>
              <a:rPr lang="en-US" dirty="0" smtClean="0"/>
              <a:t>Any additional recommendations 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889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cxnSp>
        <p:nvCxnSpPr>
          <p:cNvPr id="87042" name="Straight Connector 12"/>
          <p:cNvCxnSpPr>
            <a:cxnSpLocks noChangeShapeType="1"/>
          </p:cNvCxnSpPr>
          <p:nvPr/>
        </p:nvCxnSpPr>
        <p:spPr bwMode="auto">
          <a:xfrm>
            <a:off x="4751388" y="3446463"/>
            <a:ext cx="4051300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cxnSp>
        <p:nvCxnSpPr>
          <p:cNvPr id="87043" name="Straight Connector 13"/>
          <p:cNvCxnSpPr>
            <a:cxnSpLocks noChangeShapeType="1"/>
          </p:cNvCxnSpPr>
          <p:nvPr/>
        </p:nvCxnSpPr>
        <p:spPr bwMode="auto">
          <a:xfrm>
            <a:off x="4662488" y="2190750"/>
            <a:ext cx="4049712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pic>
        <p:nvPicPr>
          <p:cNvPr id="87044" name="Picture 7" descr="omniran-function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1875" y="3457575"/>
            <a:ext cx="399097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6545263" cy="52244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900" dirty="0" smtClean="0"/>
              <a:t>Introduction and Scope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900" dirty="0" smtClean="0"/>
              <a:t>Abbreviations, Acronyms, Definitions, and Conventions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900" dirty="0" smtClean="0"/>
              <a:t>References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900" dirty="0" smtClean="0"/>
              <a:t>Identifiers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900" dirty="0" smtClean="0"/>
              <a:t>Network Reference Model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/>
              <a:t>Overview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/>
              <a:t>Reference Points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/>
              <a:t>Access Network Control Architecture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1400" dirty="0" smtClean="0"/>
              <a:t>Multiple deployment scenarios including backhaul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900" dirty="0" smtClean="0"/>
              <a:t>Functional Design and Decomposition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/>
              <a:t>Access Network Setup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/>
              <a:t>Network Discovery and Selection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/>
              <a:t>Association and Disassociation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/>
              <a:t>Authentication and Trust Establishment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Data path establishment, </a:t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1600" dirty="0" smtClean="0">
                <a:solidFill>
                  <a:srgbClr val="FF0000"/>
                </a:solidFill>
              </a:rPr>
              <a:t>relocation and teardown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/>
              <a:t>Authorization, </a:t>
            </a:r>
            <a:r>
              <a:rPr lang="en-US" sz="1600" dirty="0" err="1" smtClean="0"/>
              <a:t>QoS</a:t>
            </a:r>
            <a:r>
              <a:rPr lang="en-US" sz="1600" dirty="0" smtClean="0"/>
              <a:t> and policy control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/>
              <a:t>Accounting and monitoring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900" i="1" dirty="0" smtClean="0"/>
              <a:t>SDN Abstraction	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900" dirty="0" smtClean="0"/>
              <a:t>Annex: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/>
              <a:t>Privacy Engineering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/>
              <a:t>Tenets (Informative)</a:t>
            </a:r>
          </a:p>
        </p:txBody>
      </p:sp>
      <p:pic>
        <p:nvPicPr>
          <p:cNvPr id="87046" name="Picture 8" descr="150507-nr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2214563"/>
            <a:ext cx="2408238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0102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Path Chapter ToC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Introduction</a:t>
            </a:r>
          </a:p>
          <a:p>
            <a:r>
              <a:rPr lang="en-US"/>
              <a:t>Terminology</a:t>
            </a:r>
          </a:p>
          <a:p>
            <a:r>
              <a:rPr lang="en-US"/>
              <a:t>Roles and identifiers</a:t>
            </a:r>
          </a:p>
          <a:p>
            <a:r>
              <a:rPr lang="en-US"/>
              <a:t>Use cases</a:t>
            </a:r>
          </a:p>
          <a:p>
            <a:r>
              <a:rPr lang="en-US"/>
              <a:t>Functional requirements</a:t>
            </a:r>
          </a:p>
          <a:p>
            <a:r>
              <a:rPr lang="en-US"/>
              <a:t>Data path specific attributes</a:t>
            </a:r>
          </a:p>
          <a:p>
            <a:r>
              <a:rPr lang="en-US"/>
              <a:t>Data path basic functions</a:t>
            </a:r>
          </a:p>
          <a:p>
            <a:r>
              <a:rPr lang="en-US"/>
              <a:t>NA attributes mappings to IEEE 802 technologies</a:t>
            </a:r>
          </a:p>
          <a:p>
            <a:r>
              <a:rPr lang="en-US"/>
              <a:t>IEEE 802 backhaul solutions</a:t>
            </a:r>
          </a:p>
        </p:txBody>
      </p:sp>
    </p:spTree>
    <p:extLst>
      <p:ext uri="{BB962C8B-B14F-4D97-AF65-F5344CB8AC3E}">
        <p14:creationId xmlns:p14="http://schemas.microsoft.com/office/powerpoint/2010/main" val="216925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Data path carries user payload between Terminal and </a:t>
            </a:r>
            <a:r>
              <a:rPr lang="en-US" dirty="0" smtClean="0"/>
              <a:t>Access Router</a:t>
            </a:r>
            <a:endParaRPr lang="en-US" dirty="0"/>
          </a:p>
          <a:p>
            <a:r>
              <a:rPr lang="en-US" dirty="0" smtClean="0"/>
              <a:t>Forwarding is performed based of MAC addresses of user payload packets. It </a:t>
            </a:r>
            <a:r>
              <a:rPr lang="en-US" dirty="0"/>
              <a:t>is a fully bridged access network solution supporting various link behaviors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oint</a:t>
            </a:r>
            <a:r>
              <a:rPr lang="en-US" dirty="0"/>
              <a:t>-to-point</a:t>
            </a:r>
          </a:p>
          <a:p>
            <a:pPr lvl="1"/>
            <a:r>
              <a:rPr lang="en-US" dirty="0" smtClean="0"/>
              <a:t>Point-to-multipoint (Tree)</a:t>
            </a:r>
          </a:p>
          <a:p>
            <a:pPr lvl="1"/>
            <a:r>
              <a:rPr lang="en-US" dirty="0" smtClean="0"/>
              <a:t>Multipoint-to-multipoint (LAN)</a:t>
            </a:r>
            <a:endParaRPr lang="en-US" dirty="0"/>
          </a:p>
          <a:p>
            <a:r>
              <a:rPr lang="en-US" dirty="0"/>
              <a:t>Data path is </a:t>
            </a:r>
            <a:r>
              <a:rPr lang="en-US" dirty="0" smtClean="0"/>
              <a:t>either pre-established during Access network setup and/or dynamically configured when terminal connects </a:t>
            </a:r>
            <a:r>
              <a:rPr lang="en-US" dirty="0"/>
              <a:t>to access </a:t>
            </a:r>
            <a:r>
              <a:rPr lang="en-US" dirty="0" smtClean="0"/>
              <a:t>network. Data path can be modified </a:t>
            </a:r>
            <a:r>
              <a:rPr lang="en-US" dirty="0"/>
              <a:t>on demand anytime during the terminal session.</a:t>
            </a:r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1349374" y="5235077"/>
            <a:ext cx="5427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59" name="Line 7"/>
          <p:cNvSpPr>
            <a:spLocks noChangeShapeType="1"/>
          </p:cNvSpPr>
          <p:nvPr/>
        </p:nvSpPr>
        <p:spPr bwMode="auto">
          <a:xfrm>
            <a:off x="854075" y="6083332"/>
            <a:ext cx="17113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5562300" y="6084295"/>
            <a:ext cx="1711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2" name="Line 10"/>
          <p:cNvSpPr>
            <a:spLocks noChangeShapeType="1"/>
          </p:cNvSpPr>
          <p:nvPr/>
        </p:nvSpPr>
        <p:spPr bwMode="auto">
          <a:xfrm>
            <a:off x="2565400" y="6082707"/>
            <a:ext cx="299671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854075" y="4965202"/>
            <a:ext cx="49530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TE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6778325" y="4965202"/>
            <a:ext cx="98903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 dirty="0" smtClean="0">
                <a:latin typeface="+mn-lt"/>
                <a:ea typeface="宋体" charset="0"/>
                <a:cs typeface="宋体" charset="0"/>
              </a:rPr>
              <a:t>AR</a:t>
            </a:r>
            <a:endParaRPr lang="en-US" altLang="zh-CN" sz="1800" dirty="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74" name="Rectangle 22"/>
          <p:cNvSpPr>
            <a:spLocks noChangeArrowheads="1"/>
          </p:cNvSpPr>
          <p:nvPr/>
        </p:nvSpPr>
        <p:spPr bwMode="auto">
          <a:xfrm>
            <a:off x="2070100" y="4965202"/>
            <a:ext cx="99060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NA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88" name="Rectangle 36"/>
          <p:cNvSpPr>
            <a:spLocks noChangeArrowheads="1"/>
          </p:cNvSpPr>
          <p:nvPr/>
        </p:nvSpPr>
        <p:spPr bwMode="auto">
          <a:xfrm>
            <a:off x="854075" y="5936846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89" name="Rectangle 37"/>
          <p:cNvSpPr>
            <a:spLocks noChangeArrowheads="1"/>
          </p:cNvSpPr>
          <p:nvPr/>
        </p:nvSpPr>
        <p:spPr bwMode="auto">
          <a:xfrm>
            <a:off x="2070100" y="5936846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0" name="Rectangle 38"/>
          <p:cNvSpPr>
            <a:spLocks noChangeArrowheads="1"/>
          </p:cNvSpPr>
          <p:nvPr/>
        </p:nvSpPr>
        <p:spPr bwMode="auto">
          <a:xfrm>
            <a:off x="2565400" y="5936222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1" name="Rectangle 39"/>
          <p:cNvSpPr>
            <a:spLocks noChangeArrowheads="1"/>
          </p:cNvSpPr>
          <p:nvPr/>
        </p:nvSpPr>
        <p:spPr bwMode="auto">
          <a:xfrm>
            <a:off x="5067000" y="5936222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2" name="Rectangle 40"/>
          <p:cNvSpPr>
            <a:spLocks noChangeArrowheads="1"/>
          </p:cNvSpPr>
          <p:nvPr/>
        </p:nvSpPr>
        <p:spPr bwMode="auto">
          <a:xfrm>
            <a:off x="5562300" y="5937809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3" name="Rectangle 41"/>
          <p:cNvSpPr>
            <a:spLocks noChangeArrowheads="1"/>
          </p:cNvSpPr>
          <p:nvPr/>
        </p:nvSpPr>
        <p:spPr bwMode="auto">
          <a:xfrm>
            <a:off x="6778325" y="5937809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6" name="Rectangle 44"/>
          <p:cNvSpPr>
            <a:spLocks noChangeArrowheads="1"/>
          </p:cNvSpPr>
          <p:nvPr/>
        </p:nvSpPr>
        <p:spPr bwMode="auto">
          <a:xfrm>
            <a:off x="854075" y="5800321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7" name="Rectangle 45"/>
          <p:cNvSpPr>
            <a:spLocks noChangeArrowheads="1"/>
          </p:cNvSpPr>
          <p:nvPr/>
        </p:nvSpPr>
        <p:spPr bwMode="auto">
          <a:xfrm>
            <a:off x="2070100" y="5800321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8" name="Rectangle 46"/>
          <p:cNvSpPr>
            <a:spLocks noChangeArrowheads="1"/>
          </p:cNvSpPr>
          <p:nvPr/>
        </p:nvSpPr>
        <p:spPr bwMode="auto">
          <a:xfrm>
            <a:off x="2565400" y="5799697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9" name="Rectangle 47"/>
          <p:cNvSpPr>
            <a:spLocks noChangeArrowheads="1"/>
          </p:cNvSpPr>
          <p:nvPr/>
        </p:nvSpPr>
        <p:spPr bwMode="auto">
          <a:xfrm>
            <a:off x="5067000" y="5799697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0" name="Rectangle 48"/>
          <p:cNvSpPr>
            <a:spLocks noChangeArrowheads="1"/>
          </p:cNvSpPr>
          <p:nvPr/>
        </p:nvSpPr>
        <p:spPr bwMode="auto">
          <a:xfrm>
            <a:off x="5562300" y="5801284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1" name="Rectangle 49"/>
          <p:cNvSpPr>
            <a:spLocks noChangeArrowheads="1"/>
          </p:cNvSpPr>
          <p:nvPr/>
        </p:nvSpPr>
        <p:spPr bwMode="auto">
          <a:xfrm>
            <a:off x="6778325" y="5801284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4" name="Rectangle 52"/>
          <p:cNvSpPr>
            <a:spLocks noChangeArrowheads="1"/>
          </p:cNvSpPr>
          <p:nvPr/>
        </p:nvSpPr>
        <p:spPr bwMode="auto">
          <a:xfrm>
            <a:off x="854075" y="5665384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sp>
        <p:nvSpPr>
          <p:cNvPr id="126009" name="Rectangle 57"/>
          <p:cNvSpPr>
            <a:spLocks noChangeArrowheads="1"/>
          </p:cNvSpPr>
          <p:nvPr/>
        </p:nvSpPr>
        <p:spPr bwMode="auto">
          <a:xfrm>
            <a:off x="6778325" y="5666347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pic>
        <p:nvPicPr>
          <p:cNvPr id="117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8763" y="5114352"/>
            <a:ext cx="503237" cy="252412"/>
          </a:xfrm>
          <a:prstGeom prst="rect">
            <a:avLst/>
          </a:prstGeom>
          <a:noFill/>
        </p:spPr>
      </p:pic>
      <p:sp>
        <p:nvSpPr>
          <p:cNvPr id="119" name="Rectangle 39"/>
          <p:cNvSpPr>
            <a:spLocks noChangeArrowheads="1"/>
          </p:cNvSpPr>
          <p:nvPr/>
        </p:nvSpPr>
        <p:spPr bwMode="auto">
          <a:xfrm>
            <a:off x="3582000" y="5938859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0" name="Rectangle 40"/>
          <p:cNvSpPr>
            <a:spLocks noChangeArrowheads="1"/>
          </p:cNvSpPr>
          <p:nvPr/>
        </p:nvSpPr>
        <p:spPr bwMode="auto">
          <a:xfrm>
            <a:off x="4077300" y="5940446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1" name="Rectangle 47"/>
          <p:cNvSpPr>
            <a:spLocks noChangeArrowheads="1"/>
          </p:cNvSpPr>
          <p:nvPr/>
        </p:nvSpPr>
        <p:spPr bwMode="auto">
          <a:xfrm>
            <a:off x="3582000" y="5802334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DLL</a:t>
            </a:r>
          </a:p>
        </p:txBody>
      </p:sp>
      <p:sp>
        <p:nvSpPr>
          <p:cNvPr id="122" name="Rectangle 48"/>
          <p:cNvSpPr>
            <a:spLocks noChangeArrowheads="1"/>
          </p:cNvSpPr>
          <p:nvPr/>
        </p:nvSpPr>
        <p:spPr bwMode="auto">
          <a:xfrm>
            <a:off x="4077300" y="5803921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pic>
        <p:nvPicPr>
          <p:cNvPr id="71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080" y="5114183"/>
            <a:ext cx="503237" cy="252412"/>
          </a:xfrm>
          <a:prstGeom prst="rect">
            <a:avLst/>
          </a:prstGeom>
          <a:noFill/>
        </p:spPr>
      </p:pic>
      <p:sp>
        <p:nvSpPr>
          <p:cNvPr id="72" name="Rectangle 22"/>
          <p:cNvSpPr>
            <a:spLocks noChangeArrowheads="1"/>
          </p:cNvSpPr>
          <p:nvPr/>
        </p:nvSpPr>
        <p:spPr bwMode="auto">
          <a:xfrm>
            <a:off x="3491880" y="4959171"/>
            <a:ext cx="2610289" cy="45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tIns="0" anchor="t" anchorCtr="1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BH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		Terminal</a:t>
            </a:r>
          </a:p>
          <a:p>
            <a:r>
              <a:rPr lang="en-US" dirty="0"/>
              <a:t>AN		Access Network</a:t>
            </a:r>
          </a:p>
          <a:p>
            <a:r>
              <a:rPr lang="en-US" dirty="0"/>
              <a:t>NA		Node of Attachment</a:t>
            </a:r>
          </a:p>
          <a:p>
            <a:r>
              <a:rPr lang="en-US" dirty="0"/>
              <a:t>BH		Backhaul</a:t>
            </a:r>
          </a:p>
          <a:p>
            <a:r>
              <a:rPr lang="en-US" dirty="0"/>
              <a:t>SS		Subscription Service</a:t>
            </a:r>
          </a:p>
          <a:p>
            <a:r>
              <a:rPr lang="en-US" dirty="0" smtClean="0"/>
              <a:t>AR	</a:t>
            </a:r>
            <a:r>
              <a:rPr lang="en-US" dirty="0"/>
              <a:t>	</a:t>
            </a:r>
            <a:r>
              <a:rPr lang="en-US" dirty="0" smtClean="0"/>
              <a:t>Access Router</a:t>
            </a:r>
            <a:endParaRPr lang="en-US" dirty="0"/>
          </a:p>
          <a:p>
            <a:r>
              <a:rPr lang="en-US" dirty="0"/>
              <a:t>CIS	Coordination and Information</a:t>
            </a:r>
            <a:br>
              <a:rPr lang="en-US" dirty="0"/>
            </a:br>
            <a:r>
              <a:rPr lang="en-US" dirty="0"/>
              <a:t>		Service</a:t>
            </a:r>
          </a:p>
        </p:txBody>
      </p:sp>
    </p:spTree>
    <p:extLst>
      <p:ext uri="{BB962C8B-B14F-4D97-AF65-F5344CB8AC3E}">
        <p14:creationId xmlns:p14="http://schemas.microsoft.com/office/powerpoint/2010/main" val="225889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092"/>
          </a:xfrm>
        </p:spPr>
        <p:txBody>
          <a:bodyPr/>
          <a:lstStyle/>
          <a:p>
            <a:r>
              <a:rPr lang="en-US" dirty="0"/>
              <a:t>Roles and Identifiers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8729"/>
            <a:ext cx="8229600" cy="5490611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Terminal (TE)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Interface (TEI)</a:t>
            </a:r>
            <a:endParaRPr lang="en-US" dirty="0"/>
          </a:p>
          <a:p>
            <a:pPr lvl="2"/>
            <a:r>
              <a:rPr lang="en-US" dirty="0" smtClean="0"/>
              <a:t>TE-ID</a:t>
            </a:r>
            <a:endParaRPr lang="en-US" dirty="0"/>
          </a:p>
          <a:p>
            <a:pPr lvl="2"/>
            <a:r>
              <a:rPr lang="en-US" dirty="0" smtClean="0"/>
              <a:t>TEI-ID</a:t>
            </a:r>
          </a:p>
          <a:p>
            <a:pPr lvl="2"/>
            <a:r>
              <a:rPr lang="en-US" i="1" dirty="0" smtClean="0"/>
              <a:t>Supportive Information</a:t>
            </a:r>
            <a:endParaRPr lang="en-US" i="1" dirty="0"/>
          </a:p>
          <a:p>
            <a:r>
              <a:rPr lang="en-US" dirty="0"/>
              <a:t>Access </a:t>
            </a:r>
            <a:r>
              <a:rPr lang="en-US" dirty="0" smtClean="0"/>
              <a:t>Network (AN)</a:t>
            </a:r>
            <a:endParaRPr lang="en-US" dirty="0"/>
          </a:p>
          <a:p>
            <a:pPr lvl="2"/>
            <a:r>
              <a:rPr lang="en-US" dirty="0"/>
              <a:t>Access Network </a:t>
            </a:r>
            <a:r>
              <a:rPr lang="en-US" dirty="0" smtClean="0"/>
              <a:t>Identifier</a:t>
            </a:r>
            <a:r>
              <a:rPr lang="en-US" dirty="0"/>
              <a:t> </a:t>
            </a:r>
            <a:r>
              <a:rPr lang="en-US" dirty="0" smtClean="0"/>
              <a:t>(AN-ID)</a:t>
            </a:r>
          </a:p>
          <a:p>
            <a:pPr lvl="2"/>
            <a:r>
              <a:rPr lang="en-US" i="1" dirty="0" smtClean="0"/>
              <a:t>Supportive Information</a:t>
            </a:r>
            <a:endParaRPr lang="en-US" i="1" dirty="0"/>
          </a:p>
          <a:p>
            <a:pPr lvl="1"/>
            <a:r>
              <a:rPr lang="en-US" dirty="0"/>
              <a:t>Node of </a:t>
            </a:r>
            <a:r>
              <a:rPr lang="en-US" dirty="0" smtClean="0"/>
              <a:t>Attachment (NA)</a:t>
            </a:r>
            <a:endParaRPr lang="en-US" dirty="0"/>
          </a:p>
          <a:p>
            <a:pPr lvl="2"/>
            <a:r>
              <a:rPr lang="en-US" dirty="0" smtClean="0"/>
              <a:t>NA-ID</a:t>
            </a:r>
            <a:endParaRPr lang="en-US" dirty="0"/>
          </a:p>
          <a:p>
            <a:pPr lvl="2"/>
            <a:r>
              <a:rPr lang="en-US" dirty="0"/>
              <a:t>R1</a:t>
            </a:r>
            <a:r>
              <a:rPr lang="en-US" dirty="0" smtClean="0"/>
              <a:t>-Port ID</a:t>
            </a:r>
            <a:endParaRPr lang="en-US" dirty="0"/>
          </a:p>
          <a:p>
            <a:pPr lvl="2"/>
            <a:r>
              <a:rPr lang="en-US" dirty="0" smtClean="0"/>
              <a:t>R6-Port ID</a:t>
            </a:r>
            <a:endParaRPr lang="en-US" dirty="0"/>
          </a:p>
          <a:p>
            <a:pPr lvl="2"/>
            <a:r>
              <a:rPr lang="en-US" i="1" dirty="0"/>
              <a:t>Supportive Information</a:t>
            </a:r>
          </a:p>
          <a:p>
            <a:pPr lvl="1"/>
            <a:r>
              <a:rPr lang="en-US" dirty="0"/>
              <a:t>Backhaul</a:t>
            </a:r>
          </a:p>
          <a:p>
            <a:pPr lvl="2"/>
            <a:r>
              <a:rPr lang="en-US" dirty="0"/>
              <a:t>BH-ID</a:t>
            </a:r>
          </a:p>
          <a:p>
            <a:pPr lvl="2"/>
            <a:r>
              <a:rPr lang="en-US" dirty="0" smtClean="0"/>
              <a:t>R6-Port ID</a:t>
            </a:r>
            <a:endParaRPr lang="en-US" dirty="0"/>
          </a:p>
          <a:p>
            <a:pPr lvl="2"/>
            <a:r>
              <a:rPr lang="en-US" dirty="0" smtClean="0"/>
              <a:t>R3-Port ID</a:t>
            </a:r>
            <a:endParaRPr lang="en-US" dirty="0"/>
          </a:p>
          <a:p>
            <a:pPr lvl="2"/>
            <a:r>
              <a:rPr lang="en-US" i="1" dirty="0"/>
              <a:t>Supportive Information</a:t>
            </a:r>
          </a:p>
          <a:p>
            <a:r>
              <a:rPr lang="en-US" dirty="0" smtClean="0"/>
              <a:t>Access Router</a:t>
            </a:r>
            <a:endParaRPr lang="en-US" dirty="0"/>
          </a:p>
          <a:p>
            <a:pPr lvl="2"/>
            <a:r>
              <a:rPr lang="en-US" dirty="0" smtClean="0"/>
              <a:t>Access Router Identifier (AR-ID)</a:t>
            </a:r>
            <a:endParaRPr lang="en-US" dirty="0"/>
          </a:p>
          <a:p>
            <a:pPr lvl="2"/>
            <a:r>
              <a:rPr lang="en-US" dirty="0" smtClean="0"/>
              <a:t>R3-PortID</a:t>
            </a:r>
            <a:endParaRPr lang="en-US" dirty="0"/>
          </a:p>
          <a:p>
            <a:pPr lvl="2"/>
            <a:r>
              <a:rPr lang="en-US" i="1" dirty="0"/>
              <a:t>Supportive Information</a:t>
            </a:r>
          </a:p>
          <a:p>
            <a:r>
              <a:rPr lang="en-US" dirty="0"/>
              <a:t>Subscription Service</a:t>
            </a:r>
          </a:p>
          <a:p>
            <a:pPr lvl="1"/>
            <a:r>
              <a:rPr lang="en-US" dirty="0"/>
              <a:t>‘AAA and policy control’</a:t>
            </a:r>
          </a:p>
          <a:p>
            <a:pPr lvl="2"/>
            <a:r>
              <a:rPr lang="en-US" dirty="0" smtClean="0"/>
              <a:t>Subscription Service Identifier (SS-ID)</a:t>
            </a:r>
            <a:endParaRPr lang="en-US" dirty="0"/>
          </a:p>
          <a:p>
            <a:pPr lvl="2"/>
            <a:r>
              <a:rPr lang="en-US" i="1" dirty="0"/>
              <a:t>Supportive Information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P802.1CF Network Reference Model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38200" y="1599220"/>
            <a:ext cx="7315200" cy="3810000"/>
            <a:chOff x="838200" y="1551801"/>
            <a:chExt cx="7315200" cy="3810000"/>
          </a:xfrm>
        </p:grpSpPr>
        <p:sp>
          <p:nvSpPr>
            <p:cNvPr id="60" name="Rounded Rectangle 59"/>
            <p:cNvSpPr/>
            <p:nvPr/>
          </p:nvSpPr>
          <p:spPr bwMode="auto">
            <a:xfrm>
              <a:off x="838200" y="3228201"/>
              <a:ext cx="1600200" cy="1752600"/>
            </a:xfrm>
            <a:prstGeom prst="roundRect">
              <a:avLst>
                <a:gd name="adj" fmla="val 8545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61" name="Rounded Rectangle 60"/>
            <p:cNvSpPr/>
            <p:nvPr/>
          </p:nvSpPr>
          <p:spPr bwMode="auto">
            <a:xfrm>
              <a:off x="3276600" y="3304401"/>
              <a:ext cx="2286000" cy="1676400"/>
            </a:xfrm>
            <a:prstGeom prst="roundRect">
              <a:avLst>
                <a:gd name="adj" fmla="val 10654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400800" y="4980801"/>
              <a:ext cx="1684338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Access Router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581400" y="4980801"/>
              <a:ext cx="1852613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Access Network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066800" y="4991914"/>
              <a:ext cx="1057275" cy="369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Terminal</a:t>
              </a:r>
            </a:p>
          </p:txBody>
        </p:sp>
        <p:sp>
          <p:nvSpPr>
            <p:cNvPr id="49" name="Rounded Rectangle 48"/>
            <p:cNvSpPr/>
            <p:nvPr/>
          </p:nvSpPr>
          <p:spPr bwMode="auto">
            <a:xfrm>
              <a:off x="6477000" y="3228201"/>
              <a:ext cx="1676400" cy="1752600"/>
            </a:xfrm>
            <a:prstGeom prst="roundRect">
              <a:avLst>
                <a:gd name="adj" fmla="val 12471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cxnSp>
          <p:nvCxnSpPr>
            <p:cNvPr id="86024" name="Straight Connector 135"/>
            <p:cNvCxnSpPr>
              <a:cxnSpLocks noChangeShapeType="1"/>
              <a:endCxn id="78" idx="1"/>
            </p:cNvCxnSpPr>
            <p:nvPr/>
          </p:nvCxnSpPr>
          <p:spPr bwMode="auto">
            <a:xfrm>
              <a:off x="2362200" y="4523601"/>
              <a:ext cx="990600" cy="0"/>
            </a:xfrm>
            <a:prstGeom prst="line">
              <a:avLst/>
            </a:prstGeom>
            <a:noFill/>
            <a:ln w="28575" cmpd="sng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80" name="Rounded Rectangle 179"/>
            <p:cNvSpPr/>
            <p:nvPr/>
          </p:nvSpPr>
          <p:spPr bwMode="auto">
            <a:xfrm>
              <a:off x="1371600" y="3914001"/>
              <a:ext cx="990600" cy="9144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Terminal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Interface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grpSp>
          <p:nvGrpSpPr>
            <p:cNvPr id="86026" name="Group 6"/>
            <p:cNvGrpSpPr>
              <a:grpSpLocks/>
            </p:cNvGrpSpPr>
            <p:nvPr/>
          </p:nvGrpSpPr>
          <p:grpSpPr bwMode="auto">
            <a:xfrm>
              <a:off x="2568575" y="4429939"/>
              <a:ext cx="479425" cy="461962"/>
              <a:chOff x="2729564" y="5063075"/>
              <a:chExt cx="479618" cy="461425"/>
            </a:xfrm>
          </p:grpSpPr>
          <p:sp>
            <p:nvSpPr>
              <p:cNvPr id="86080" name="TextBox 137"/>
              <p:cNvSpPr txBox="1">
                <a:spLocks noChangeArrowheads="1"/>
              </p:cNvSpPr>
              <p:nvPr/>
            </p:nvSpPr>
            <p:spPr bwMode="auto">
              <a:xfrm>
                <a:off x="2729564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</a:t>
                </a:r>
              </a:p>
            </p:txBody>
          </p:sp>
          <p:sp>
            <p:nvSpPr>
              <p:cNvPr id="86081" name="Oval 136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44" name="Rounded Rectangle 43"/>
            <p:cNvSpPr/>
            <p:nvPr/>
          </p:nvSpPr>
          <p:spPr bwMode="auto">
            <a:xfrm>
              <a:off x="3733800" y="1780401"/>
              <a:ext cx="1371600" cy="990600"/>
            </a:xfrm>
            <a:prstGeom prst="round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Coordination and Information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Service</a:t>
              </a:r>
            </a:p>
          </p:txBody>
        </p:sp>
        <p:cxnSp>
          <p:nvCxnSpPr>
            <p:cNvPr id="86028" name="Elbow Connector 11"/>
            <p:cNvCxnSpPr>
              <a:cxnSpLocks noChangeShapeType="1"/>
            </p:cNvCxnSpPr>
            <p:nvPr/>
          </p:nvCxnSpPr>
          <p:spPr bwMode="auto">
            <a:xfrm flipV="1">
              <a:off x="2362200" y="1704201"/>
              <a:ext cx="4114800" cy="1852613"/>
            </a:xfrm>
            <a:prstGeom prst="bentConnector3">
              <a:avLst>
                <a:gd name="adj1" fmla="val 10440"/>
              </a:avLst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86029" name="Group 62"/>
            <p:cNvGrpSpPr>
              <a:grpSpLocks/>
            </p:cNvGrpSpPr>
            <p:nvPr/>
          </p:nvGrpSpPr>
          <p:grpSpPr bwMode="auto">
            <a:xfrm>
              <a:off x="2711450" y="2837676"/>
              <a:ext cx="569913" cy="369888"/>
              <a:chOff x="2837267" y="4952817"/>
              <a:chExt cx="570824" cy="369332"/>
            </a:xfrm>
          </p:grpSpPr>
          <p:sp>
            <p:nvSpPr>
              <p:cNvPr id="86078" name="TextBox 63"/>
              <p:cNvSpPr txBox="1">
                <a:spLocks noChangeArrowheads="1"/>
              </p:cNvSpPr>
              <p:nvPr/>
            </p:nvSpPr>
            <p:spPr bwMode="auto">
              <a:xfrm>
                <a:off x="2928473" y="4952817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R2</a:t>
                </a:r>
              </a:p>
            </p:txBody>
          </p:sp>
          <p:sp>
            <p:nvSpPr>
              <p:cNvPr id="86079" name="Oval 64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grpSp>
          <p:nvGrpSpPr>
            <p:cNvPr id="86030" name="Group 65"/>
            <p:cNvGrpSpPr>
              <a:grpSpLocks/>
            </p:cNvGrpSpPr>
            <p:nvPr/>
          </p:nvGrpSpPr>
          <p:grpSpPr bwMode="auto">
            <a:xfrm>
              <a:off x="4346575" y="2837676"/>
              <a:ext cx="704850" cy="369888"/>
              <a:chOff x="2837267" y="4952817"/>
              <a:chExt cx="703828" cy="369332"/>
            </a:xfrm>
          </p:grpSpPr>
          <p:sp>
            <p:nvSpPr>
              <p:cNvPr id="86076" name="TextBox 66"/>
              <p:cNvSpPr txBox="1">
                <a:spLocks noChangeArrowheads="1"/>
              </p:cNvSpPr>
              <p:nvPr/>
            </p:nvSpPr>
            <p:spPr bwMode="auto">
              <a:xfrm>
                <a:off x="2933236" y="4952817"/>
                <a:ext cx="60785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R10</a:t>
                </a:r>
              </a:p>
            </p:txBody>
          </p:sp>
          <p:sp>
            <p:nvSpPr>
              <p:cNvPr id="86077" name="Oval 67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86031" name="Straight Connector 70"/>
            <p:cNvCxnSpPr>
              <a:cxnSpLocks noChangeShapeType="1"/>
            </p:cNvCxnSpPr>
            <p:nvPr/>
          </p:nvCxnSpPr>
          <p:spPr bwMode="auto">
            <a:xfrm>
              <a:off x="2362200" y="3709214"/>
              <a:ext cx="9906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86032" name="Group 71"/>
            <p:cNvGrpSpPr>
              <a:grpSpLocks/>
            </p:cNvGrpSpPr>
            <p:nvPr/>
          </p:nvGrpSpPr>
          <p:grpSpPr bwMode="auto">
            <a:xfrm>
              <a:off x="2582863" y="3629839"/>
              <a:ext cx="479425" cy="477837"/>
              <a:chOff x="2731663" y="5063075"/>
              <a:chExt cx="479618" cy="478678"/>
            </a:xfrm>
          </p:grpSpPr>
          <p:sp>
            <p:nvSpPr>
              <p:cNvPr id="86074" name="TextBox 72"/>
              <p:cNvSpPr txBox="1">
                <a:spLocks noChangeArrowheads="1"/>
              </p:cNvSpPr>
              <p:nvPr/>
            </p:nvSpPr>
            <p:spPr bwMode="auto">
              <a:xfrm>
                <a:off x="2731663" y="5172421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R8</a:t>
                </a:r>
              </a:p>
            </p:txBody>
          </p:sp>
          <p:sp>
            <p:nvSpPr>
              <p:cNvPr id="86075" name="Oval 7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86033" name="Straight Connector 25"/>
            <p:cNvCxnSpPr>
              <a:cxnSpLocks noChangeShapeType="1"/>
              <a:stCxn id="44" idx="2"/>
              <a:endCxn id="36" idx="0"/>
            </p:cNvCxnSpPr>
            <p:nvPr/>
          </p:nvCxnSpPr>
          <p:spPr bwMode="auto">
            <a:xfrm>
              <a:off x="4419600" y="2771001"/>
              <a:ext cx="158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36" name="Rounded Rectangle 35"/>
            <p:cNvSpPr/>
            <p:nvPr/>
          </p:nvSpPr>
          <p:spPr bwMode="auto">
            <a:xfrm>
              <a:off x="3357563" y="3380601"/>
              <a:ext cx="2128837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AN Ctrl</a:t>
              </a:r>
            </a:p>
          </p:txBody>
        </p:sp>
        <p:sp>
          <p:nvSpPr>
            <p:cNvPr id="39" name="Rounded Rectangle 38"/>
            <p:cNvSpPr/>
            <p:nvPr/>
          </p:nvSpPr>
          <p:spPr bwMode="auto">
            <a:xfrm>
              <a:off x="1371600" y="3380601"/>
              <a:ext cx="990600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 Ctrl</a:t>
              </a:r>
            </a:p>
          </p:txBody>
        </p:sp>
        <p:cxnSp>
          <p:nvCxnSpPr>
            <p:cNvPr id="86036" name="Straight Connector 10"/>
            <p:cNvCxnSpPr>
              <a:cxnSpLocks noChangeShapeType="1"/>
            </p:cNvCxnSpPr>
            <p:nvPr/>
          </p:nvCxnSpPr>
          <p:spPr bwMode="auto">
            <a:xfrm flipH="1">
              <a:off x="5448300" y="2313801"/>
              <a:ext cx="1028700" cy="11144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50" name="Rounded Rectangle 49"/>
            <p:cNvSpPr/>
            <p:nvPr/>
          </p:nvSpPr>
          <p:spPr bwMode="auto">
            <a:xfrm>
              <a:off x="6477000" y="1551801"/>
              <a:ext cx="1219200" cy="990600"/>
            </a:xfrm>
            <a:prstGeom prst="round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Subscription</a:t>
              </a:r>
            </a:p>
            <a:p>
              <a:pPr algn="ctr" eaLnBrk="0" hangingPunct="0">
                <a:defRPr/>
              </a:pPr>
              <a:r>
                <a:rPr lang="en-US" sz="1600" b="0" dirty="0">
                  <a:latin typeface="+mn-lt"/>
                  <a:cs typeface="+mn-cs"/>
                </a:rPr>
                <a:t>Service</a:t>
              </a:r>
            </a:p>
          </p:txBody>
        </p:sp>
        <p:sp>
          <p:nvSpPr>
            <p:cNvPr id="51" name="Rounded Rectangle 50"/>
            <p:cNvSpPr/>
            <p:nvPr/>
          </p:nvSpPr>
          <p:spPr bwMode="auto">
            <a:xfrm>
              <a:off x="6553200" y="3914001"/>
              <a:ext cx="1066800" cy="9144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Router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Interface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cxnSp>
          <p:nvCxnSpPr>
            <p:cNvPr id="86039" name="Straight Connector 51"/>
            <p:cNvCxnSpPr>
              <a:cxnSpLocks noChangeShapeType="1"/>
              <a:stCxn id="79" idx="3"/>
            </p:cNvCxnSpPr>
            <p:nvPr/>
          </p:nvCxnSpPr>
          <p:spPr bwMode="auto">
            <a:xfrm>
              <a:off x="5486400" y="4523601"/>
              <a:ext cx="1066800" cy="4763"/>
            </a:xfrm>
            <a:prstGeom prst="line">
              <a:avLst/>
            </a:prstGeom>
            <a:noFill/>
            <a:ln w="28575" cmpd="sng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86040" name="Group 52"/>
            <p:cNvGrpSpPr>
              <a:grpSpLocks/>
            </p:cNvGrpSpPr>
            <p:nvPr/>
          </p:nvGrpSpPr>
          <p:grpSpPr bwMode="auto">
            <a:xfrm>
              <a:off x="5741988" y="4437876"/>
              <a:ext cx="479425" cy="461963"/>
              <a:chOff x="2707957" y="5063075"/>
              <a:chExt cx="479618" cy="461425"/>
            </a:xfrm>
          </p:grpSpPr>
          <p:sp>
            <p:nvSpPr>
              <p:cNvPr id="86072" name="TextBox 53"/>
              <p:cNvSpPr txBox="1">
                <a:spLocks noChangeArrowheads="1"/>
              </p:cNvSpPr>
              <p:nvPr/>
            </p:nvSpPr>
            <p:spPr bwMode="auto">
              <a:xfrm>
                <a:off x="2707957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R3</a:t>
                </a:r>
              </a:p>
            </p:txBody>
          </p:sp>
          <p:sp>
            <p:nvSpPr>
              <p:cNvPr id="86073" name="Oval 54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grpSp>
          <p:nvGrpSpPr>
            <p:cNvPr id="86041" name="Group 55"/>
            <p:cNvGrpSpPr>
              <a:grpSpLocks/>
            </p:cNvGrpSpPr>
            <p:nvPr/>
          </p:nvGrpSpPr>
          <p:grpSpPr bwMode="auto">
            <a:xfrm>
              <a:off x="5735638" y="2837676"/>
              <a:ext cx="573087" cy="369888"/>
              <a:chOff x="2860357" y="4955683"/>
              <a:chExt cx="572505" cy="369332"/>
            </a:xfrm>
          </p:grpSpPr>
          <p:sp>
            <p:nvSpPr>
              <p:cNvPr id="86070" name="TextBox 56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R4</a:t>
                </a:r>
              </a:p>
            </p:txBody>
          </p:sp>
          <p:sp>
            <p:nvSpPr>
              <p:cNvPr id="86071" name="Oval 57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59" name="Rounded Rectangle 58"/>
            <p:cNvSpPr/>
            <p:nvPr/>
          </p:nvSpPr>
          <p:spPr bwMode="auto">
            <a:xfrm>
              <a:off x="6553200" y="3380601"/>
              <a:ext cx="1066800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AR Ctrl</a:t>
              </a:r>
            </a:p>
          </p:txBody>
        </p:sp>
        <p:cxnSp>
          <p:nvCxnSpPr>
            <p:cNvPr id="86043" name="Straight Connector 69"/>
            <p:cNvCxnSpPr>
              <a:cxnSpLocks noChangeShapeType="1"/>
              <a:stCxn id="50" idx="2"/>
              <a:endCxn id="59" idx="0"/>
            </p:cNvCxnSpPr>
            <p:nvPr/>
          </p:nvCxnSpPr>
          <p:spPr bwMode="auto">
            <a:xfrm>
              <a:off x="7086600" y="2542401"/>
              <a:ext cx="0" cy="838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86044" name="Group 74"/>
            <p:cNvGrpSpPr>
              <a:grpSpLocks/>
            </p:cNvGrpSpPr>
            <p:nvPr/>
          </p:nvGrpSpPr>
          <p:grpSpPr bwMode="auto">
            <a:xfrm>
              <a:off x="5764213" y="3566339"/>
              <a:ext cx="479425" cy="468312"/>
              <a:chOff x="2860357" y="5063075"/>
              <a:chExt cx="479618" cy="468622"/>
            </a:xfrm>
          </p:grpSpPr>
          <p:sp>
            <p:nvSpPr>
              <p:cNvPr id="86068" name="TextBox 75"/>
              <p:cNvSpPr txBox="1">
                <a:spLocks noChangeArrowheads="1"/>
              </p:cNvSpPr>
              <p:nvPr/>
            </p:nvSpPr>
            <p:spPr bwMode="auto">
              <a:xfrm>
                <a:off x="2860357" y="516236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R9</a:t>
                </a:r>
              </a:p>
            </p:txBody>
          </p:sp>
          <p:sp>
            <p:nvSpPr>
              <p:cNvPr id="86069" name="Oval 76"/>
              <p:cNvSpPr>
                <a:spLocks noChangeArrowheads="1"/>
              </p:cNvSpPr>
              <p:nvPr/>
            </p:nvSpPr>
            <p:spPr bwMode="auto">
              <a:xfrm>
                <a:off x="30127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78" name="Rounded Rectangle 77"/>
            <p:cNvSpPr/>
            <p:nvPr/>
          </p:nvSpPr>
          <p:spPr bwMode="auto">
            <a:xfrm>
              <a:off x="3352800" y="4218801"/>
              <a:ext cx="685800" cy="6096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NA</a:t>
              </a:r>
            </a:p>
          </p:txBody>
        </p:sp>
        <p:sp>
          <p:nvSpPr>
            <p:cNvPr id="79" name="Rounded Rectangle 78"/>
            <p:cNvSpPr/>
            <p:nvPr/>
          </p:nvSpPr>
          <p:spPr bwMode="auto">
            <a:xfrm>
              <a:off x="4527550" y="4218801"/>
              <a:ext cx="958850" cy="6096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Backhaul</a:t>
              </a:r>
            </a:p>
          </p:txBody>
        </p:sp>
        <p:cxnSp>
          <p:nvCxnSpPr>
            <p:cNvPr id="86047" name="Straight Connector 79"/>
            <p:cNvCxnSpPr>
              <a:cxnSpLocks noChangeShapeType="1"/>
              <a:stCxn id="78" idx="3"/>
              <a:endCxn id="79" idx="1"/>
            </p:cNvCxnSpPr>
            <p:nvPr/>
          </p:nvCxnSpPr>
          <p:spPr bwMode="auto">
            <a:xfrm>
              <a:off x="4038600" y="4523601"/>
              <a:ext cx="488950" cy="0"/>
            </a:xfrm>
            <a:prstGeom prst="line">
              <a:avLst/>
            </a:prstGeom>
            <a:noFill/>
            <a:ln w="28575" cmpd="sng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86048" name="Group 91"/>
            <p:cNvGrpSpPr>
              <a:grpSpLocks/>
            </p:cNvGrpSpPr>
            <p:nvPr/>
          </p:nvGrpSpPr>
          <p:grpSpPr bwMode="auto">
            <a:xfrm>
              <a:off x="4062413" y="4442639"/>
              <a:ext cx="479425" cy="461962"/>
              <a:chOff x="2691882" y="5063075"/>
              <a:chExt cx="479618" cy="461425"/>
            </a:xfrm>
          </p:grpSpPr>
          <p:sp>
            <p:nvSpPr>
              <p:cNvPr id="86066" name="TextBox 92"/>
              <p:cNvSpPr txBox="1">
                <a:spLocks noChangeArrowheads="1"/>
              </p:cNvSpPr>
              <p:nvPr/>
            </p:nvSpPr>
            <p:spPr bwMode="auto">
              <a:xfrm>
                <a:off x="2691882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R6</a:t>
                </a:r>
              </a:p>
            </p:txBody>
          </p:sp>
          <p:sp>
            <p:nvSpPr>
              <p:cNvPr id="86067" name="Oval 9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86049" name="Straight Connector 88"/>
            <p:cNvCxnSpPr>
              <a:cxnSpLocks noChangeShapeType="1"/>
              <a:stCxn id="78" idx="0"/>
            </p:cNvCxnSpPr>
            <p:nvPr/>
          </p:nvCxnSpPr>
          <p:spPr bwMode="auto">
            <a:xfrm flipV="1">
              <a:off x="3695700" y="3912414"/>
              <a:ext cx="20638" cy="3063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86050" name="Group 103"/>
            <p:cNvGrpSpPr>
              <a:grpSpLocks/>
            </p:cNvGrpSpPr>
            <p:nvPr/>
          </p:nvGrpSpPr>
          <p:grpSpPr bwMode="auto">
            <a:xfrm>
              <a:off x="3627438" y="3891776"/>
              <a:ext cx="608012" cy="368300"/>
              <a:chOff x="2837267" y="4956915"/>
              <a:chExt cx="608928" cy="369332"/>
            </a:xfrm>
          </p:grpSpPr>
          <p:sp>
            <p:nvSpPr>
              <p:cNvPr id="86064" name="TextBox 104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R5</a:t>
                </a:r>
              </a:p>
            </p:txBody>
          </p:sp>
          <p:sp>
            <p:nvSpPr>
              <p:cNvPr id="86065" name="Oval 105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86051" name="Straight Connector 324"/>
            <p:cNvCxnSpPr>
              <a:cxnSpLocks noChangeShapeType="1"/>
            </p:cNvCxnSpPr>
            <p:nvPr/>
          </p:nvCxnSpPr>
          <p:spPr bwMode="auto">
            <a:xfrm flipV="1">
              <a:off x="4797425" y="3914001"/>
              <a:ext cx="0" cy="3143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86052" name="Group 108"/>
            <p:cNvGrpSpPr>
              <a:grpSpLocks/>
            </p:cNvGrpSpPr>
            <p:nvPr/>
          </p:nvGrpSpPr>
          <p:grpSpPr bwMode="auto">
            <a:xfrm>
              <a:off x="4706938" y="3891776"/>
              <a:ext cx="609600" cy="368300"/>
              <a:chOff x="2837267" y="4956915"/>
              <a:chExt cx="608928" cy="369332"/>
            </a:xfrm>
          </p:grpSpPr>
          <p:sp>
            <p:nvSpPr>
              <p:cNvPr id="86062" name="TextBox 109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R7</a:t>
                </a:r>
              </a:p>
            </p:txBody>
          </p:sp>
          <p:sp>
            <p:nvSpPr>
              <p:cNvPr id="86063" name="Oval 110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86053" name="Straight Connector 146"/>
            <p:cNvCxnSpPr>
              <a:cxnSpLocks noChangeShapeType="1"/>
              <a:stCxn id="36" idx="3"/>
              <a:endCxn id="59" idx="1"/>
            </p:cNvCxnSpPr>
            <p:nvPr/>
          </p:nvCxnSpPr>
          <p:spPr bwMode="auto">
            <a:xfrm>
              <a:off x="5486400" y="3647301"/>
              <a:ext cx="1066800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86054" name="Group 159"/>
            <p:cNvGrpSpPr>
              <a:grpSpLocks/>
            </p:cNvGrpSpPr>
            <p:nvPr/>
          </p:nvGrpSpPr>
          <p:grpSpPr bwMode="auto">
            <a:xfrm>
              <a:off x="7015163" y="2832914"/>
              <a:ext cx="687387" cy="369887"/>
              <a:chOff x="2860357" y="4955683"/>
              <a:chExt cx="687986" cy="369332"/>
            </a:xfrm>
          </p:grpSpPr>
          <p:sp>
            <p:nvSpPr>
              <p:cNvPr id="86060" name="TextBox 160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59509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R11</a:t>
                </a:r>
              </a:p>
            </p:txBody>
          </p:sp>
          <p:sp>
            <p:nvSpPr>
              <p:cNvPr id="86061" name="Oval 161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</p:grpSp>
      <p:sp>
        <p:nvSpPr>
          <p:cNvPr id="82" name="TextBox 81"/>
          <p:cNvSpPr txBox="1"/>
          <p:nvPr/>
        </p:nvSpPr>
        <p:spPr>
          <a:xfrm>
            <a:off x="5027613" y="6132513"/>
            <a:ext cx="36226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NA = Node of Attachment {AP, BS}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endParaRPr lang="en-US"/>
          </a:p>
        </p:txBody>
      </p:sp>
      <p:sp>
        <p:nvSpPr>
          <p:cNvPr id="89" name="Content Placeholder 88"/>
          <p:cNvSpPr>
            <a:spLocks noGrp="1"/>
          </p:cNvSpPr>
          <p:nvPr>
            <p:ph idx="1"/>
          </p:nvPr>
        </p:nvSpPr>
        <p:spPr>
          <a:xfrm>
            <a:off x="457200" y="1178749"/>
            <a:ext cx="8229600" cy="535559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Single, plain </a:t>
            </a:r>
            <a:r>
              <a:rPr lang="en-US" dirty="0"/>
              <a:t>wireless access network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LAN Service</a:t>
            </a:r>
            <a:r>
              <a:rPr lang="en-US" dirty="0" smtClean="0"/>
              <a:t> </a:t>
            </a:r>
            <a:r>
              <a:rPr lang="en-US" dirty="0"/>
              <a:t>link behavior is </a:t>
            </a:r>
            <a:r>
              <a:rPr lang="en-US" dirty="0" smtClean="0"/>
              <a:t>provided to</a:t>
            </a:r>
          </a:p>
          <a:p>
            <a:pPr lvl="2"/>
            <a:r>
              <a:rPr lang="en-US" dirty="0" smtClean="0"/>
              <a:t>Simplify access router</a:t>
            </a:r>
          </a:p>
          <a:p>
            <a:pPr lvl="2"/>
            <a:r>
              <a:rPr lang="en-US" dirty="0" smtClean="0"/>
              <a:t>Provide direct terminal-to-terminal communication</a:t>
            </a:r>
            <a:endParaRPr lang="en-US" dirty="0"/>
          </a:p>
          <a:p>
            <a:pPr lvl="1"/>
            <a:r>
              <a:rPr lang="en-US" dirty="0" smtClean="0"/>
              <a:t>Mobility </a:t>
            </a:r>
            <a:r>
              <a:rPr lang="en-US" dirty="0"/>
              <a:t>support is </a:t>
            </a:r>
            <a:r>
              <a:rPr lang="en-US" dirty="0" smtClean="0"/>
              <a:t>inherently provided by</a:t>
            </a:r>
            <a:r>
              <a:rPr lang="en-US" dirty="0" smtClean="0"/>
              <a:t> </a:t>
            </a:r>
            <a:r>
              <a:rPr lang="en-US" dirty="0"/>
              <a:t>bridged infrastructure</a:t>
            </a:r>
          </a:p>
          <a:p>
            <a:pPr lvl="2"/>
            <a:r>
              <a:rPr lang="en-US" dirty="0"/>
              <a:t>Without impacting IP </a:t>
            </a:r>
            <a:r>
              <a:rPr lang="en-US" dirty="0" smtClean="0"/>
              <a:t>connectivity</a:t>
            </a:r>
            <a:r>
              <a:rPr lang="en-US" dirty="0"/>
              <a:t> </a:t>
            </a:r>
            <a:r>
              <a:rPr lang="en-US" dirty="0" smtClean="0"/>
              <a:t>terminals can move from one access point to another access point.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31640" y="1644036"/>
            <a:ext cx="5445605" cy="2595054"/>
            <a:chOff x="973850" y="1493785"/>
            <a:chExt cx="6421986" cy="3060340"/>
          </a:xfrm>
        </p:grpSpPr>
        <p:sp>
          <p:nvSpPr>
            <p:cNvPr id="91" name="Oval 90"/>
            <p:cNvSpPr/>
            <p:nvPr/>
          </p:nvSpPr>
          <p:spPr bwMode="auto">
            <a:xfrm>
              <a:off x="1511660" y="1842383"/>
              <a:ext cx="315035" cy="31503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1050168" y="3079638"/>
              <a:ext cx="495055" cy="49505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" name="Arc 29"/>
            <p:cNvSpPr/>
            <p:nvPr/>
          </p:nvSpPr>
          <p:spPr bwMode="auto">
            <a:xfrm rot="13367523">
              <a:off x="1306536" y="2334597"/>
              <a:ext cx="1804996" cy="2008785"/>
            </a:xfrm>
            <a:prstGeom prst="arc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pic>
          <p:nvPicPr>
            <p:cNvPr id="9" name="Picture 8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3990" y="4014065"/>
              <a:ext cx="588788" cy="540060"/>
            </a:xfrm>
            <a:prstGeom prst="rect">
              <a:avLst/>
            </a:prstGeom>
          </p:spPr>
        </p:pic>
        <p:pic>
          <p:nvPicPr>
            <p:cNvPr id="10" name="Picture 9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8994" y="2368762"/>
              <a:ext cx="495055" cy="454084"/>
            </a:xfrm>
            <a:prstGeom prst="rect">
              <a:avLst/>
            </a:prstGeom>
          </p:spPr>
        </p:pic>
        <p:pic>
          <p:nvPicPr>
            <p:cNvPr id="11" name="Picture 10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4" y="1493785"/>
              <a:ext cx="502815" cy="405045"/>
            </a:xfrm>
            <a:prstGeom prst="rect">
              <a:avLst/>
            </a:prstGeom>
          </p:spPr>
        </p:pic>
        <p:pic>
          <p:nvPicPr>
            <p:cNvPr id="12" name="Picture 11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3" y="3203976"/>
              <a:ext cx="558683" cy="450050"/>
            </a:xfrm>
            <a:prstGeom prst="rect">
              <a:avLst/>
            </a:prstGeom>
          </p:spPr>
        </p:pic>
        <p:pic>
          <p:nvPicPr>
            <p:cNvPr id="14" name="Picture 13" descr="j0223598.wm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850" y="3113965"/>
              <a:ext cx="547269" cy="446974"/>
            </a:xfrm>
            <a:prstGeom prst="rect">
              <a:avLst/>
            </a:prstGeom>
          </p:spPr>
        </p:pic>
        <p:pic>
          <p:nvPicPr>
            <p:cNvPr id="17" name="Picture 372" descr="switch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64719" y="3023955"/>
              <a:ext cx="503237" cy="252412"/>
            </a:xfrm>
            <a:prstGeom prst="rect">
              <a:avLst/>
            </a:prstGeom>
            <a:noFill/>
          </p:spPr>
        </p:pic>
        <p:sp>
          <p:nvSpPr>
            <p:cNvPr id="22" name="Cloud 21"/>
            <p:cNvSpPr/>
            <p:nvPr/>
          </p:nvSpPr>
          <p:spPr bwMode="auto">
            <a:xfrm>
              <a:off x="6272961" y="2369906"/>
              <a:ext cx="1122875" cy="1080120"/>
            </a:xfrm>
            <a:prstGeom prst="cloud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endParaRPr lang="en-US" sz="1600" dirty="0">
                <a:latin typeface="+mn-lt"/>
              </a:endParaRPr>
            </a:p>
          </p:txBody>
        </p:sp>
        <p:pic>
          <p:nvPicPr>
            <p:cNvPr id="23" name="Picture 22" descr="MC900434845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4369" y="2472872"/>
              <a:ext cx="649402" cy="587408"/>
            </a:xfrm>
            <a:prstGeom prst="rect">
              <a:avLst/>
            </a:prstGeom>
          </p:spPr>
        </p:pic>
        <p:pic>
          <p:nvPicPr>
            <p:cNvPr id="24" name="Picture 29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62971" y="3037899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25" name="Picture 24" descr="j0223598.wmf"/>
            <p:cNvPicPr>
              <a:picLocks noChangeAspect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8895" y="4104075"/>
              <a:ext cx="405045" cy="330815"/>
            </a:xfrm>
            <a:prstGeom prst="rect">
              <a:avLst/>
            </a:prstGeom>
          </p:spPr>
        </p:pic>
        <p:pic>
          <p:nvPicPr>
            <p:cNvPr id="26" name="Picture 25" descr="j0223598.wmf"/>
            <p:cNvPicPr>
              <a:picLocks noChangeAspect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3900" y="2393885"/>
              <a:ext cx="405045" cy="330815"/>
            </a:xfrm>
            <a:prstGeom prst="rect">
              <a:avLst/>
            </a:prstGeom>
          </p:spPr>
        </p:pic>
        <p:cxnSp>
          <p:nvCxnSpPr>
            <p:cNvPr id="33" name="Straight Connector 32"/>
            <p:cNvCxnSpPr>
              <a:stCxn id="26" idx="3"/>
            </p:cNvCxnSpPr>
            <p:nvPr/>
          </p:nvCxnSpPr>
          <p:spPr bwMode="auto">
            <a:xfrm flipV="1">
              <a:off x="1828945" y="2393885"/>
              <a:ext cx="720080" cy="1654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>
              <a:stCxn id="14" idx="3"/>
            </p:cNvCxnSpPr>
            <p:nvPr/>
          </p:nvCxnSpPr>
          <p:spPr bwMode="auto">
            <a:xfrm flipV="1">
              <a:off x="1521119" y="3248980"/>
              <a:ext cx="937896" cy="884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>
              <a:stCxn id="25" idx="3"/>
            </p:cNvCxnSpPr>
            <p:nvPr/>
          </p:nvCxnSpPr>
          <p:spPr bwMode="auto">
            <a:xfrm flipV="1">
              <a:off x="1783940" y="4028678"/>
              <a:ext cx="765085" cy="2408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Connector 46"/>
            <p:cNvCxnSpPr>
              <a:endCxn id="17" idx="1"/>
            </p:cNvCxnSpPr>
            <p:nvPr/>
          </p:nvCxnSpPr>
          <p:spPr bwMode="auto">
            <a:xfrm>
              <a:off x="2672948" y="1824696"/>
              <a:ext cx="2191770" cy="13254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>
              <a:endCxn id="17" idx="1"/>
            </p:cNvCxnSpPr>
            <p:nvPr/>
          </p:nvCxnSpPr>
          <p:spPr bwMode="auto">
            <a:xfrm flipV="1">
              <a:off x="2667656" y="3150161"/>
              <a:ext cx="2197064" cy="27884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2729045" y="2708920"/>
              <a:ext cx="2172300" cy="4226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Straight Connector 53"/>
            <p:cNvCxnSpPr>
              <a:endCxn id="17" idx="1"/>
            </p:cNvCxnSpPr>
            <p:nvPr/>
          </p:nvCxnSpPr>
          <p:spPr bwMode="auto">
            <a:xfrm flipV="1">
              <a:off x="2712661" y="3150161"/>
              <a:ext cx="2152058" cy="11339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78"/>
            <p:cNvCxnSpPr>
              <a:stCxn id="17" idx="3"/>
              <a:endCxn id="24" idx="1"/>
            </p:cNvCxnSpPr>
            <p:nvPr/>
          </p:nvCxnSpPr>
          <p:spPr bwMode="auto">
            <a:xfrm>
              <a:off x="5367956" y="3150161"/>
              <a:ext cx="995015" cy="37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84" name="Picture 83" descr="MC900439836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513910" y="1853825"/>
              <a:ext cx="315035" cy="315035"/>
            </a:xfrm>
            <a:prstGeom prst="rect">
              <a:avLst/>
            </a:prstGeom>
          </p:spPr>
        </p:pic>
        <p:cxnSp>
          <p:nvCxnSpPr>
            <p:cNvPr id="85" name="Straight Connector 84"/>
            <p:cNvCxnSpPr/>
            <p:nvPr/>
          </p:nvCxnSpPr>
          <p:spPr bwMode="auto">
            <a:xfrm>
              <a:off x="1828945" y="2123855"/>
              <a:ext cx="720080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90273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1749</TotalTime>
  <Words>1488</Words>
  <Application>Microsoft Macintosh PowerPoint</Application>
  <PresentationFormat>On-screen Show (4:3)</PresentationFormat>
  <Paragraphs>367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omniran_template</vt:lpstr>
      <vt:lpstr>Clip</vt:lpstr>
      <vt:lpstr>Picture</vt:lpstr>
      <vt:lpstr>PowerPoint Presentation</vt:lpstr>
      <vt:lpstr>Key Concepts of  Datapath establishment, relocation, and teardown </vt:lpstr>
      <vt:lpstr> P802.1CF Draft ToC </vt:lpstr>
      <vt:lpstr>Data Path Chapter ToC</vt:lpstr>
      <vt:lpstr>Introduction</vt:lpstr>
      <vt:lpstr>Terminology</vt:lpstr>
      <vt:lpstr>Roles and Identifiers</vt:lpstr>
      <vt:lpstr>P802.1CF Network Reference Model</vt:lpstr>
      <vt:lpstr>Use cases </vt:lpstr>
      <vt:lpstr>Use cases </vt:lpstr>
      <vt:lpstr>Use Cases Further Considerations</vt:lpstr>
      <vt:lpstr>Use Cases Backhaul composed of multiple segments</vt:lpstr>
      <vt:lpstr>Use Cases Further backhaul characteristics</vt:lpstr>
      <vt:lpstr>Use Cases 3GPP Trusted WLAN Access to EPC TS 23.402</vt:lpstr>
      <vt:lpstr>Functional requirements</vt:lpstr>
      <vt:lpstr>Datapath specific attributes</vt:lpstr>
      <vt:lpstr>Data path basic functions</vt:lpstr>
      <vt:lpstr> Data path basic functions</vt:lpstr>
      <vt:lpstr>NA attributes mapping to IEEE 802 technologies</vt:lpstr>
      <vt:lpstr>IEEE 802 backhaul solutions MAC-in-MAC (Provider Backbone Bridging)</vt:lpstr>
      <vt:lpstr>IEEE 802 backhaul solutions MACsec</vt:lpstr>
      <vt:lpstr>IEEE 802 backhaul solutions SDN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158</cp:revision>
  <cp:lastPrinted>1998-02-10T13:28:06Z</cp:lastPrinted>
  <dcterms:created xsi:type="dcterms:W3CDTF">2014-02-26T07:36:58Z</dcterms:created>
  <dcterms:modified xsi:type="dcterms:W3CDTF">2015-11-11T21:35:06Z</dcterms:modified>
</cp:coreProperties>
</file>