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6" r:id="rId2"/>
    <p:sldId id="256" r:id="rId3"/>
    <p:sldId id="257" r:id="rId4"/>
    <p:sldId id="258" r:id="rId5"/>
    <p:sldId id="260" r:id="rId6"/>
    <p:sldId id="259" r:id="rId7"/>
    <p:sldId id="261" r:id="rId8"/>
    <p:sldId id="262" r:id="rId9"/>
    <p:sldId id="263" r:id="rId10"/>
    <p:sldId id="264"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412" autoAdjust="0"/>
    <p:restoredTop sz="94660"/>
  </p:normalViewPr>
  <p:slideViewPr>
    <p:cSldViewPr snapToGrid="0" snapToObjects="1">
      <p:cViewPr varScale="1">
        <p:scale>
          <a:sx n="135" d="100"/>
          <a:sy n="135" d="100"/>
        </p:scale>
        <p:origin x="-776"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x-none"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lang="en-US"/>
          </a:p>
        </p:txBody>
      </p:sp>
      <p:sp>
        <p:nvSpPr>
          <p:cNvPr id="4" name="Date Placeholder 3"/>
          <p:cNvSpPr>
            <a:spLocks noGrp="1"/>
          </p:cNvSpPr>
          <p:nvPr>
            <p:ph type="dt" sz="half" idx="10"/>
          </p:nvPr>
        </p:nvSpPr>
        <p:spPr/>
        <p:txBody>
          <a:bodyPr/>
          <a:lstStyle/>
          <a:p>
            <a:fld id="{0BF2D8DF-3EE1-FD4E-B4FC-12B6A82991D1}" type="datetimeFigureOut">
              <a:rPr lang="en-US" smtClean="0"/>
              <a:t>14/01/15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BE0918-955A-AA42-9DE4-82BB181FCC96}" type="slidenum">
              <a:rPr lang="en-US" smtClean="0"/>
              <a:t>‹#›</a:t>
            </a:fld>
            <a:endParaRPr lang="en-US"/>
          </a:p>
        </p:txBody>
      </p:sp>
    </p:spTree>
    <p:extLst>
      <p:ext uri="{BB962C8B-B14F-4D97-AF65-F5344CB8AC3E}">
        <p14:creationId xmlns:p14="http://schemas.microsoft.com/office/powerpoint/2010/main" val="943636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0BF2D8DF-3EE1-FD4E-B4FC-12B6A82991D1}" type="datetimeFigureOut">
              <a:rPr lang="en-US" smtClean="0"/>
              <a:t>14/01/15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BE0918-955A-AA42-9DE4-82BB181FCC96}" type="slidenum">
              <a:rPr lang="en-US" smtClean="0"/>
              <a:t>‹#›</a:t>
            </a:fld>
            <a:endParaRPr lang="en-US"/>
          </a:p>
        </p:txBody>
      </p:sp>
    </p:spTree>
    <p:extLst>
      <p:ext uri="{BB962C8B-B14F-4D97-AF65-F5344CB8AC3E}">
        <p14:creationId xmlns:p14="http://schemas.microsoft.com/office/powerpoint/2010/main" val="1253364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x-non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0BF2D8DF-3EE1-FD4E-B4FC-12B6A82991D1}" type="datetimeFigureOut">
              <a:rPr lang="en-US" smtClean="0"/>
              <a:t>14/01/15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BE0918-955A-AA42-9DE4-82BB181FCC96}" type="slidenum">
              <a:rPr lang="en-US" smtClean="0"/>
              <a:t>‹#›</a:t>
            </a:fld>
            <a:endParaRPr lang="en-US"/>
          </a:p>
        </p:txBody>
      </p:sp>
    </p:spTree>
    <p:extLst>
      <p:ext uri="{BB962C8B-B14F-4D97-AF65-F5344CB8AC3E}">
        <p14:creationId xmlns:p14="http://schemas.microsoft.com/office/powerpoint/2010/main" val="2366491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0BF2D8DF-3EE1-FD4E-B4FC-12B6A82991D1}" type="datetimeFigureOut">
              <a:rPr lang="en-US" smtClean="0"/>
              <a:t>14/01/15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BE0918-955A-AA42-9DE4-82BB181FCC96}" type="slidenum">
              <a:rPr lang="en-US" smtClean="0"/>
              <a:t>‹#›</a:t>
            </a:fld>
            <a:endParaRPr lang="en-US"/>
          </a:p>
        </p:txBody>
      </p:sp>
    </p:spTree>
    <p:extLst>
      <p:ext uri="{BB962C8B-B14F-4D97-AF65-F5344CB8AC3E}">
        <p14:creationId xmlns:p14="http://schemas.microsoft.com/office/powerpoint/2010/main" val="2226170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x-non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0BF2D8DF-3EE1-FD4E-B4FC-12B6A82991D1}" type="datetimeFigureOut">
              <a:rPr lang="en-US" smtClean="0"/>
              <a:t>14/01/15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BE0918-955A-AA42-9DE4-82BB181FCC96}" type="slidenum">
              <a:rPr lang="en-US" smtClean="0"/>
              <a:t>‹#›</a:t>
            </a:fld>
            <a:endParaRPr lang="en-US"/>
          </a:p>
        </p:txBody>
      </p:sp>
    </p:spTree>
    <p:extLst>
      <p:ext uri="{BB962C8B-B14F-4D97-AF65-F5344CB8AC3E}">
        <p14:creationId xmlns:p14="http://schemas.microsoft.com/office/powerpoint/2010/main" val="1614233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Date Placeholder 4"/>
          <p:cNvSpPr>
            <a:spLocks noGrp="1"/>
          </p:cNvSpPr>
          <p:nvPr>
            <p:ph type="dt" sz="half" idx="10"/>
          </p:nvPr>
        </p:nvSpPr>
        <p:spPr/>
        <p:txBody>
          <a:bodyPr/>
          <a:lstStyle/>
          <a:p>
            <a:fld id="{0BF2D8DF-3EE1-FD4E-B4FC-12B6A82991D1}" type="datetimeFigureOut">
              <a:rPr lang="en-US" smtClean="0"/>
              <a:t>14/01/15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BE0918-955A-AA42-9DE4-82BB181FCC96}" type="slidenum">
              <a:rPr lang="en-US" smtClean="0"/>
              <a:t>‹#›</a:t>
            </a:fld>
            <a:endParaRPr lang="en-US"/>
          </a:p>
        </p:txBody>
      </p:sp>
    </p:spTree>
    <p:extLst>
      <p:ext uri="{BB962C8B-B14F-4D97-AF65-F5344CB8AC3E}">
        <p14:creationId xmlns:p14="http://schemas.microsoft.com/office/powerpoint/2010/main" val="2462788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Date Placeholder 6"/>
          <p:cNvSpPr>
            <a:spLocks noGrp="1"/>
          </p:cNvSpPr>
          <p:nvPr>
            <p:ph type="dt" sz="half" idx="10"/>
          </p:nvPr>
        </p:nvSpPr>
        <p:spPr/>
        <p:txBody>
          <a:bodyPr/>
          <a:lstStyle/>
          <a:p>
            <a:fld id="{0BF2D8DF-3EE1-FD4E-B4FC-12B6A82991D1}" type="datetimeFigureOut">
              <a:rPr lang="en-US" smtClean="0"/>
              <a:t>14/01/15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BE0918-955A-AA42-9DE4-82BB181FCC96}" type="slidenum">
              <a:rPr lang="en-US" smtClean="0"/>
              <a:t>‹#›</a:t>
            </a:fld>
            <a:endParaRPr lang="en-US"/>
          </a:p>
        </p:txBody>
      </p:sp>
    </p:spTree>
    <p:extLst>
      <p:ext uri="{BB962C8B-B14F-4D97-AF65-F5344CB8AC3E}">
        <p14:creationId xmlns:p14="http://schemas.microsoft.com/office/powerpoint/2010/main" val="1985701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Date Placeholder 2"/>
          <p:cNvSpPr>
            <a:spLocks noGrp="1"/>
          </p:cNvSpPr>
          <p:nvPr>
            <p:ph type="dt" sz="half" idx="10"/>
          </p:nvPr>
        </p:nvSpPr>
        <p:spPr/>
        <p:txBody>
          <a:bodyPr/>
          <a:lstStyle/>
          <a:p>
            <a:fld id="{0BF2D8DF-3EE1-FD4E-B4FC-12B6A82991D1}" type="datetimeFigureOut">
              <a:rPr lang="en-US" smtClean="0"/>
              <a:t>14/01/15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BE0918-955A-AA42-9DE4-82BB181FCC96}" type="slidenum">
              <a:rPr lang="en-US" smtClean="0"/>
              <a:t>‹#›</a:t>
            </a:fld>
            <a:endParaRPr lang="en-US"/>
          </a:p>
        </p:txBody>
      </p:sp>
    </p:spTree>
    <p:extLst>
      <p:ext uri="{BB962C8B-B14F-4D97-AF65-F5344CB8AC3E}">
        <p14:creationId xmlns:p14="http://schemas.microsoft.com/office/powerpoint/2010/main" val="2622318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F2D8DF-3EE1-FD4E-B4FC-12B6A82991D1}" type="datetimeFigureOut">
              <a:rPr lang="en-US" smtClean="0"/>
              <a:t>14/01/15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BE0918-955A-AA42-9DE4-82BB181FCC96}" type="slidenum">
              <a:rPr lang="en-US" smtClean="0"/>
              <a:t>‹#›</a:t>
            </a:fld>
            <a:endParaRPr lang="en-US"/>
          </a:p>
        </p:txBody>
      </p:sp>
    </p:spTree>
    <p:extLst>
      <p:ext uri="{BB962C8B-B14F-4D97-AF65-F5344CB8AC3E}">
        <p14:creationId xmlns:p14="http://schemas.microsoft.com/office/powerpoint/2010/main" val="2336331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x-non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0BF2D8DF-3EE1-FD4E-B4FC-12B6A82991D1}" type="datetimeFigureOut">
              <a:rPr lang="en-US" smtClean="0"/>
              <a:t>14/01/15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BE0918-955A-AA42-9DE4-82BB181FCC96}" type="slidenum">
              <a:rPr lang="en-US" smtClean="0"/>
              <a:t>‹#›</a:t>
            </a:fld>
            <a:endParaRPr lang="en-US"/>
          </a:p>
        </p:txBody>
      </p:sp>
    </p:spTree>
    <p:extLst>
      <p:ext uri="{BB962C8B-B14F-4D97-AF65-F5344CB8AC3E}">
        <p14:creationId xmlns:p14="http://schemas.microsoft.com/office/powerpoint/2010/main" val="2810539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x-non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0BF2D8DF-3EE1-FD4E-B4FC-12B6A82991D1}" type="datetimeFigureOut">
              <a:rPr lang="en-US" smtClean="0"/>
              <a:t>14/01/15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BE0918-955A-AA42-9DE4-82BB181FCC96}" type="slidenum">
              <a:rPr lang="en-US" smtClean="0"/>
              <a:t>‹#›</a:t>
            </a:fld>
            <a:endParaRPr lang="en-US"/>
          </a:p>
        </p:txBody>
      </p:sp>
    </p:spTree>
    <p:extLst>
      <p:ext uri="{BB962C8B-B14F-4D97-AF65-F5344CB8AC3E}">
        <p14:creationId xmlns:p14="http://schemas.microsoft.com/office/powerpoint/2010/main" val="13042386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x-none"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F2D8DF-3EE1-FD4E-B4FC-12B6A82991D1}" type="datetimeFigureOut">
              <a:rPr lang="en-US" smtClean="0"/>
              <a:t>14/01/15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BE0918-955A-AA42-9DE4-82BB181FCC96}" type="slidenum">
              <a:rPr lang="en-US" smtClean="0"/>
              <a:t>‹#›</a:t>
            </a:fld>
            <a:endParaRPr lang="en-US"/>
          </a:p>
        </p:txBody>
      </p:sp>
    </p:spTree>
    <p:extLst>
      <p:ext uri="{BB962C8B-B14F-4D97-AF65-F5344CB8AC3E}">
        <p14:creationId xmlns:p14="http://schemas.microsoft.com/office/powerpoint/2010/main" val="1941774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1" Type="http://schemas.openxmlformats.org/officeDocument/2006/relationships/slideLayout" Target="../slideLayouts/slideLayout7.xml"/><Relationship Id="rId2" Type="http://schemas.openxmlformats.org/officeDocument/2006/relationships/hyperlink" Target="http://standards.ieee.org/IPR/copyrightpolicy.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911036892"/>
              </p:ext>
            </p:extLst>
          </p:nvPr>
        </p:nvGraphicFramePr>
        <p:xfrm>
          <a:off x="533400" y="483090"/>
          <a:ext cx="8077201" cy="3577570"/>
        </p:xfrm>
        <a:graphic>
          <a:graphicData uri="http://schemas.openxmlformats.org/drawingml/2006/table">
            <a:tbl>
              <a:tblPr firstRow="1" bandRow="1">
                <a:tableStyleId>{5940675A-B579-460E-94D1-54222C63F5DA}</a:tableStyleId>
              </a:tblPr>
              <a:tblGrid>
                <a:gridCol w="2056015"/>
                <a:gridCol w="1757560"/>
                <a:gridCol w="1710190"/>
                <a:gridCol w="2553436"/>
              </a:tblGrid>
              <a:tr h="399499">
                <a:tc gridSpan="4">
                  <a:txBody>
                    <a:bodyPr/>
                    <a:lstStyle/>
                    <a:p>
                      <a:pPr algn="ctr"/>
                      <a:r>
                        <a:rPr lang="en-US" sz="2000" baseline="0" dirty="0" smtClean="0">
                          <a:solidFill>
                            <a:schemeClr val="tx2"/>
                          </a:solidFill>
                          <a:latin typeface="+mj-lt"/>
                        </a:rPr>
                        <a:t>Discussion on NRM Control Reference Points Information and Parameters</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2015-01-15</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100" dirty="0" smtClean="0">
                          <a:latin typeface="Times New Roman"/>
                          <a:cs typeface="Times New Roman"/>
                        </a:rPr>
                        <a:t>Antonio de la </a:t>
                      </a:r>
                      <a:r>
                        <a:rPr lang="en-US" sz="1100" dirty="0" err="1" smtClean="0">
                          <a:latin typeface="Times New Roman"/>
                          <a:cs typeface="Times New Roman"/>
                        </a:rPr>
                        <a:t>Oliva</a:t>
                      </a:r>
                      <a:endParaRPr lang="en-US" sz="1100" dirty="0">
                        <a:latin typeface="Times New Roman"/>
                        <a:cs typeface="Times New Roman"/>
                      </a:endParaRPr>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100" dirty="0" smtClean="0">
                          <a:latin typeface="Times New Roman"/>
                          <a:cs typeface="Times New Roman"/>
                        </a:rPr>
                        <a:t>University Carlos</a:t>
                      </a:r>
                      <a:r>
                        <a:rPr lang="en-US" sz="1100" baseline="0" dirty="0" smtClean="0">
                          <a:latin typeface="Times New Roman"/>
                          <a:cs typeface="Times New Roman"/>
                        </a:rPr>
                        <a:t> III of Madrid</a:t>
                      </a:r>
                      <a:endParaRPr lang="en-US" sz="1100" dirty="0">
                        <a:latin typeface="Times New Roman"/>
                        <a:cs typeface="Times New Roman"/>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100" dirty="0">
                        <a:latin typeface="Times New Roman"/>
                        <a:cs typeface="Times New Roman"/>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100" dirty="0" smtClean="0">
                          <a:latin typeface="Times New Roman"/>
                          <a:cs typeface="Times New Roman"/>
                        </a:rPr>
                        <a:t>aoliva@it.uc3m.es</a:t>
                      </a:r>
                      <a:endParaRPr lang="en-US" sz="1100" dirty="0">
                        <a:latin typeface="Times New Roman"/>
                        <a:cs typeface="Times New Roman"/>
                      </a:endParaRPr>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100" dirty="0" smtClean="0">
                          <a:latin typeface="Times New Roman"/>
                          <a:cs typeface="Times New Roman"/>
                        </a:rPr>
                        <a:t>Juan</a:t>
                      </a:r>
                      <a:r>
                        <a:rPr lang="en-US" sz="1100" baseline="0" dirty="0" smtClean="0">
                          <a:latin typeface="Times New Roman"/>
                          <a:cs typeface="Times New Roman"/>
                        </a:rPr>
                        <a:t> Carlos Zuniga</a:t>
                      </a:r>
                      <a:endParaRPr lang="en-US" sz="1100" dirty="0">
                        <a:latin typeface="Times New Roman"/>
                        <a:cs typeface="Times New Roman"/>
                      </a:endParaRPr>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100" dirty="0" err="1" smtClean="0">
                          <a:latin typeface="Times New Roman"/>
                          <a:cs typeface="Times New Roman"/>
                        </a:rPr>
                        <a:t>InterDigital</a:t>
                      </a:r>
                      <a:endParaRPr lang="en-US" sz="1100" dirty="0">
                        <a:latin typeface="Times New Roman"/>
                        <a:cs typeface="Times New Roman"/>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100" dirty="0">
                        <a:latin typeface="Times New Roman"/>
                        <a:cs typeface="Times New Roman"/>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GB" sz="1100" u="none" kern="1200" dirty="0" smtClean="0">
                          <a:solidFill>
                            <a:schemeClr val="tx1"/>
                          </a:solidFill>
                          <a:effectLst/>
                          <a:latin typeface="Times New Roman"/>
                          <a:ea typeface="+mn-ea"/>
                          <a:cs typeface="Times New Roman"/>
                        </a:rPr>
                        <a:t>j.c.zuniga@ieee.org</a:t>
                      </a:r>
                      <a:r>
                        <a:rPr lang="en-US" sz="1100" u="none" dirty="0" smtClean="0">
                          <a:effectLst/>
                          <a:latin typeface="Times New Roman"/>
                          <a:cs typeface="Times New Roman"/>
                        </a:rPr>
                        <a:t> </a:t>
                      </a:r>
                      <a:endParaRPr lang="en-US" sz="1100" u="none" dirty="0">
                        <a:latin typeface="Times New Roman"/>
                        <a:cs typeface="Times New Roman"/>
                      </a:endParaRPr>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pPr>
                        <a:lnSpc>
                          <a:spcPct val="115000"/>
                        </a:lnSpc>
                        <a:spcAft>
                          <a:spcPts val="0"/>
                        </a:spcAft>
                      </a:pPr>
                      <a:r>
                        <a:rPr lang="en-US" sz="1100" dirty="0">
                          <a:effectLst/>
                          <a:latin typeface="Times New Roman"/>
                          <a:ea typeface="Times New Roman"/>
                          <a:cs typeface="Times New Roman"/>
                        </a:rPr>
                        <a:t>Luis Miguel Contreras</a:t>
                      </a:r>
                      <a:endParaRPr lang="en-US" sz="1100" dirty="0">
                        <a:effectLst/>
                        <a:latin typeface="Times New Roman"/>
                        <a:ea typeface="Times New Roman"/>
                      </a:endParaRPr>
                    </a:p>
                  </a:txBody>
                  <a:tcPr marL="71755" marR="71755" marT="36195" marB="36195"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1100" dirty="0" err="1">
                          <a:effectLst/>
                          <a:latin typeface="Times New Roman"/>
                          <a:ea typeface="Times New Roman"/>
                          <a:cs typeface="Times New Roman"/>
                        </a:rPr>
                        <a:t>Telefonica</a:t>
                      </a:r>
                      <a:endParaRPr lang="en-US" sz="1100" dirty="0">
                        <a:effectLst/>
                        <a:latin typeface="Times New Roman"/>
                        <a:ea typeface="Times New Roman"/>
                      </a:endParaRPr>
                    </a:p>
                  </a:txBody>
                  <a:tcPr marL="71755" marR="71755" marT="36195" marB="3619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1100">
                          <a:effectLst/>
                          <a:latin typeface="Times New Roman"/>
                          <a:ea typeface="Times New Roman"/>
                          <a:cs typeface="Times New Roman"/>
                        </a:rPr>
                        <a:t> </a:t>
                      </a:r>
                      <a:endParaRPr lang="en-US" sz="1100">
                        <a:effectLst/>
                        <a:latin typeface="Times New Roman"/>
                        <a:ea typeface="Times New Roman"/>
                      </a:endParaRPr>
                    </a:p>
                  </a:txBody>
                  <a:tcPr marL="71755" marR="71755" marT="36195" marB="3619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1100" u="sng" dirty="0">
                          <a:solidFill>
                            <a:srgbClr val="0000FF"/>
                          </a:solidFill>
                          <a:effectLst/>
                          <a:latin typeface="Times New Roman"/>
                          <a:ea typeface="Times New Roman"/>
                          <a:cs typeface="Times New Roman"/>
                        </a:rPr>
                        <a:t>luismiguel.contrerasmurillo@telefonica.com</a:t>
                      </a:r>
                      <a:endParaRPr lang="en-US" sz="1100" dirty="0">
                        <a:effectLst/>
                        <a:latin typeface="Times New Roman"/>
                        <a:ea typeface="Times New Roman"/>
                      </a:endParaRPr>
                    </a:p>
                  </a:txBody>
                  <a:tcPr marL="71755" marR="71755" marT="36195" marB="36195"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OmniRAN EC SG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4149080"/>
            <a:ext cx="8077200" cy="209932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smtClean="0">
                <a:latin typeface="+mn-lt"/>
              </a:rPr>
              <a:t>This presentation discusses </a:t>
            </a:r>
            <a:r>
              <a:rPr lang="en-US" sz="1600" dirty="0" smtClean="0"/>
              <a:t>about the </a:t>
            </a:r>
            <a:r>
              <a:rPr lang="en-US" sz="1600" dirty="0" smtClean="0">
                <a:latin typeface="+mn-lt"/>
              </a:rPr>
              <a:t>information and parameters identified for the different control reference points </a:t>
            </a:r>
            <a:r>
              <a:rPr lang="en-US" sz="1600" dirty="0" smtClean="0"/>
              <a:t>in the OMNIRAN </a:t>
            </a:r>
            <a:r>
              <a:rPr lang="en-US" sz="1600" dirty="0" smtClean="0">
                <a:latin typeface="+mn-lt"/>
              </a:rPr>
              <a:t>NRM (DCN 2014-83-00).</a:t>
            </a:r>
            <a:endParaRPr lang="en-US" sz="1600" dirty="0">
              <a:latin typeface="+mn-lt"/>
            </a:endParaRPr>
          </a:p>
        </p:txBody>
      </p:sp>
      <p:sp>
        <p:nvSpPr>
          <p:cNvPr id="4" name="Slide Number Placeholder 3"/>
          <p:cNvSpPr>
            <a:spLocks noGrp="1"/>
          </p:cNvSpPr>
          <p:nvPr>
            <p:ph type="sldNum" sz="quarter" idx="12"/>
          </p:nvPr>
        </p:nvSpPr>
        <p:spPr/>
        <p:txBody>
          <a:bodyPr/>
          <a:lstStyle/>
          <a:p>
            <a:fld id="{3FDB0A88-F5E6-104F-A56A-46059C0A3AC1}" type="slidenum">
              <a:rPr lang="en-US" smtClean="0"/>
              <a:pPr/>
              <a:t>1</a:t>
            </a:fld>
            <a:endParaRPr lang="en-US"/>
          </a:p>
        </p:txBody>
      </p:sp>
    </p:spTree>
    <p:extLst>
      <p:ext uri="{BB962C8B-B14F-4D97-AF65-F5344CB8AC3E}">
        <p14:creationId xmlns:p14="http://schemas.microsoft.com/office/powerpoint/2010/main" val="1184702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R9c: Interface to CIS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Currently we have identified 3 CIS in the IEEE scope:</a:t>
            </a:r>
          </a:p>
          <a:p>
            <a:pPr lvl="1"/>
            <a:r>
              <a:rPr lang="en-US" dirty="0" smtClean="0"/>
              <a:t>Spectrum database</a:t>
            </a:r>
          </a:p>
          <a:p>
            <a:pPr lvl="1"/>
            <a:r>
              <a:rPr lang="en-US" dirty="0" smtClean="0"/>
              <a:t>MIIS</a:t>
            </a:r>
          </a:p>
          <a:p>
            <a:pPr lvl="1"/>
            <a:r>
              <a:rPr lang="en-US" dirty="0" smtClean="0"/>
              <a:t>ANQP server</a:t>
            </a:r>
          </a:p>
          <a:p>
            <a:r>
              <a:rPr lang="en-US" dirty="0" smtClean="0"/>
              <a:t>Two different interactions are needed:</a:t>
            </a:r>
          </a:p>
          <a:p>
            <a:pPr lvl="1"/>
            <a:r>
              <a:rPr lang="en-US" dirty="0" smtClean="0"/>
              <a:t>Management of the information on each database</a:t>
            </a:r>
          </a:p>
          <a:p>
            <a:pPr lvl="2"/>
            <a:r>
              <a:rPr lang="en-US" dirty="0" smtClean="0"/>
              <a:t>GET/SET API</a:t>
            </a:r>
          </a:p>
          <a:p>
            <a:pPr lvl="1"/>
            <a:r>
              <a:rPr lang="en-US" dirty="0" smtClean="0"/>
              <a:t>Control of the interaction Terminal to CIS</a:t>
            </a:r>
          </a:p>
          <a:p>
            <a:pPr lvl="2"/>
            <a:r>
              <a:rPr lang="en-US" dirty="0" smtClean="0"/>
              <a:t>Reference point as concatenation of R1+R6c (controller as Man in the middle, acting based on terminal query)</a:t>
            </a:r>
            <a:endParaRPr lang="en-US" dirty="0"/>
          </a:p>
        </p:txBody>
      </p:sp>
    </p:spTree>
    <p:extLst>
      <p:ext uri="{BB962C8B-B14F-4D97-AF65-F5344CB8AC3E}">
        <p14:creationId xmlns:p14="http://schemas.microsoft.com/office/powerpoint/2010/main" val="177822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Agreed OMNIRAN NRM</a:t>
            </a:r>
            <a:endParaRPr lang="en-US" dirty="0"/>
          </a:p>
        </p:txBody>
      </p:sp>
      <p:sp>
        <p:nvSpPr>
          <p:cNvPr id="5" name="Content Placeholder 4"/>
          <p:cNvSpPr>
            <a:spLocks noGrp="1"/>
          </p:cNvSpPr>
          <p:nvPr>
            <p:ph idx="1"/>
          </p:nvPr>
        </p:nvSpPr>
        <p:spPr>
          <a:xfrm>
            <a:off x="457200" y="5089512"/>
            <a:ext cx="8294536" cy="1612200"/>
          </a:xfrm>
        </p:spPr>
        <p:txBody>
          <a:bodyPr>
            <a:noAutofit/>
          </a:bodyPr>
          <a:lstStyle/>
          <a:p>
            <a:pPr lvl="0"/>
            <a:r>
              <a:rPr lang="en-US" sz="1200" b="1" dirty="0" smtClean="0"/>
              <a:t>R6d</a:t>
            </a:r>
            <a:r>
              <a:rPr lang="en-US" sz="1200" dirty="0"/>
              <a:t>: User-plane interface carrying user data between the node of attachment and the backhaul.</a:t>
            </a:r>
          </a:p>
          <a:p>
            <a:pPr lvl="0"/>
            <a:r>
              <a:rPr lang="en-US" sz="1200" b="1" dirty="0"/>
              <a:t>R6c</a:t>
            </a:r>
            <a:r>
              <a:rPr lang="en-US" sz="1200" dirty="0"/>
              <a:t>: Control-only interface for the configuration of the node of attachment. It includes information elements for the configuration of the interface to the backhaul, the interface to the access link and data forwarding functions.</a:t>
            </a:r>
          </a:p>
          <a:p>
            <a:r>
              <a:rPr lang="en-US" sz="1200" b="1" dirty="0"/>
              <a:t>R7c: T</a:t>
            </a:r>
            <a:r>
              <a:rPr lang="en-US" sz="1200" dirty="0"/>
              <a:t>his interface is used to control and configure the user plane within the backhaul. The backhaul interconnects the NAs with the CNS</a:t>
            </a:r>
            <a:r>
              <a:rPr lang="en-US" sz="1200" dirty="0" smtClean="0">
                <a:effectLst/>
              </a:rPr>
              <a:t> </a:t>
            </a:r>
          </a:p>
          <a:p>
            <a:pPr lvl="0"/>
            <a:r>
              <a:rPr lang="en-US" sz="1200" b="1" dirty="0" smtClean="0"/>
              <a:t>R8c</a:t>
            </a:r>
            <a:r>
              <a:rPr lang="en-US" sz="1200" dirty="0" smtClean="0"/>
              <a:t>: represents a control interface between the Access Network Controller and the Terminal Controller.</a:t>
            </a:r>
          </a:p>
          <a:p>
            <a:r>
              <a:rPr lang="en-US" sz="1200" b="1" dirty="0" smtClean="0"/>
              <a:t>R9c</a:t>
            </a:r>
            <a:r>
              <a:rPr lang="en-US" sz="1200" dirty="0" smtClean="0"/>
              <a:t>: represents a control interface between the Access Network Controller and the CIS.</a:t>
            </a:r>
            <a:r>
              <a:rPr lang="en-US" sz="1200" dirty="0" smtClean="0">
                <a:effectLst/>
              </a:rPr>
              <a:t> </a:t>
            </a: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549226" y="2049000"/>
            <a:ext cx="4493030" cy="2386500"/>
          </a:xfrm>
          <a:prstGeom prst="rect">
            <a:avLst/>
          </a:prstGeom>
          <a:noFill/>
          <a:ln>
            <a:noFill/>
          </a:ln>
        </p:spPr>
      </p:pic>
      <p:sp>
        <p:nvSpPr>
          <p:cNvPr id="7" name="Content Placeholder 4"/>
          <p:cNvSpPr txBox="1">
            <a:spLocks/>
          </p:cNvSpPr>
          <p:nvPr/>
        </p:nvSpPr>
        <p:spPr>
          <a:xfrm>
            <a:off x="5180645" y="1301870"/>
            <a:ext cx="3963355" cy="438530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200" b="1" dirty="0" smtClean="0"/>
              <a:t>R1: </a:t>
            </a:r>
            <a:r>
              <a:rPr lang="en-US" sz="1200" dirty="0" smtClean="0"/>
              <a:t>represents the PHY and MAC layer functions between terminal and access network. These are completely covered by the IEEE 802 specifications. </a:t>
            </a:r>
          </a:p>
          <a:p>
            <a:r>
              <a:rPr lang="en-US" sz="1200" b="1" dirty="0" smtClean="0"/>
              <a:t>R2: </a:t>
            </a:r>
            <a:r>
              <a:rPr lang="en-US" sz="1200" dirty="0" smtClean="0"/>
              <a:t>represents a control interface between terminal and the subscription service, e.g. for authentication. </a:t>
            </a:r>
          </a:p>
          <a:p>
            <a:r>
              <a:rPr lang="en-US" sz="1200" b="1" dirty="0" smtClean="0"/>
              <a:t>R3: </a:t>
            </a:r>
            <a:r>
              <a:rPr lang="en-US" sz="1200" dirty="0" smtClean="0"/>
              <a:t>represents the reference points for the communication between the access network and the core network, up to the interface between L2 and L3 in the first L3 router.</a:t>
            </a:r>
          </a:p>
          <a:p>
            <a:pPr lvl="1" eaLnBrk="0" fontAlgn="base" hangingPunct="0"/>
            <a:r>
              <a:rPr lang="en-US" sz="1200" b="1" dirty="0" smtClean="0"/>
              <a:t>R3d: </a:t>
            </a:r>
            <a:r>
              <a:rPr lang="en-US" sz="1200" dirty="0" smtClean="0"/>
              <a:t>represents the IEEE 802 data path interface between access network and the first hop router of the Core Network Service.</a:t>
            </a:r>
          </a:p>
          <a:p>
            <a:pPr lvl="1"/>
            <a:r>
              <a:rPr lang="en-US" sz="1200" b="1" dirty="0" smtClean="0"/>
              <a:t>R3c:</a:t>
            </a:r>
            <a:r>
              <a:rPr lang="en-US" sz="1200" dirty="0" smtClean="0"/>
              <a:t> represents a control interface between the access network controller and core network controller.</a:t>
            </a:r>
          </a:p>
          <a:p>
            <a:pPr lvl="1"/>
            <a:r>
              <a:rPr lang="en-US" sz="1200" b="1" dirty="0" smtClean="0"/>
              <a:t>R3s: </a:t>
            </a:r>
            <a:r>
              <a:rPr lang="en-US" sz="1200" dirty="0" smtClean="0"/>
              <a:t>represents a control interface communicating subscription-specific information elements between the access network controller and the subscription service. </a:t>
            </a:r>
            <a:endParaRPr lang="en-US" sz="1200" dirty="0"/>
          </a:p>
        </p:txBody>
      </p:sp>
    </p:spTree>
    <p:extLst>
      <p:ext uri="{BB962C8B-B14F-4D97-AF65-F5344CB8AC3E}">
        <p14:creationId xmlns:p14="http://schemas.microsoft.com/office/powerpoint/2010/main" val="3007295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details on R6c information</a:t>
            </a:r>
            <a:endParaRPr lang="en-US" dirty="0"/>
          </a:p>
        </p:txBody>
      </p:sp>
      <p:sp>
        <p:nvSpPr>
          <p:cNvPr id="3" name="Content Placeholder 2"/>
          <p:cNvSpPr>
            <a:spLocks noGrp="1"/>
          </p:cNvSpPr>
          <p:nvPr>
            <p:ph idx="1"/>
          </p:nvPr>
        </p:nvSpPr>
        <p:spPr/>
        <p:txBody>
          <a:bodyPr>
            <a:normAutofit lnSpcReduction="10000"/>
          </a:bodyPr>
          <a:lstStyle/>
          <a:p>
            <a:r>
              <a:rPr lang="en-US" dirty="0" smtClean="0"/>
              <a:t>Interface connecting NAs with controller</a:t>
            </a:r>
          </a:p>
          <a:p>
            <a:r>
              <a:rPr lang="en-US" dirty="0" smtClean="0"/>
              <a:t>Three different categories of configuration parameters:</a:t>
            </a:r>
          </a:p>
          <a:p>
            <a:pPr lvl="1"/>
            <a:r>
              <a:rPr lang="en-US" dirty="0" smtClean="0"/>
              <a:t>Semi-static management parameters: Port configuration, link speed, queue parameters</a:t>
            </a:r>
          </a:p>
          <a:p>
            <a:pPr lvl="1"/>
            <a:r>
              <a:rPr lang="en-US" dirty="0" smtClean="0"/>
              <a:t>Dynamic parameters: </a:t>
            </a:r>
            <a:r>
              <a:rPr lang="en-US" dirty="0" err="1" smtClean="0"/>
              <a:t>Tx</a:t>
            </a:r>
            <a:r>
              <a:rPr lang="en-US" dirty="0" smtClean="0"/>
              <a:t> power, MCS, </a:t>
            </a:r>
            <a:r>
              <a:rPr lang="en-US" dirty="0" err="1" smtClean="0"/>
              <a:t>QoS</a:t>
            </a:r>
            <a:r>
              <a:rPr lang="en-US" dirty="0" smtClean="0"/>
              <a:t> characteristics, flow identification, measurements</a:t>
            </a:r>
          </a:p>
          <a:p>
            <a:pPr lvl="1"/>
            <a:r>
              <a:rPr lang="en-US" dirty="0" smtClean="0"/>
              <a:t>Control of complex MAC dependent actions: Enable multicast support, move a user to other AP, </a:t>
            </a:r>
            <a:r>
              <a:rPr lang="en-US" dirty="0" err="1" smtClean="0"/>
              <a:t>QoS</a:t>
            </a:r>
            <a:r>
              <a:rPr lang="en-US" dirty="0" smtClean="0"/>
              <a:t> configuration exchange, power saving</a:t>
            </a:r>
            <a:endParaRPr lang="en-US" dirty="0"/>
          </a:p>
        </p:txBody>
      </p:sp>
    </p:spTree>
    <p:extLst>
      <p:ext uri="{BB962C8B-B14F-4D97-AF65-F5344CB8AC3E}">
        <p14:creationId xmlns:p14="http://schemas.microsoft.com/office/powerpoint/2010/main" val="2471295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R6c: Where are all this parameters?</a:t>
            </a:r>
            <a:endParaRPr lang="en-US" dirty="0"/>
          </a:p>
        </p:txBody>
      </p:sp>
      <p:sp>
        <p:nvSpPr>
          <p:cNvPr id="3" name="Content Placeholder 2"/>
          <p:cNvSpPr>
            <a:spLocks noGrp="1"/>
          </p:cNvSpPr>
          <p:nvPr>
            <p:ph idx="1"/>
          </p:nvPr>
        </p:nvSpPr>
        <p:spPr>
          <a:xfrm>
            <a:off x="245660" y="1600200"/>
            <a:ext cx="3259540" cy="4525963"/>
          </a:xfrm>
        </p:spPr>
        <p:txBody>
          <a:bodyPr>
            <a:normAutofit lnSpcReduction="10000"/>
          </a:bodyPr>
          <a:lstStyle/>
          <a:p>
            <a:r>
              <a:rPr lang="en-US" sz="2800" dirty="0" smtClean="0"/>
              <a:t>Example on 802.11:</a:t>
            </a:r>
          </a:p>
          <a:p>
            <a:pPr lvl="1"/>
            <a:r>
              <a:rPr lang="en-US" sz="2000" dirty="0" smtClean="0"/>
              <a:t>Static parameters can be used like the ones present in MIB of MLME and PLME</a:t>
            </a:r>
          </a:p>
          <a:p>
            <a:pPr lvl="1"/>
            <a:r>
              <a:rPr lang="en-US" sz="2000" dirty="0" smtClean="0"/>
              <a:t>Dynamic parameters need to be defined and possibly MLME/PLME APIs should be opened to configure these parameters dynamically</a:t>
            </a:r>
          </a:p>
        </p:txBody>
      </p:sp>
      <p:pic>
        <p:nvPicPr>
          <p:cNvPr id="4" name="Picture 3"/>
          <p:cNvPicPr>
            <a:picLocks noChangeAspect="1"/>
          </p:cNvPicPr>
          <p:nvPr/>
        </p:nvPicPr>
        <p:blipFill>
          <a:blip r:embed="rId2"/>
          <a:stretch>
            <a:fillRect/>
          </a:stretch>
        </p:blipFill>
        <p:spPr>
          <a:xfrm>
            <a:off x="3505200" y="2127285"/>
            <a:ext cx="5638800" cy="3225800"/>
          </a:xfrm>
          <a:prstGeom prst="rect">
            <a:avLst/>
          </a:prstGeom>
        </p:spPr>
      </p:pic>
    </p:spTree>
    <p:extLst>
      <p:ext uri="{BB962C8B-B14F-4D97-AF65-F5344CB8AC3E}">
        <p14:creationId xmlns:p14="http://schemas.microsoft.com/office/powerpoint/2010/main" val="291637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R6c: Example of parameters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93625800"/>
              </p:ext>
            </p:extLst>
          </p:nvPr>
        </p:nvGraphicFramePr>
        <p:xfrm>
          <a:off x="457200" y="1422776"/>
          <a:ext cx="8229600" cy="4419599"/>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Parameter</a:t>
                      </a:r>
                      <a:endParaRPr lang="en-US" dirty="0"/>
                    </a:p>
                  </a:txBody>
                  <a:tcPr/>
                </a:tc>
                <a:tc>
                  <a:txBody>
                    <a:bodyPr/>
                    <a:lstStyle/>
                    <a:p>
                      <a:r>
                        <a:rPr lang="en-US" dirty="0" smtClean="0"/>
                        <a:t>Description/Units</a:t>
                      </a:r>
                      <a:endParaRPr lang="en-US" dirty="0"/>
                    </a:p>
                  </a:txBody>
                  <a:tcPr/>
                </a:tc>
              </a:tr>
              <a:tr h="370840">
                <a:tc>
                  <a:txBody>
                    <a:bodyPr/>
                    <a:lstStyle/>
                    <a:p>
                      <a:r>
                        <a:rPr lang="en-US" dirty="0" smtClean="0"/>
                        <a:t>Interface</a:t>
                      </a:r>
                      <a:r>
                        <a:rPr lang="en-US" baseline="0" dirty="0" smtClean="0"/>
                        <a:t> Max Capacity</a:t>
                      </a:r>
                      <a:endParaRPr lang="en-US" dirty="0"/>
                    </a:p>
                  </a:txBody>
                  <a:tcPr/>
                </a:tc>
                <a:tc>
                  <a:txBody>
                    <a:bodyPr/>
                    <a:lstStyle/>
                    <a:p>
                      <a:r>
                        <a:rPr lang="en-US" dirty="0" smtClean="0"/>
                        <a:t>kb/s</a:t>
                      </a:r>
                      <a:endParaRPr lang="en-US" dirty="0"/>
                    </a:p>
                  </a:txBody>
                  <a:tcPr/>
                </a:tc>
              </a:tr>
              <a:tr h="370840">
                <a:tc>
                  <a:txBody>
                    <a:bodyPr/>
                    <a:lstStyle/>
                    <a:p>
                      <a:r>
                        <a:rPr lang="en-US" dirty="0" smtClean="0"/>
                        <a:t>Current Max Capacity</a:t>
                      </a:r>
                      <a:endParaRPr lang="en-US" dirty="0"/>
                    </a:p>
                  </a:txBody>
                  <a:tcPr/>
                </a:tc>
                <a:tc>
                  <a:txBody>
                    <a:bodyPr/>
                    <a:lstStyle/>
                    <a:p>
                      <a:r>
                        <a:rPr lang="en-US" dirty="0" smtClean="0"/>
                        <a:t>Current maximum usable capacity of the link</a:t>
                      </a:r>
                      <a:r>
                        <a:rPr lang="en-US" baseline="0" dirty="0" smtClean="0"/>
                        <a:t>. kb/s</a:t>
                      </a:r>
                      <a:endParaRPr lang="en-US" dirty="0"/>
                    </a:p>
                  </a:txBody>
                  <a:tcPr/>
                </a:tc>
              </a:tr>
              <a:tr h="370840">
                <a:tc>
                  <a:txBody>
                    <a:bodyPr/>
                    <a:lstStyle/>
                    <a:p>
                      <a:r>
                        <a:rPr lang="en-US" dirty="0" smtClean="0"/>
                        <a:t>Interface Min</a:t>
                      </a:r>
                      <a:r>
                        <a:rPr lang="en-US" baseline="0" dirty="0" smtClean="0"/>
                        <a:t> Capacity</a:t>
                      </a:r>
                      <a:endParaRPr lang="en-US" dirty="0"/>
                    </a:p>
                  </a:txBody>
                  <a:tcPr/>
                </a:tc>
                <a:tc>
                  <a:txBody>
                    <a:bodyPr/>
                    <a:lstStyle/>
                    <a:p>
                      <a:r>
                        <a:rPr lang="en-US" dirty="0" smtClean="0"/>
                        <a:t>kb/s</a:t>
                      </a:r>
                      <a:endParaRPr lang="en-US" dirty="0"/>
                    </a:p>
                  </a:txBody>
                  <a:tcPr/>
                </a:tc>
              </a:tr>
              <a:tr h="370840">
                <a:tc>
                  <a:txBody>
                    <a:bodyPr/>
                    <a:lstStyle/>
                    <a:p>
                      <a:r>
                        <a:rPr lang="en-US" dirty="0" smtClean="0"/>
                        <a:t>Throughput</a:t>
                      </a:r>
                      <a:endParaRPr lang="en-US" dirty="0"/>
                    </a:p>
                  </a:txBody>
                  <a:tcPr/>
                </a:tc>
                <a:tc>
                  <a:txBody>
                    <a:bodyPr/>
                    <a:lstStyle/>
                    <a:p>
                      <a:r>
                        <a:rPr lang="en-US" dirty="0" smtClean="0"/>
                        <a:t>Current throughput of the link</a:t>
                      </a:r>
                      <a:endParaRPr lang="en-US" dirty="0"/>
                    </a:p>
                  </a:txBody>
                  <a:tcPr/>
                </a:tc>
              </a:tr>
              <a:tr h="370840">
                <a:tc>
                  <a:txBody>
                    <a:bodyPr/>
                    <a:lstStyle/>
                    <a:p>
                      <a:r>
                        <a:rPr lang="en-US" dirty="0" smtClean="0"/>
                        <a:t>Transmission Power</a:t>
                      </a:r>
                      <a:endParaRPr lang="en-US" dirty="0"/>
                    </a:p>
                  </a:txBody>
                  <a:tcPr/>
                </a:tc>
                <a:tc>
                  <a:txBody>
                    <a:bodyPr/>
                    <a:lstStyle/>
                    <a:p>
                      <a:r>
                        <a:rPr lang="en-US" dirty="0" err="1" smtClean="0"/>
                        <a:t>dBm</a:t>
                      </a:r>
                      <a:endParaRPr lang="en-US" dirty="0"/>
                    </a:p>
                  </a:txBody>
                  <a:tcPr/>
                </a:tc>
              </a:tr>
              <a:tr h="370840">
                <a:tc>
                  <a:txBody>
                    <a:bodyPr/>
                    <a:lstStyle/>
                    <a:p>
                      <a:r>
                        <a:rPr lang="en-US" dirty="0" smtClean="0"/>
                        <a:t>Port</a:t>
                      </a:r>
                      <a:r>
                        <a:rPr lang="en-US" baseline="0" dirty="0" smtClean="0"/>
                        <a:t> speed</a:t>
                      </a:r>
                      <a:endParaRPr lang="en-US" dirty="0"/>
                    </a:p>
                  </a:txBody>
                  <a:tcPr/>
                </a:tc>
                <a:tc>
                  <a:txBody>
                    <a:bodyPr/>
                    <a:lstStyle/>
                    <a:p>
                      <a:r>
                        <a:rPr lang="en-US" dirty="0" smtClean="0"/>
                        <a:t>Modulation</a:t>
                      </a:r>
                      <a:r>
                        <a:rPr lang="en-US" baseline="0" dirty="0" smtClean="0"/>
                        <a:t> and </a:t>
                      </a:r>
                      <a:r>
                        <a:rPr lang="en-US" dirty="0" smtClean="0"/>
                        <a:t>Coding Schema</a:t>
                      </a:r>
                      <a:r>
                        <a:rPr lang="en-US" baseline="0" dirty="0" smtClean="0"/>
                        <a:t> (MCS)</a:t>
                      </a:r>
                      <a:r>
                        <a:rPr lang="en-US" dirty="0" smtClean="0"/>
                        <a:t> per STA, switch</a:t>
                      </a:r>
                      <a:r>
                        <a:rPr lang="en-US" baseline="0" dirty="0" smtClean="0"/>
                        <a:t> port speed</a:t>
                      </a:r>
                      <a:endParaRPr lang="en-US" dirty="0"/>
                    </a:p>
                  </a:txBody>
                  <a:tcPr/>
                </a:tc>
              </a:tr>
              <a:tr h="370840">
                <a:tc>
                  <a:txBody>
                    <a:bodyPr/>
                    <a:lstStyle/>
                    <a:p>
                      <a:r>
                        <a:rPr lang="en-US" dirty="0" smtClean="0"/>
                        <a:t>Traffic shaper</a:t>
                      </a:r>
                      <a:r>
                        <a:rPr lang="en-US" baseline="0" dirty="0" smtClean="0"/>
                        <a:t> characteristics</a:t>
                      </a:r>
                      <a:endParaRPr lang="en-US" dirty="0"/>
                    </a:p>
                  </a:txBody>
                  <a:tcPr/>
                </a:tc>
                <a:tc>
                  <a:txBody>
                    <a:bodyPr/>
                    <a:lstStyle/>
                    <a:p>
                      <a:r>
                        <a:rPr lang="en-US" dirty="0" smtClean="0"/>
                        <a:t>IEEE</a:t>
                      </a:r>
                      <a:r>
                        <a:rPr lang="en-US" baseline="0" dirty="0" smtClean="0"/>
                        <a:t> 802.1 compatible description of traffic shaper characteristics to be configured</a:t>
                      </a:r>
                      <a:endParaRPr lang="en-US" dirty="0"/>
                    </a:p>
                  </a:txBody>
                  <a:tcPr/>
                </a:tc>
              </a:tr>
              <a:tr h="370840">
                <a:tc>
                  <a:txBody>
                    <a:bodyPr/>
                    <a:lstStyle/>
                    <a:p>
                      <a:r>
                        <a:rPr lang="en-US" dirty="0" smtClean="0"/>
                        <a:t>Beam-forming patterns</a:t>
                      </a:r>
                      <a:endParaRPr lang="en-US" dirty="0"/>
                    </a:p>
                  </a:txBody>
                  <a:tcPr/>
                </a:tc>
                <a:tc>
                  <a:txBody>
                    <a:bodyPr/>
                    <a:lstStyle/>
                    <a:p>
                      <a:endParaRPr lang="en-US" dirty="0"/>
                    </a:p>
                  </a:txBody>
                  <a:tcPr/>
                </a:tc>
              </a:tr>
            </a:tbl>
          </a:graphicData>
        </a:graphic>
      </p:graphicFrame>
      <p:sp>
        <p:nvSpPr>
          <p:cNvPr id="5" name="TextBox 4"/>
          <p:cNvSpPr txBox="1"/>
          <p:nvPr/>
        </p:nvSpPr>
        <p:spPr>
          <a:xfrm>
            <a:off x="598173" y="5917067"/>
            <a:ext cx="8088627" cy="646331"/>
          </a:xfrm>
          <a:prstGeom prst="rect">
            <a:avLst/>
          </a:prstGeom>
          <a:noFill/>
        </p:spPr>
        <p:txBody>
          <a:bodyPr wrap="square" rtlCol="0">
            <a:spAutoFit/>
          </a:bodyPr>
          <a:lstStyle/>
          <a:p>
            <a:r>
              <a:rPr lang="en-US" dirty="0" smtClean="0"/>
              <a:t>It would be interesting to get feedback from OMNIRAN tenants (e.g., ONF) to identify if there are more parameters worth specifying</a:t>
            </a:r>
            <a:endParaRPr lang="en-US" dirty="0"/>
          </a:p>
        </p:txBody>
      </p:sp>
    </p:spTree>
    <p:extLst>
      <p:ext uri="{BB962C8B-B14F-4D97-AF65-F5344CB8AC3E}">
        <p14:creationId xmlns:p14="http://schemas.microsoft.com/office/powerpoint/2010/main" val="3662936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R6c: Control of MAC dependent interactions</a:t>
            </a:r>
            <a:endParaRPr lang="en-US" dirty="0"/>
          </a:p>
        </p:txBody>
      </p:sp>
      <p:sp>
        <p:nvSpPr>
          <p:cNvPr id="3" name="Content Placeholder 2"/>
          <p:cNvSpPr>
            <a:spLocks noGrp="1"/>
          </p:cNvSpPr>
          <p:nvPr>
            <p:ph idx="1"/>
          </p:nvPr>
        </p:nvSpPr>
        <p:spPr>
          <a:xfrm>
            <a:off x="0" y="1599203"/>
            <a:ext cx="4588028" cy="4525963"/>
          </a:xfrm>
        </p:spPr>
        <p:txBody>
          <a:bodyPr>
            <a:normAutofit/>
          </a:bodyPr>
          <a:lstStyle/>
          <a:p>
            <a:r>
              <a:rPr lang="en-US" dirty="0" smtClean="0"/>
              <a:t>Example on IEEE 802.11</a:t>
            </a:r>
          </a:p>
          <a:p>
            <a:pPr lvl="1"/>
            <a:r>
              <a:rPr lang="en-US" dirty="0" smtClean="0"/>
              <a:t>The controller is able to trigger mobility of users</a:t>
            </a:r>
          </a:p>
          <a:p>
            <a:pPr lvl="1"/>
            <a:r>
              <a:rPr lang="en-US" dirty="0" smtClean="0"/>
              <a:t>API to MLME enables de controller to trigger complex operations (e.g., MLME-</a:t>
            </a:r>
            <a:r>
              <a:rPr lang="en-US" dirty="0" err="1" smtClean="0"/>
              <a:t>BTM.request</a:t>
            </a:r>
            <a:r>
              <a:rPr lang="en-US" dirty="0" smtClean="0"/>
              <a:t>)</a:t>
            </a:r>
          </a:p>
          <a:p>
            <a:pPr lvl="1"/>
            <a:endParaRPr lang="en-US" dirty="0"/>
          </a:p>
        </p:txBody>
      </p:sp>
      <p:pic>
        <p:nvPicPr>
          <p:cNvPr id="5" name="Picture 4" descr="secuencia_8021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88028" y="1730029"/>
            <a:ext cx="4401973" cy="3977686"/>
          </a:xfrm>
          <a:prstGeom prst="rect">
            <a:avLst/>
          </a:prstGeom>
        </p:spPr>
      </p:pic>
    </p:spTree>
    <p:extLst>
      <p:ext uri="{BB962C8B-B14F-4D97-AF65-F5344CB8AC3E}">
        <p14:creationId xmlns:p14="http://schemas.microsoft.com/office/powerpoint/2010/main" val="1312521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R6c: Example of potential MAC operations</a:t>
            </a:r>
            <a:endParaRPr lang="en-US" dirty="0"/>
          </a:p>
        </p:txBody>
      </p:sp>
      <p:sp>
        <p:nvSpPr>
          <p:cNvPr id="3" name="Content Placeholder 2"/>
          <p:cNvSpPr>
            <a:spLocks noGrp="1"/>
          </p:cNvSpPr>
          <p:nvPr>
            <p:ph idx="1"/>
          </p:nvPr>
        </p:nvSpPr>
        <p:spPr/>
        <p:txBody>
          <a:bodyPr/>
          <a:lstStyle/>
          <a:p>
            <a:r>
              <a:rPr lang="en-US" dirty="0" smtClean="0"/>
              <a:t>WMN primitives</a:t>
            </a:r>
          </a:p>
          <a:p>
            <a:r>
              <a:rPr lang="en-US" dirty="0" smtClean="0"/>
              <a:t>11k reporting</a:t>
            </a:r>
          </a:p>
          <a:p>
            <a:r>
              <a:rPr lang="en-US" dirty="0" err="1" smtClean="0"/>
              <a:t>QoS</a:t>
            </a:r>
            <a:r>
              <a:rPr lang="en-US" dirty="0" smtClean="0"/>
              <a:t> configuration</a:t>
            </a:r>
          </a:p>
          <a:p>
            <a:r>
              <a:rPr lang="en-US" dirty="0" smtClean="0"/>
              <a:t>Key configuration</a:t>
            </a:r>
          </a:p>
          <a:p>
            <a:r>
              <a:rPr lang="en-US" dirty="0" smtClean="0"/>
              <a:t>11aa GCR</a:t>
            </a:r>
          </a:p>
          <a:p>
            <a:r>
              <a:rPr lang="en-US" dirty="0" smtClean="0"/>
              <a:t>11ak links to be included as stable in a wireless switch</a:t>
            </a:r>
          </a:p>
        </p:txBody>
      </p:sp>
    </p:spTree>
    <p:extLst>
      <p:ext uri="{BB962C8B-B14F-4D97-AF65-F5344CB8AC3E}">
        <p14:creationId xmlns:p14="http://schemas.microsoft.com/office/powerpoint/2010/main" val="4252655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R6c: Related protocols</a:t>
            </a:r>
            <a:endParaRPr lang="en-US" dirty="0"/>
          </a:p>
        </p:txBody>
      </p:sp>
      <p:sp>
        <p:nvSpPr>
          <p:cNvPr id="3" name="Content Placeholder 2"/>
          <p:cNvSpPr>
            <a:spLocks noGrp="1"/>
          </p:cNvSpPr>
          <p:nvPr>
            <p:ph idx="1"/>
          </p:nvPr>
        </p:nvSpPr>
        <p:spPr/>
        <p:txBody>
          <a:bodyPr/>
          <a:lstStyle/>
          <a:p>
            <a:r>
              <a:rPr lang="en-US" dirty="0" smtClean="0"/>
              <a:t>We need to revisit how to control and manage IEEE 802 equipment.</a:t>
            </a:r>
          </a:p>
          <a:p>
            <a:r>
              <a:rPr lang="en-US" dirty="0" smtClean="0"/>
              <a:t>Current trend is to use a mix of OF-</a:t>
            </a:r>
            <a:r>
              <a:rPr lang="en-US" dirty="0" err="1" smtClean="0"/>
              <a:t>Config</a:t>
            </a:r>
            <a:r>
              <a:rPr lang="en-US" dirty="0" smtClean="0"/>
              <a:t> + OF + YANG description of parameters</a:t>
            </a:r>
          </a:p>
          <a:p>
            <a:pPr lvl="1"/>
            <a:r>
              <a:rPr lang="en-US" dirty="0" smtClean="0"/>
              <a:t>Requires the identification of parameters to be dynamically/statically controlled</a:t>
            </a:r>
          </a:p>
          <a:p>
            <a:pPr lvl="1"/>
            <a:r>
              <a:rPr lang="en-US" dirty="0" smtClean="0"/>
              <a:t>Requires to open selected SAPs in 802 technologies to enable real time control of parameters</a:t>
            </a:r>
            <a:endParaRPr lang="en-US" dirty="0"/>
          </a:p>
        </p:txBody>
      </p:sp>
    </p:spTree>
    <p:extLst>
      <p:ext uri="{BB962C8B-B14F-4D97-AF65-F5344CB8AC3E}">
        <p14:creationId xmlns:p14="http://schemas.microsoft.com/office/powerpoint/2010/main" val="2768949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R3c: Orchestration between controllers</a:t>
            </a:r>
            <a:endParaRPr lang="en-US" dirty="0"/>
          </a:p>
        </p:txBody>
      </p:sp>
      <p:sp>
        <p:nvSpPr>
          <p:cNvPr id="3" name="Content Placeholder 2"/>
          <p:cNvSpPr>
            <a:spLocks noGrp="1"/>
          </p:cNvSpPr>
          <p:nvPr>
            <p:ph idx="1"/>
          </p:nvPr>
        </p:nvSpPr>
        <p:spPr/>
        <p:txBody>
          <a:bodyPr/>
          <a:lstStyle/>
          <a:p>
            <a:r>
              <a:rPr lang="en-US" dirty="0" smtClean="0"/>
              <a:t>This reference point serves as interface between controllers at the CNS and AN.</a:t>
            </a:r>
          </a:p>
          <a:p>
            <a:r>
              <a:rPr lang="en-US" dirty="0" smtClean="0"/>
              <a:t>Defines an interface for controlling the AN behavior.</a:t>
            </a:r>
          </a:p>
          <a:p>
            <a:pPr lvl="1"/>
            <a:r>
              <a:rPr lang="en-US" dirty="0" smtClean="0"/>
              <a:t>Example: Flow identification for </a:t>
            </a:r>
            <a:r>
              <a:rPr lang="en-US" dirty="0" err="1" smtClean="0"/>
              <a:t>QoS</a:t>
            </a:r>
            <a:r>
              <a:rPr lang="en-US" dirty="0" smtClean="0"/>
              <a:t>, VLAN tagging</a:t>
            </a:r>
          </a:p>
        </p:txBody>
      </p:sp>
    </p:spTree>
    <p:extLst>
      <p:ext uri="{BB962C8B-B14F-4D97-AF65-F5344CB8AC3E}">
        <p14:creationId xmlns:p14="http://schemas.microsoft.com/office/powerpoint/2010/main" val="16919148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210</TotalTime>
  <Words>927</Words>
  <Application>Microsoft Macintosh PowerPoint</Application>
  <PresentationFormat>On-screen Show (4:3)</PresentationFormat>
  <Paragraphs>99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Agreed OMNIRAN NRM</vt:lpstr>
      <vt:lpstr>Some details on R6c information</vt:lpstr>
      <vt:lpstr>R6c: Where are all this parameters?</vt:lpstr>
      <vt:lpstr>R6c: Example of parameters</vt:lpstr>
      <vt:lpstr>R6c: Control of MAC dependent interactions</vt:lpstr>
      <vt:lpstr>R6c: Example of potential MAC operations</vt:lpstr>
      <vt:lpstr>R6c: Related protocols</vt:lpstr>
      <vt:lpstr>R3c: Orchestration between controllers</vt:lpstr>
      <vt:lpstr>R9c: Interface to CIS </vt:lpstr>
    </vt:vector>
  </TitlesOfParts>
  <Company>asd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OMNIRAN NRM</dc:title>
  <dc:creator>aoliva asd</dc:creator>
  <cp:lastModifiedBy>aoliva asd</cp:lastModifiedBy>
  <cp:revision>12</cp:revision>
  <dcterms:created xsi:type="dcterms:W3CDTF">2015-01-12T08:24:26Z</dcterms:created>
  <dcterms:modified xsi:type="dcterms:W3CDTF">2015-01-14T16:35:49Z</dcterms:modified>
</cp:coreProperties>
</file>