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2" r:id="rId2"/>
    <p:sldId id="262" r:id="rId3"/>
    <p:sldId id="309" r:id="rId4"/>
    <p:sldId id="315" r:id="rId5"/>
    <p:sldId id="325" r:id="rId6"/>
    <p:sldId id="326" r:id="rId7"/>
    <p:sldId id="327" r:id="rId8"/>
    <p:sldId id="321" r:id="rId9"/>
    <p:sldId id="328" r:id="rId10"/>
    <p:sldId id="324" r:id="rId11"/>
    <p:sldId id="329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43" d="100"/>
          <a:sy n="143" d="100"/>
        </p:scale>
        <p:origin x="-714" y="-102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553856" y="76200"/>
            <a:ext cx="23615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>
                <a:latin typeface="+mn-lt"/>
              </a:rPr>
              <a:t>omniran-15-0008-00-CF00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7910804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P802.1CF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NRM Refinements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2015-02-06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>
                <a:latin typeface="+mn-lt"/>
              </a:rPr>
              <a:t>Document ‘omniran-14-0083-00-00TG-p802-1cf-network-reference-model.docx’ specifies the Network Reference Model of P802.1CF</a:t>
            </a:r>
            <a:r>
              <a:rPr lang="en-US" sz="1600" dirty="0" smtClean="0">
                <a:latin typeface="+mn-lt"/>
              </a:rPr>
              <a:t>. This document provides further refinements to the NRM figures considered in ‘omniran-15-0003-01-CF00’ to enhance clarity and completeness of the NRM representation.</a:t>
            </a:r>
          </a:p>
        </p:txBody>
      </p:sp>
    </p:spTree>
    <p:extLst>
      <p:ext uri="{BB962C8B-B14F-4D97-AF65-F5344CB8AC3E}">
        <p14:creationId xmlns="" xmlns:p14="http://schemas.microsoft.com/office/powerpoint/2010/main" val="323119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Rectangle 293"/>
          <p:cNvSpPr/>
          <p:nvPr/>
        </p:nvSpPr>
        <p:spPr bwMode="auto">
          <a:xfrm>
            <a:off x="831376" y="5576248"/>
            <a:ext cx="5569424" cy="1129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1" name="AutoShape 13"/>
          <p:cNvSpPr>
            <a:spLocks noChangeArrowheads="1"/>
          </p:cNvSpPr>
          <p:nvPr/>
        </p:nvSpPr>
        <p:spPr bwMode="auto">
          <a:xfrm>
            <a:off x="5715000" y="1219200"/>
            <a:ext cx="1219200" cy="618134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225" name="Rounded Rectangle 224"/>
          <p:cNvSpPr/>
          <p:nvPr/>
        </p:nvSpPr>
        <p:spPr bwMode="auto">
          <a:xfrm>
            <a:off x="3356866" y="5583072"/>
            <a:ext cx="193521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491880" y="1898831"/>
            <a:ext cx="1575175" cy="4500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1658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817000" y="6179974"/>
            <a:ext cx="989915" cy="8434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9"/>
          <p:cNvGrpSpPr/>
          <p:nvPr/>
        </p:nvGrpSpPr>
        <p:grpSpPr>
          <a:xfrm>
            <a:off x="829866" y="4691058"/>
            <a:ext cx="708533" cy="1481185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0" name="Group 6"/>
          <p:cNvGrpSpPr/>
          <p:nvPr/>
        </p:nvGrpSpPr>
        <p:grpSpPr>
          <a:xfrm>
            <a:off x="2387228" y="5581653"/>
            <a:ext cx="744612" cy="590590"/>
            <a:chOff x="2252213" y="5581653"/>
            <a:chExt cx="1086386" cy="59059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0" name="Rectangle 219"/>
            <p:cNvSpPr/>
            <p:nvPr/>
          </p:nvSpPr>
          <p:spPr bwMode="auto">
            <a:xfrm>
              <a:off x="2796516" y="5581653"/>
              <a:ext cx="542083" cy="29260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34" name="Isosceles Triangle 33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12" name="Group 231"/>
          <p:cNvGrpSpPr/>
          <p:nvPr/>
        </p:nvGrpSpPr>
        <p:grpSpPr>
          <a:xfrm>
            <a:off x="7667161" y="4689000"/>
            <a:ext cx="708533" cy="1481185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Physical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Network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+mn-lt"/>
                </a:rPr>
                <a:t>Transport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2846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2846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2803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842030" y="6174305"/>
            <a:ext cx="1539056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743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5935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823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5935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802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Arial Narrow" panose="020B0606020202030204" pitchFamily="34" charset="0"/>
              </a:rPr>
              <a:t>Physical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Functional Mapping</a:t>
            </a:r>
            <a:endParaRPr lang="en-US" dirty="0"/>
          </a:p>
        </p:txBody>
      </p:sp>
      <p:sp>
        <p:nvSpPr>
          <p:cNvPr id="91" name="Rounded Rectangle 90"/>
          <p:cNvSpPr/>
          <p:nvPr/>
        </p:nvSpPr>
        <p:spPr bwMode="auto">
          <a:xfrm>
            <a:off x="7467600" y="1295400"/>
            <a:ext cx="1066800" cy="1075335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715000" y="1905000"/>
            <a:ext cx="1219200" cy="465735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071353" y="1653543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2" y="1846864"/>
            <a:ext cx="991338" cy="23198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0" y="2213865"/>
            <a:ext cx="586189" cy="12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877876" y="1572904"/>
            <a:ext cx="360362" cy="197779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4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5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6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7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8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9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0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1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2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5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6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7" name="Group 122"/>
          <p:cNvGrpSpPr>
            <a:grpSpLocks/>
          </p:cNvGrpSpPr>
          <p:nvPr/>
        </p:nvGrpSpPr>
        <p:grpSpPr bwMode="auto">
          <a:xfrm>
            <a:off x="6511925" y="1447800"/>
            <a:ext cx="269875" cy="329084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9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211087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81890" y="1988840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5733280" y="1925472"/>
            <a:ext cx="1165384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Core Network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504260" y="1343257"/>
            <a:ext cx="984244" cy="40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Information</a:t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3" name="Straight Connector 262"/>
          <p:cNvCxnSpPr/>
          <p:nvPr/>
        </p:nvCxnSpPr>
        <p:spPr bwMode="auto">
          <a:xfrm>
            <a:off x="1600200" y="3750980"/>
            <a:ext cx="685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0" name="Group 95"/>
          <p:cNvGrpSpPr/>
          <p:nvPr/>
        </p:nvGrpSpPr>
        <p:grpSpPr>
          <a:xfrm>
            <a:off x="1768948" y="3703345"/>
            <a:ext cx="380232" cy="310275"/>
            <a:chOff x="1544472" y="2237096"/>
            <a:chExt cx="380232" cy="310275"/>
          </a:xfrm>
        </p:grpSpPr>
        <p:sp>
          <p:nvSpPr>
            <p:cNvPr id="265" name="Oval 264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43200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NRM for the L2 part of the network access</a:t>
            </a:r>
            <a:endParaRPr lang="en-US" sz="1800" b="1" dirty="0">
              <a:latin typeface="+mn-lt"/>
            </a:endParaRPr>
          </a:p>
        </p:txBody>
      </p:sp>
      <p:grpSp>
        <p:nvGrpSpPr>
          <p:cNvPr id="35" name="Group 176"/>
          <p:cNvGrpSpPr/>
          <p:nvPr/>
        </p:nvGrpSpPr>
        <p:grpSpPr>
          <a:xfrm>
            <a:off x="3446875" y="5579855"/>
            <a:ext cx="744612" cy="594450"/>
            <a:chOff x="2252213" y="5577793"/>
            <a:chExt cx="1086386" cy="594450"/>
          </a:xfrm>
        </p:grpSpPr>
        <p:sp>
          <p:nvSpPr>
            <p:cNvPr id="178" name="Rectangle 177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79" name="Rectangle 178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0" name="Rectangle 179"/>
            <p:cNvSpPr/>
            <p:nvPr/>
          </p:nvSpPr>
          <p:spPr bwMode="auto">
            <a:xfrm>
              <a:off x="2796517" y="5577793"/>
              <a:ext cx="542082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2" name="Isosceles Triangle 181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grpSp>
        <p:nvGrpSpPr>
          <p:cNvPr id="36" name="Group 182"/>
          <p:cNvGrpSpPr/>
          <p:nvPr/>
        </p:nvGrpSpPr>
        <p:grpSpPr>
          <a:xfrm>
            <a:off x="4436985" y="5579855"/>
            <a:ext cx="744612" cy="594450"/>
            <a:chOff x="2252213" y="5577793"/>
            <a:chExt cx="1086386" cy="594450"/>
          </a:xfrm>
        </p:grpSpPr>
        <p:sp>
          <p:nvSpPr>
            <p:cNvPr id="184" name="Rectangle 183"/>
            <p:cNvSpPr/>
            <p:nvPr/>
          </p:nvSpPr>
          <p:spPr bwMode="auto">
            <a:xfrm>
              <a:off x="2252213" y="5581908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2252213" y="5877076"/>
              <a:ext cx="544303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2796517" y="5577793"/>
              <a:ext cx="542082" cy="292906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Arial Narrow" panose="020B0606020202030204" pitchFamily="34" charset="0"/>
                </a:rPr>
                <a:t>DL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2796514" y="5875018"/>
              <a:ext cx="542085" cy="29516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Arial Narrow" panose="020B0606020202030204" pitchFamily="34" charset="0"/>
                </a:rPr>
                <a:t>Phy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213" name="Isosceles Triangle 212"/>
            <p:cNvSpPr/>
            <p:nvPr/>
          </p:nvSpPr>
          <p:spPr bwMode="auto">
            <a:xfrm flipV="1">
              <a:off x="2252213" y="5588405"/>
              <a:ext cx="1086386" cy="71123"/>
            </a:xfrm>
            <a:prstGeom prst="triangle">
              <a:avLst>
                <a:gd name="adj" fmla="val 49569"/>
              </a:avLst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17" name="Rectangle 216"/>
          <p:cNvSpPr/>
          <p:nvPr/>
        </p:nvSpPr>
        <p:spPr bwMode="auto">
          <a:xfrm>
            <a:off x="3851921" y="6174305"/>
            <a:ext cx="945104" cy="900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 smtClean="0">
                <a:latin typeface="+mn-lt"/>
              </a:rPr>
              <a:t>Medium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222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81990" y="2078850"/>
            <a:ext cx="503237" cy="252412"/>
          </a:xfrm>
          <a:prstGeom prst="rect">
            <a:avLst/>
          </a:prstGeom>
          <a:noFill/>
        </p:spPr>
      </p:pic>
      <p:sp>
        <p:nvSpPr>
          <p:cNvPr id="223" name="Line 19"/>
          <p:cNvSpPr>
            <a:spLocks noChangeShapeType="1"/>
          </p:cNvSpPr>
          <p:nvPr/>
        </p:nvSpPr>
        <p:spPr bwMode="auto">
          <a:xfrm flipH="1" flipV="1">
            <a:off x="4031939" y="2123855"/>
            <a:ext cx="450049" cy="9000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224" name="Text Box 82"/>
          <p:cNvSpPr txBox="1">
            <a:spLocks noChangeArrowheads="1"/>
          </p:cNvSpPr>
          <p:nvPr/>
        </p:nvSpPr>
        <p:spPr bwMode="auto">
          <a:xfrm>
            <a:off x="4166955" y="1888670"/>
            <a:ext cx="798270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 Box 82"/>
          <p:cNvSpPr txBox="1">
            <a:spLocks noChangeArrowheads="1"/>
          </p:cNvSpPr>
          <p:nvPr/>
        </p:nvSpPr>
        <p:spPr bwMode="auto">
          <a:xfrm>
            <a:off x="3939872" y="6324600"/>
            <a:ext cx="593111" cy="15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050" i="1" dirty="0">
                <a:latin typeface="Arial" pitchFamily="34" charset="0"/>
                <a:cs typeface="Arial" pitchFamily="34" charset="0"/>
              </a:rPr>
              <a:t>Backhaul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228600" y="990600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End-to-end network topology figure</a:t>
            </a:r>
            <a:endParaRPr lang="en-US" sz="1800" b="1" dirty="0">
              <a:latin typeface="+mn-lt"/>
            </a:endParaRPr>
          </a:p>
        </p:txBody>
      </p:sp>
      <p:sp>
        <p:nvSpPr>
          <p:cNvPr id="205" name="Text Box 82"/>
          <p:cNvSpPr txBox="1">
            <a:spLocks noChangeArrowheads="1"/>
          </p:cNvSpPr>
          <p:nvPr/>
        </p:nvSpPr>
        <p:spPr bwMode="auto">
          <a:xfrm>
            <a:off x="5764716" y="1254456"/>
            <a:ext cx="1093248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+mn-lt"/>
                <a:cs typeface="Arial" pitchFamily="34" charset="0"/>
              </a:rPr>
              <a:t>Subscription</a:t>
            </a:r>
            <a:br>
              <a:rPr lang="en-US" sz="1400" b="1" dirty="0" smtClean="0">
                <a:latin typeface="+mn-lt"/>
                <a:cs typeface="Arial" pitchFamily="34" charset="0"/>
              </a:rPr>
            </a:br>
            <a:r>
              <a:rPr lang="en-US" sz="1400" b="1" dirty="0" smtClean="0">
                <a:latin typeface="+mn-lt"/>
                <a:cs typeface="Arial" pitchFamily="34" charset="0"/>
              </a:rPr>
              <a:t>Service</a:t>
            </a:r>
            <a:endParaRPr lang="en-US" sz="1100" b="1" dirty="0">
              <a:latin typeface="+mn-lt"/>
              <a:cs typeface="Arial" pitchFamily="34" charset="0"/>
            </a:endParaRPr>
          </a:p>
        </p:txBody>
      </p:sp>
      <p:sp>
        <p:nvSpPr>
          <p:cNvPr id="227" name="Rounded Rectangle 226"/>
          <p:cNvSpPr/>
          <p:nvPr/>
        </p:nvSpPr>
        <p:spPr bwMode="auto">
          <a:xfrm>
            <a:off x="762000" y="3295049"/>
            <a:ext cx="838200" cy="6096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8" name="Rounded Rectangle 227"/>
          <p:cNvSpPr/>
          <p:nvPr/>
        </p:nvSpPr>
        <p:spPr bwMode="auto">
          <a:xfrm>
            <a:off x="2286000" y="3371249"/>
            <a:ext cx="2895600" cy="533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Access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29" name="Rounded Rectangle 228"/>
          <p:cNvSpPr/>
          <p:nvPr/>
        </p:nvSpPr>
        <p:spPr bwMode="auto">
          <a:xfrm>
            <a:off x="5791200" y="3447449"/>
            <a:ext cx="1219200" cy="4572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Core Network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5" name="Rounded Rectangle 244"/>
          <p:cNvSpPr/>
          <p:nvPr/>
        </p:nvSpPr>
        <p:spPr bwMode="auto">
          <a:xfrm>
            <a:off x="5791200" y="2990249"/>
            <a:ext cx="1219200" cy="3810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latin typeface="+mn-lt"/>
              </a:rPr>
              <a:t>Subscription</a:t>
            </a:r>
            <a:br>
              <a:rPr lang="en-US" sz="1400" b="1" dirty="0" smtClean="0">
                <a:latin typeface="+mn-lt"/>
              </a:rPr>
            </a:br>
            <a:r>
              <a:rPr lang="en-US" sz="1400" b="1" dirty="0" smtClean="0">
                <a:latin typeface="+mn-lt"/>
              </a:rPr>
              <a:t>Service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46" name="Straight Connector 245"/>
          <p:cNvCxnSpPr/>
          <p:nvPr/>
        </p:nvCxnSpPr>
        <p:spPr bwMode="auto">
          <a:xfrm>
            <a:off x="5181600" y="3752249"/>
            <a:ext cx="609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47" name="Group 95"/>
          <p:cNvGrpSpPr/>
          <p:nvPr/>
        </p:nvGrpSpPr>
        <p:grpSpPr>
          <a:xfrm>
            <a:off x="5350348" y="3710169"/>
            <a:ext cx="380232" cy="310275"/>
            <a:chOff x="1544472" y="2237096"/>
            <a:chExt cx="380232" cy="310275"/>
          </a:xfrm>
        </p:grpSpPr>
        <p:sp>
          <p:nvSpPr>
            <p:cNvPr id="248" name="Oval 247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1544472" y="227037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2" name="Group 95"/>
          <p:cNvGrpSpPr/>
          <p:nvPr/>
        </p:nvGrpSpPr>
        <p:grpSpPr>
          <a:xfrm>
            <a:off x="5441332" y="3219354"/>
            <a:ext cx="411652" cy="276999"/>
            <a:chOff x="1676400" y="2137939"/>
            <a:chExt cx="411652" cy="276999"/>
          </a:xfrm>
        </p:grpSpPr>
        <p:sp>
          <p:nvSpPr>
            <p:cNvPr id="264" name="Oval 263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1707820" y="2137939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72" name="Elbow Connector 271"/>
          <p:cNvCxnSpPr>
            <a:endCxn id="245" idx="1"/>
          </p:cNvCxnSpPr>
          <p:nvPr/>
        </p:nvCxnSpPr>
        <p:spPr bwMode="auto">
          <a:xfrm flipV="1">
            <a:off x="1600200" y="3180749"/>
            <a:ext cx="4191000" cy="266700"/>
          </a:xfrm>
          <a:prstGeom prst="bentConnector3">
            <a:avLst>
              <a:gd name="adj1" fmla="val 782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grpSp>
        <p:nvGrpSpPr>
          <p:cNvPr id="278" name="Group 95"/>
          <p:cNvGrpSpPr/>
          <p:nvPr/>
        </p:nvGrpSpPr>
        <p:grpSpPr>
          <a:xfrm>
            <a:off x="1884528" y="3198377"/>
            <a:ext cx="407528" cy="276999"/>
            <a:chOff x="1676400" y="2140424"/>
            <a:chExt cx="407528" cy="276999"/>
          </a:xfrm>
        </p:grpSpPr>
        <p:sp>
          <p:nvSpPr>
            <p:cNvPr id="279" name="Oval 278"/>
            <p:cNvSpPr>
              <a:spLocks noChangeAspect="1"/>
            </p:cNvSpPr>
            <p:nvPr/>
          </p:nvSpPr>
          <p:spPr bwMode="auto">
            <a:xfrm>
              <a:off x="1676400" y="2237096"/>
              <a:ext cx="91440" cy="9144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1703696" y="2140424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81" name="Elbow Connector 280"/>
          <p:cNvCxnSpPr/>
          <p:nvPr/>
        </p:nvCxnSpPr>
        <p:spPr bwMode="auto">
          <a:xfrm flipV="1">
            <a:off x="5181600" y="3247281"/>
            <a:ext cx="609600" cy="2763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6" name="Straight Connector 285"/>
          <p:cNvCxnSpPr>
            <a:stCxn id="245" idx="2"/>
            <a:endCxn id="229" idx="0"/>
          </p:cNvCxnSpPr>
          <p:nvPr/>
        </p:nvCxnSpPr>
        <p:spPr bwMode="auto">
          <a:xfrm>
            <a:off x="6400800" y="3371249"/>
            <a:ext cx="0" cy="76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287" name="TextBox 286"/>
          <p:cNvSpPr txBox="1"/>
          <p:nvPr/>
        </p:nvSpPr>
        <p:spPr>
          <a:xfrm>
            <a:off x="228600" y="4267200"/>
            <a:ext cx="5237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+mn-lt"/>
              </a:rPr>
              <a:t>NRM entities in the protocol layer architecture</a:t>
            </a:r>
            <a:endParaRPr lang="en-US" sz="1800" b="1" dirty="0">
              <a:latin typeface="+mn-lt"/>
            </a:endParaRPr>
          </a:p>
        </p:txBody>
      </p:sp>
      <p:sp>
        <p:nvSpPr>
          <p:cNvPr id="288" name="Rounded Rectangle 287"/>
          <p:cNvSpPr/>
          <p:nvPr/>
        </p:nvSpPr>
        <p:spPr bwMode="auto">
          <a:xfrm>
            <a:off x="2313296" y="5583073"/>
            <a:ext cx="887104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9" name="Text Box 82"/>
          <p:cNvSpPr txBox="1">
            <a:spLocks noChangeArrowheads="1"/>
          </p:cNvSpPr>
          <p:nvPr/>
        </p:nvSpPr>
        <p:spPr bwMode="auto">
          <a:xfrm>
            <a:off x="2409212" y="6345072"/>
            <a:ext cx="718145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Node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de-DE" sz="105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err="1" smtClean="0">
                <a:latin typeface="Arial" pitchFamily="34" charset="0"/>
                <a:cs typeface="Arial" pitchFamily="34" charset="0"/>
              </a:rPr>
              <a:t>Attachment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ounded Rectangle 289"/>
          <p:cNvSpPr/>
          <p:nvPr/>
        </p:nvSpPr>
        <p:spPr bwMode="auto">
          <a:xfrm>
            <a:off x="838200" y="5583073"/>
            <a:ext cx="762000" cy="741528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1" name="Text Box 82"/>
          <p:cNvSpPr txBox="1">
            <a:spLocks noChangeArrowheads="1"/>
          </p:cNvSpPr>
          <p:nvPr/>
        </p:nvSpPr>
        <p:spPr bwMode="auto">
          <a:xfrm>
            <a:off x="914927" y="6345072"/>
            <a:ext cx="561051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Terminal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Text Box 82"/>
          <p:cNvSpPr txBox="1">
            <a:spLocks noChangeArrowheads="1"/>
          </p:cNvSpPr>
          <p:nvPr/>
        </p:nvSpPr>
        <p:spPr bwMode="auto">
          <a:xfrm>
            <a:off x="5511684" y="6345072"/>
            <a:ext cx="825546" cy="25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Core Network</a:t>
            </a:r>
            <a:br>
              <a:rPr lang="de-DE" sz="1050" i="1" dirty="0" smtClean="0">
                <a:latin typeface="Arial" pitchFamily="34" charset="0"/>
                <a:cs typeface="Arial" pitchFamily="34" charset="0"/>
              </a:rPr>
            </a:br>
            <a:r>
              <a:rPr lang="de-DE" sz="1050" i="1" dirty="0" smtClean="0">
                <a:latin typeface="Arial" pitchFamily="34" charset="0"/>
                <a:cs typeface="Arial" pitchFamily="34" charset="0"/>
              </a:rPr>
              <a:t>Interface</a:t>
            </a:r>
            <a:r>
              <a:rPr lang="hr-HR" sz="105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05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ounded Rectangle 292"/>
          <p:cNvSpPr/>
          <p:nvPr/>
        </p:nvSpPr>
        <p:spPr bwMode="auto">
          <a:xfrm>
            <a:off x="5791200" y="5596720"/>
            <a:ext cx="609600" cy="727880"/>
          </a:xfrm>
          <a:prstGeom prst="roundRect">
            <a:avLst>
              <a:gd name="adj" fmla="val 10396"/>
            </a:avLst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5" name="Text Box 82"/>
          <p:cNvSpPr txBox="1">
            <a:spLocks noChangeArrowheads="1"/>
          </p:cNvSpPr>
          <p:nvPr/>
        </p:nvSpPr>
        <p:spPr bwMode="auto">
          <a:xfrm>
            <a:off x="3143724" y="6553200"/>
            <a:ext cx="1428276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Scope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i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de-DE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P802.1CF</a:t>
            </a:r>
            <a:r>
              <a:rPr lang="hr-HR" b="1" i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b="1" i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benefits for</a:t>
            </a:r>
            <a:r>
              <a:rPr lang="en-US" dirty="0" smtClean="0"/>
              <a:t>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Generic architecture model for </a:t>
            </a:r>
            <a:r>
              <a:rPr lang="en-US" dirty="0" smtClean="0"/>
              <a:t>Ethernet access </a:t>
            </a:r>
            <a:r>
              <a:rPr lang="en-US" dirty="0" smtClean="0"/>
              <a:t>networks </a:t>
            </a:r>
            <a:r>
              <a:rPr lang="en-US" dirty="0" smtClean="0"/>
              <a:t>defining entities and interfaces, providing the base for</a:t>
            </a:r>
            <a:endParaRPr lang="en-US" dirty="0" smtClean="0"/>
          </a:p>
          <a:p>
            <a:pPr lvl="1"/>
            <a:r>
              <a:rPr lang="en-US" dirty="0" smtClean="0"/>
              <a:t>Identity and attribute information of entities</a:t>
            </a:r>
            <a:endParaRPr lang="en-US" dirty="0" smtClean="0"/>
          </a:p>
          <a:p>
            <a:pPr lvl="1"/>
            <a:r>
              <a:rPr lang="en-US" dirty="0" smtClean="0"/>
              <a:t>Functional behavior and message exchanges</a:t>
            </a:r>
            <a:endParaRPr lang="en-US" dirty="0" smtClean="0"/>
          </a:p>
          <a:p>
            <a:r>
              <a:rPr lang="en-US" dirty="0" smtClean="0"/>
              <a:t>However P802.1CF </a:t>
            </a:r>
            <a:r>
              <a:rPr lang="en-US" dirty="0" smtClean="0"/>
              <a:t>will not …</a:t>
            </a:r>
            <a:endParaRPr lang="en-US" dirty="0" smtClean="0"/>
          </a:p>
          <a:p>
            <a:pPr lvl="1"/>
            <a:r>
              <a:rPr lang="en-US" dirty="0" smtClean="0"/>
              <a:t>define </a:t>
            </a:r>
            <a:r>
              <a:rPr lang="en-US" dirty="0" smtClean="0"/>
              <a:t>higher layer protocols for conveying information </a:t>
            </a:r>
            <a:r>
              <a:rPr lang="en-US" dirty="0" smtClean="0"/>
              <a:t>between </a:t>
            </a:r>
            <a:r>
              <a:rPr lang="en-US" dirty="0" smtClean="0"/>
              <a:t>SDN controller and </a:t>
            </a:r>
            <a:r>
              <a:rPr lang="en-US" dirty="0" smtClean="0"/>
              <a:t>access </a:t>
            </a:r>
            <a:r>
              <a:rPr lang="en-US" dirty="0" smtClean="0"/>
              <a:t>network </a:t>
            </a:r>
            <a:r>
              <a:rPr lang="en-US" dirty="0" smtClean="0"/>
              <a:t>nodes</a:t>
            </a:r>
            <a:endParaRPr lang="en-US" dirty="0" smtClean="0"/>
          </a:p>
          <a:p>
            <a:pPr lvl="1"/>
            <a:r>
              <a:rPr lang="en-US" dirty="0" smtClean="0"/>
              <a:t>specify </a:t>
            </a:r>
            <a:r>
              <a:rPr lang="en-US" dirty="0" smtClean="0"/>
              <a:t>higher layer protocols for the exchange of control information between network </a:t>
            </a:r>
            <a:r>
              <a:rPr lang="en-US" dirty="0" smtClean="0"/>
              <a:t>entities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ake pre-assumptions about the network layer protocol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NRM </a:t>
            </a:r>
            <a:r>
              <a:rPr lang="en-US" dirty="0" smtClean="0"/>
              <a:t>Refinements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2015-02-06</a:t>
            </a:r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/>
              <a:t>(</a:t>
            </a:r>
            <a:r>
              <a:rPr lang="en-US" dirty="0" smtClean="0"/>
              <a:t>Nokia Networks)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SS: 	Subscription Service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CIS:	Coordination and Information Service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AN</a:t>
            </a:r>
            <a:r>
              <a:rPr lang="en-US" dirty="0"/>
              <a:t>: 	Access </a:t>
            </a:r>
            <a:r>
              <a:rPr lang="en-US" dirty="0" smtClean="0"/>
              <a:t>Network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ANC:	Access Network Control</a:t>
            </a:r>
            <a:endParaRPr lang="en-US" dirty="0"/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NA: 	Node of Attachment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CN:</a:t>
            </a:r>
            <a:r>
              <a:rPr lang="en-US" dirty="0"/>
              <a:t>	Core Network </a:t>
            </a:r>
            <a:r>
              <a:rPr lang="en-US" dirty="0" smtClean="0"/>
              <a:t>Service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CNI:	Core Network Interface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CNIC:	Core Network Interface Control</a:t>
            </a:r>
            <a:endParaRPr lang="en-US" dirty="0"/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</a:t>
            </a:r>
            <a:r>
              <a:rPr lang="en-US" dirty="0"/>
              <a:t>: 	</a:t>
            </a:r>
            <a:r>
              <a:rPr lang="en-US" dirty="0" smtClean="0"/>
              <a:t>Terminal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TEI:	Terminal Interface</a:t>
            </a:r>
          </a:p>
          <a:p>
            <a:pPr marL="0" indent="0">
              <a:buNone/>
              <a:tabLst>
                <a:tab pos="1023938" algn="l"/>
              </a:tabLst>
            </a:pPr>
            <a:r>
              <a:rPr lang="en-US" dirty="0" smtClean="0"/>
              <a:t>TEIC:	Terminal Interface Control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58894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/>
          <a:lstStyle/>
          <a:p>
            <a:r>
              <a:rPr lang="en-US" sz="2000" dirty="0"/>
              <a:t>From omniran-14-0083-00-00TG-p802-1cf-network-reference-model.docx</a:t>
            </a:r>
            <a:br>
              <a:rPr lang="en-US" sz="2000" dirty="0"/>
            </a:br>
            <a:r>
              <a:rPr lang="en-US" dirty="0" smtClean="0"/>
              <a:t>Detailed </a:t>
            </a:r>
            <a:r>
              <a:rPr lang="en-US" dirty="0"/>
              <a:t>Network Reference Model</a:t>
            </a:r>
          </a:p>
        </p:txBody>
      </p:sp>
      <p:pic>
        <p:nvPicPr>
          <p:cNvPr id="42" name="officeArt object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081088" y="1600200"/>
            <a:ext cx="6981824" cy="384746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3" name="Rectangle 42"/>
          <p:cNvSpPr/>
          <p:nvPr/>
        </p:nvSpPr>
        <p:spPr>
          <a:xfrm>
            <a:off x="983178" y="5562600"/>
            <a:ext cx="488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Figure 4: Network Reference Model exposing Access Network details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02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733800"/>
            <a:ext cx="1600200" cy="1905000"/>
          </a:xfrm>
          <a:prstGeom prst="roundRect">
            <a:avLst>
              <a:gd name="adj" fmla="val 11475"/>
            </a:avLst>
          </a:prstGeom>
          <a:solidFill>
            <a:srgbClr val="8EB4E3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862258"/>
            <a:ext cx="2286000" cy="1776542"/>
          </a:xfrm>
          <a:prstGeom prst="roundRect">
            <a:avLst>
              <a:gd name="adj" fmla="val 1065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81503" y="5778926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778926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36774" y="5791200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1828800"/>
            <a:ext cx="1676400" cy="37604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994430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444624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br>
              <a:rPr lang="en-US" sz="1800">
                <a:latin typeface="+mn-lt"/>
              </a:rPr>
            </a:br>
            <a:r>
              <a:rPr lang="en-US" sz="1800">
                <a:latin typeface="+mn-lt"/>
              </a:rPr>
              <a:t>Interface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3" name="Group 6"/>
          <p:cNvGrpSpPr/>
          <p:nvPr/>
        </p:nvGrpSpPr>
        <p:grpSpPr>
          <a:xfrm>
            <a:off x="2546775" y="4924709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387225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234825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" name="Group 62"/>
          <p:cNvGrpSpPr/>
          <p:nvPr/>
        </p:nvGrpSpPr>
        <p:grpSpPr>
          <a:xfrm>
            <a:off x="2711328" y="2985403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" name="Group 65"/>
          <p:cNvGrpSpPr/>
          <p:nvPr/>
        </p:nvGrpSpPr>
        <p:grpSpPr>
          <a:xfrm>
            <a:off x="4346975" y="3389493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216025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" name="Group 71"/>
          <p:cNvGrpSpPr/>
          <p:nvPr/>
        </p:nvGrpSpPr>
        <p:grpSpPr>
          <a:xfrm>
            <a:off x="2559474" y="4135600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301625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911225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911225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4177925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726795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2006225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436984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Interface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990610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" name="Group 52"/>
          <p:cNvGrpSpPr/>
          <p:nvPr/>
        </p:nvGrpSpPr>
        <p:grpSpPr>
          <a:xfrm>
            <a:off x="5742130" y="492048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8" name="Group 55"/>
          <p:cNvGrpSpPr/>
          <p:nvPr/>
        </p:nvGrpSpPr>
        <p:grpSpPr>
          <a:xfrm>
            <a:off x="5787135" y="3269696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941929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CNI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996825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9" name="Group 74"/>
          <p:cNvGrpSpPr/>
          <p:nvPr/>
        </p:nvGrpSpPr>
        <p:grpSpPr>
          <a:xfrm>
            <a:off x="5764674" y="4116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707015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734145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999548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" name="Group 91"/>
          <p:cNvGrpSpPr/>
          <p:nvPr/>
        </p:nvGrpSpPr>
        <p:grpSpPr>
          <a:xfrm>
            <a:off x="3970145" y="4914165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419110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3" name="Group 103"/>
          <p:cNvGrpSpPr/>
          <p:nvPr/>
        </p:nvGrpSpPr>
        <p:grpSpPr>
          <a:xfrm>
            <a:off x="3626895" y="4397255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419110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4" name="Group 108"/>
          <p:cNvGrpSpPr/>
          <p:nvPr/>
        </p:nvGrpSpPr>
        <p:grpSpPr>
          <a:xfrm>
            <a:off x="4707015" y="4397255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66" name="Title 65"/>
          <p:cNvSpPr>
            <a:spLocks noGrp="1"/>
          </p:cNvSpPr>
          <p:nvPr>
            <p:ph type="title"/>
          </p:nvPr>
        </p:nvSpPr>
        <p:spPr>
          <a:xfrm>
            <a:off x="304800" y="274638"/>
            <a:ext cx="84582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From omniran-15-0003-01-CF00-nrm-ambiguities:</a:t>
            </a:r>
            <a:br>
              <a:rPr lang="en-US" dirty="0" smtClean="0"/>
            </a:br>
            <a:r>
              <a:rPr lang="en-US" sz="4400" dirty="0" smtClean="0"/>
              <a:t>ATL F2F discussion result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 F2F discussion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Access Network denotes complete network entity including control</a:t>
            </a:r>
          </a:p>
          <a:p>
            <a:r>
              <a:rPr lang="en-US" dirty="0" smtClean="0"/>
              <a:t>Terminal represents complete entity including data path interface, control and other functions out of scope</a:t>
            </a:r>
          </a:p>
          <a:p>
            <a:pPr lvl="1"/>
            <a:r>
              <a:rPr lang="en-US" dirty="0" smtClean="0"/>
              <a:t>Endpoint of data path denoted ‘Terminal Interface’</a:t>
            </a:r>
          </a:p>
          <a:p>
            <a:pPr lvl="1"/>
            <a:r>
              <a:rPr lang="en-US" dirty="0" smtClean="0"/>
              <a:t>Control rephrased to ‘Terminal Interface Control’</a:t>
            </a:r>
          </a:p>
          <a:p>
            <a:r>
              <a:rPr lang="en-US" dirty="0" smtClean="0"/>
              <a:t>Core Network represents complete entity including data path interface, control and other function out of scope of P802.1CF</a:t>
            </a:r>
          </a:p>
          <a:p>
            <a:pPr lvl="1"/>
            <a:r>
              <a:rPr lang="en-US" dirty="0" smtClean="0"/>
              <a:t>Endpoint of data path denoted ‘Core Network Interface’</a:t>
            </a:r>
          </a:p>
          <a:p>
            <a:pPr lvl="1"/>
            <a:r>
              <a:rPr lang="en-US" dirty="0" smtClean="0"/>
              <a:t>Control rephrased to ‘Core Network Interface Control’</a:t>
            </a:r>
          </a:p>
          <a:p>
            <a:r>
              <a:rPr lang="en-US" dirty="0" smtClean="0"/>
              <a:t>Dotted line between Subscription Service and CNIC to indicate, that </a:t>
            </a:r>
            <a:r>
              <a:rPr lang="en-US" dirty="0" err="1" smtClean="0"/>
              <a:t>existance</a:t>
            </a:r>
            <a:r>
              <a:rPr lang="en-US" dirty="0" smtClean="0"/>
              <a:t> of such interface is assumed but details are out of scope.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still open…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More clear definition of ‘Terminal Interface’ and ‘Core Network Interface’ required</a:t>
            </a:r>
          </a:p>
          <a:p>
            <a:r>
              <a:rPr lang="en-US" dirty="0" smtClean="0"/>
              <a:t>Why do we not split R1 into R1d and R1c to make it more aligned to R3</a:t>
            </a:r>
          </a:p>
          <a:p>
            <a:pPr lvl="1"/>
            <a:r>
              <a:rPr lang="en-US" dirty="0" smtClean="0"/>
              <a:t>By this split, R8c might become superfluous</a:t>
            </a:r>
          </a:p>
          <a:p>
            <a:r>
              <a:rPr lang="en-US" dirty="0" smtClean="0"/>
              <a:t>Why embedding Subscription Service into Core Network?</a:t>
            </a:r>
          </a:p>
          <a:p>
            <a:pPr lvl="1"/>
            <a:r>
              <a:rPr lang="en-US" dirty="0" smtClean="0"/>
              <a:t>There is good reason to separate these entities with bringing the interface between Subscription Service and Core Network Interface into scope.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 bwMode="auto">
          <a:xfrm>
            <a:off x="838200" y="3504594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276600" y="3580794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45980" y="5257194"/>
            <a:ext cx="159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Core Network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581400" y="5257194"/>
            <a:ext cx="1852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Access Network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66800" y="5269468"/>
            <a:ext cx="1056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+mn-lt"/>
              </a:rPr>
              <a:t>Terminal</a:t>
            </a:r>
          </a:p>
        </p:txBody>
      </p:sp>
      <p:sp>
        <p:nvSpPr>
          <p:cNvPr id="49" name="Rounded Rectangle 48"/>
          <p:cNvSpPr/>
          <p:nvPr/>
        </p:nvSpPr>
        <p:spPr bwMode="auto">
          <a:xfrm>
            <a:off x="6477000" y="3504594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revision of the NRM</a:t>
            </a:r>
            <a:endParaRPr lang="en-US" dirty="0"/>
          </a:p>
        </p:txBody>
      </p:sp>
      <p:cxnSp>
        <p:nvCxnSpPr>
          <p:cNvPr id="136" name="Straight Connector 135"/>
          <p:cNvCxnSpPr>
            <a:endCxn id="78" idx="1"/>
          </p:cNvCxnSpPr>
          <p:nvPr/>
        </p:nvCxnSpPr>
        <p:spPr bwMode="auto">
          <a:xfrm>
            <a:off x="2362200" y="4799994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371600" y="4190394"/>
            <a:ext cx="990599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Terminal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707226"/>
            <a:ext cx="620683" cy="461425"/>
            <a:chOff x="2707957" y="5063075"/>
            <a:chExt cx="620683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33800" y="2056794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Coordination and Information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1980594"/>
            <a:ext cx="4114800" cy="1853825"/>
          </a:xfrm>
          <a:prstGeom prst="bentConnector3">
            <a:avLst>
              <a:gd name="adj1" fmla="val 104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3114709"/>
            <a:ext cx="699065" cy="369332"/>
            <a:chOff x="2837267" y="4952817"/>
            <a:chExt cx="699065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28473" y="4952817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114709"/>
            <a:ext cx="704091" cy="369332"/>
            <a:chOff x="2837267" y="4952817"/>
            <a:chExt cx="704091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33236" y="4952817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3986819"/>
            <a:ext cx="9906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3906394"/>
            <a:ext cx="607859" cy="461425"/>
            <a:chOff x="2707957" y="5063075"/>
            <a:chExt cx="607859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>
            <a:off x="4419600" y="3047394"/>
            <a:ext cx="2032" cy="609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656995"/>
            <a:ext cx="2129535" cy="533399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371600" y="365699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n-lt"/>
              </a:rPr>
              <a:t>TEI </a:t>
            </a:r>
            <a:r>
              <a:rPr lang="en-US" sz="1600" dirty="0">
                <a:latin typeface="+mn-lt"/>
              </a:rPr>
              <a:t>Ctrl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5448304" y="2590194"/>
            <a:ext cx="1028696" cy="11144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477000" y="1828194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190394"/>
            <a:ext cx="1066800" cy="914401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Core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Network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Interface</a:t>
            </a:r>
            <a:endParaRPr kumimoji="0" lang="en-US" sz="16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</p:cNvCxnSpPr>
          <p:nvPr/>
        </p:nvCxnSpPr>
        <p:spPr bwMode="auto">
          <a:xfrm>
            <a:off x="5486399" y="4799994"/>
            <a:ext cx="1066801" cy="48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714724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35472" y="3114709"/>
            <a:ext cx="700746" cy="369332"/>
            <a:chOff x="2860357" y="4955683"/>
            <a:chExt cx="700746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65699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CNI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086600" y="2818794"/>
            <a:ext cx="0" cy="8382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3842735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352800" y="4495194"/>
            <a:ext cx="68580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4" y="4495194"/>
            <a:ext cx="959405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8600" y="4799994"/>
            <a:ext cx="4883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719569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695700" y="4189906"/>
            <a:ext cx="21205" cy="305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168049"/>
            <a:ext cx="737432" cy="369332"/>
            <a:chOff x="2837267" y="495691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190394"/>
            <a:ext cx="0" cy="31454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168049"/>
            <a:ext cx="737432" cy="369332"/>
            <a:chOff x="2837267" y="495691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5691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147" name="Straight Connector 146"/>
          <p:cNvCxnSpPr>
            <a:stCxn id="36" idx="3"/>
            <a:endCxn id="59" idx="1"/>
          </p:cNvCxnSpPr>
          <p:nvPr/>
        </p:nvCxnSpPr>
        <p:spPr bwMode="auto">
          <a:xfrm>
            <a:off x="5486399" y="3923695"/>
            <a:ext cx="10668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0" name="Group 159"/>
          <p:cNvGrpSpPr/>
          <p:nvPr/>
        </p:nvGrpSpPr>
        <p:grpSpPr>
          <a:xfrm>
            <a:off x="7015163" y="3109946"/>
            <a:ext cx="700746" cy="369332"/>
            <a:chOff x="2860357" y="4955683"/>
            <a:chExt cx="700746" cy="369332"/>
          </a:xfrm>
        </p:grpSpPr>
        <p:sp>
          <p:nvSpPr>
            <p:cNvPr id="161" name="TextBox 160"/>
            <p:cNvSpPr txBox="1"/>
            <p:nvPr/>
          </p:nvSpPr>
          <p:spPr>
            <a:xfrm>
              <a:off x="2953244" y="4955683"/>
              <a:ext cx="6078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Oval 161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058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Discussions have shown that further information is required to show scope and applicability of NRM</a:t>
            </a:r>
          </a:p>
          <a:p>
            <a:pPr lvl="1"/>
            <a:r>
              <a:rPr lang="en-US" dirty="0" smtClean="0"/>
              <a:t>How NRM is related to ‘real’ networks?</a:t>
            </a:r>
          </a:p>
          <a:p>
            <a:pPr lvl="2"/>
            <a:r>
              <a:rPr lang="en-US" dirty="0" smtClean="0"/>
              <a:t>Operators expressed that applicability is limited due to missing IP layer functionality</a:t>
            </a:r>
          </a:p>
          <a:p>
            <a:pPr lvl="1"/>
            <a:r>
              <a:rPr lang="en-US" dirty="0" smtClean="0"/>
              <a:t>What benefits is the NRM providing with its focus on PHY and LINK layer?</a:t>
            </a:r>
          </a:p>
          <a:p>
            <a:pPr lvl="1"/>
            <a:r>
              <a:rPr lang="en-US" dirty="0" smtClean="0"/>
              <a:t>What are the endpoints of communication and reference points in the bigger picture?</a:t>
            </a:r>
          </a:p>
          <a:p>
            <a:r>
              <a:rPr lang="en-US" dirty="0" smtClean="0"/>
              <a:t>The next slide may provide some figures for explaining the scope and applicability.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971</TotalTime>
  <Words>680</Words>
  <Application>Microsoft Office PowerPoint</Application>
  <PresentationFormat>On-screen Show (4:3)</PresentationFormat>
  <Paragraphs>174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P802.1CF NRM Refinements</vt:lpstr>
      <vt:lpstr>Terminology</vt:lpstr>
      <vt:lpstr>From omniran-14-0083-00-00TG-p802-1cf-network-reference-model.docx Detailed Network Reference Model</vt:lpstr>
      <vt:lpstr>From omniran-15-0003-01-CF00-nrm-ambiguities: ATL F2F discussion result</vt:lpstr>
      <vt:lpstr>ATL F2F discussion results</vt:lpstr>
      <vt:lpstr>What’s still open…</vt:lpstr>
      <vt:lpstr>Proposed revision of the NRM</vt:lpstr>
      <vt:lpstr>Additional considerations</vt:lpstr>
      <vt:lpstr>Functional Mapping</vt:lpstr>
      <vt:lpstr>NRM benefits for SDN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233</cp:revision>
  <cp:lastPrinted>1998-02-10T13:28:06Z</cp:lastPrinted>
  <dcterms:created xsi:type="dcterms:W3CDTF">2011-12-30T17:06:23Z</dcterms:created>
  <dcterms:modified xsi:type="dcterms:W3CDTF">2015-02-09T08:25:27Z</dcterms:modified>
</cp:coreProperties>
</file>