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312" r:id="rId2"/>
    <p:sldId id="262" r:id="rId3"/>
    <p:sldId id="309" r:id="rId4"/>
    <p:sldId id="315" r:id="rId5"/>
    <p:sldId id="326" r:id="rId6"/>
    <p:sldId id="325" r:id="rId7"/>
    <p:sldId id="327" r:id="rId8"/>
    <p:sldId id="321" r:id="rId9"/>
    <p:sldId id="332" r:id="rId10"/>
    <p:sldId id="328" r:id="rId11"/>
    <p:sldId id="331" r:id="rId12"/>
    <p:sldId id="329" r:id="rId13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7575"/>
    <a:srgbClr val="CCCCCC"/>
    <a:srgbClr val="00C040"/>
    <a:srgbClr val="7600A0"/>
    <a:srgbClr val="9900CC"/>
    <a:srgbClr val="9900FF"/>
    <a:srgbClr val="6600CC"/>
    <a:srgbClr val="A50021"/>
    <a:srgbClr val="0000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781" autoAdjust="0"/>
    <p:restoredTop sz="99233" autoAdjust="0"/>
  </p:normalViewPr>
  <p:slideViewPr>
    <p:cSldViewPr>
      <p:cViewPr varScale="1">
        <p:scale>
          <a:sx n="96" d="100"/>
          <a:sy n="96" d="100"/>
        </p:scale>
        <p:origin x="-102" y="-630"/>
      </p:cViewPr>
      <p:guideLst>
        <p:guide orient="horz" pos="2304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276600" y="8915400"/>
            <a:ext cx="2159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r>
              <a:rPr lang="en-US"/>
              <a:t> </a:t>
            </a:r>
            <a:fld id="{FB19A1F6-4CBA-3045-A103-578AB249C5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85800" y="8915400"/>
            <a:ext cx="570071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3082" name="Text Box 10"/>
          <p:cNvSpPr txBox="1">
            <a:spLocks noChangeArrowheads="1"/>
          </p:cNvSpPr>
          <p:nvPr/>
        </p:nvSpPr>
        <p:spPr bwMode="auto">
          <a:xfrm>
            <a:off x="609600" y="8915400"/>
            <a:ext cx="720725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filename</a:t>
            </a:r>
          </a:p>
        </p:txBody>
      </p:sp>
      <p:sp>
        <p:nvSpPr>
          <p:cNvPr id="3083" name="Text Box 11"/>
          <p:cNvSpPr txBox="1">
            <a:spLocks noChangeArrowheads="1"/>
          </p:cNvSpPr>
          <p:nvPr/>
        </p:nvSpPr>
        <p:spPr bwMode="auto">
          <a:xfrm>
            <a:off x="441325" y="112713"/>
            <a:ext cx="9874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Release Date</a:t>
            </a:r>
          </a:p>
        </p:txBody>
      </p:sp>
      <p:sp>
        <p:nvSpPr>
          <p:cNvPr id="3084" name="Text Box 12"/>
          <p:cNvSpPr txBox="1">
            <a:spLocks noChangeArrowheads="1"/>
          </p:cNvSpPr>
          <p:nvPr/>
        </p:nvSpPr>
        <p:spPr bwMode="auto">
          <a:xfrm>
            <a:off x="4937125" y="112713"/>
            <a:ext cx="1600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IEEE 802.16xx-99/xxx</a:t>
            </a:r>
          </a:p>
        </p:txBody>
      </p:sp>
      <p:sp>
        <p:nvSpPr>
          <p:cNvPr id="3085" name="Text Box 13"/>
          <p:cNvSpPr txBox="1">
            <a:spLocks noChangeArrowheads="1"/>
          </p:cNvSpPr>
          <p:nvPr/>
        </p:nvSpPr>
        <p:spPr bwMode="auto">
          <a:xfrm>
            <a:off x="4724400" y="8915400"/>
            <a:ext cx="16700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Authorname, Affiliation</a:t>
            </a:r>
          </a:p>
        </p:txBody>
      </p:sp>
    </p:spTree>
    <p:extLst>
      <p:ext uri="{BB962C8B-B14F-4D97-AF65-F5344CB8AC3E}">
        <p14:creationId xmlns:p14="http://schemas.microsoft.com/office/powerpoint/2010/main" xmlns="" val="7035741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352800" y="8839200"/>
            <a:ext cx="1778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fld id="{AFD3B331-72B1-F946-AF7D-D265CAA405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685800" y="883920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2059" name="Text Box 11"/>
          <p:cNvSpPr txBox="1">
            <a:spLocks noChangeArrowheads="1"/>
          </p:cNvSpPr>
          <p:nvPr/>
        </p:nvSpPr>
        <p:spPr bwMode="auto">
          <a:xfrm>
            <a:off x="822325" y="8799513"/>
            <a:ext cx="7207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filename</a:t>
            </a:r>
          </a:p>
        </p:txBody>
      </p:sp>
      <p:sp>
        <p:nvSpPr>
          <p:cNvPr id="2060" name="Text Box 12"/>
          <p:cNvSpPr txBox="1">
            <a:spLocks noChangeArrowheads="1"/>
          </p:cNvSpPr>
          <p:nvPr/>
        </p:nvSpPr>
        <p:spPr bwMode="auto">
          <a:xfrm>
            <a:off x="593725" y="36513"/>
            <a:ext cx="9874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Release Date</a:t>
            </a:r>
          </a:p>
        </p:txBody>
      </p:sp>
      <p:sp>
        <p:nvSpPr>
          <p:cNvPr id="2061" name="Text Box 13"/>
          <p:cNvSpPr txBox="1">
            <a:spLocks noChangeArrowheads="1"/>
          </p:cNvSpPr>
          <p:nvPr/>
        </p:nvSpPr>
        <p:spPr bwMode="auto">
          <a:xfrm>
            <a:off x="4632325" y="36513"/>
            <a:ext cx="1600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IEEE 801.16xx-99/xxx</a:t>
            </a:r>
          </a:p>
        </p:txBody>
      </p:sp>
      <p:sp>
        <p:nvSpPr>
          <p:cNvPr id="2063" name="Text Box 15"/>
          <p:cNvSpPr txBox="1">
            <a:spLocks noChangeArrowheads="1"/>
          </p:cNvSpPr>
          <p:nvPr/>
        </p:nvSpPr>
        <p:spPr bwMode="auto">
          <a:xfrm>
            <a:off x="4267200" y="8839200"/>
            <a:ext cx="16700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Authorname, Affiliation</a:t>
            </a:r>
          </a:p>
        </p:txBody>
      </p:sp>
    </p:spTree>
    <p:extLst>
      <p:ext uri="{BB962C8B-B14F-4D97-AF65-F5344CB8AC3E}">
        <p14:creationId xmlns:p14="http://schemas.microsoft.com/office/powerpoint/2010/main" xmlns="" val="260034423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ＭＳ Ｐゴシック" charset="-128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 anchorCtr="1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>
                <a:latin typeface="Arial" pitchFamily="34" charset="0"/>
                <a:cs typeface="Arial" pitchFamily="34" charset="0"/>
              </a:defRPr>
            </a:lvl1pPr>
            <a:lvl2pPr>
              <a:defRPr sz="2800">
                <a:latin typeface="Arial" pitchFamily="34" charset="0"/>
                <a:cs typeface="Arial" pitchFamily="34" charset="0"/>
              </a:defRPr>
            </a:lvl2pPr>
            <a:lvl3pPr>
              <a:defRPr sz="2400">
                <a:latin typeface="Arial" pitchFamily="34" charset="0"/>
                <a:cs typeface="Arial" pitchFamily="34" charset="0"/>
              </a:defRPr>
            </a:lvl3pPr>
            <a:lvl4pPr>
              <a:defRPr sz="2000">
                <a:latin typeface="Arial" pitchFamily="34" charset="0"/>
                <a:cs typeface="Arial" pitchFamily="34" charset="0"/>
              </a:defRPr>
            </a:lvl4pPr>
            <a:lvl5pPr>
              <a:defRPr sz="2000">
                <a:latin typeface="Arial" pitchFamily="34" charset="0"/>
                <a:cs typeface="Arial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6553856" y="76200"/>
            <a:ext cx="2361544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sz="1400" b="1" dirty="0" smtClean="0">
                <a:latin typeface="+mn-lt"/>
              </a:rPr>
              <a:t>omniran-15-0008-02-CF00</a:t>
            </a:r>
            <a:endParaRPr lang="en-US" sz="1400" b="1" dirty="0">
              <a:latin typeface="+mn-lt"/>
            </a:endParaRPr>
          </a:p>
        </p:txBody>
      </p:sp>
      <p:sp>
        <p:nvSpPr>
          <p:cNvPr id="3" name="TextBox 2"/>
          <p:cNvSpPr txBox="1"/>
          <p:nvPr userDrawn="1"/>
        </p:nvSpPr>
        <p:spPr>
          <a:xfrm>
            <a:off x="8534400" y="6400800"/>
            <a:ext cx="39305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fld id="{3A4FC69D-D438-4AD9-846B-37793AD4330F}" type="slidenum">
              <a:rPr lang="en-US" sz="1400" smtClean="0"/>
              <a:pPr algn="r"/>
              <a:t>‹#›</a:t>
            </a:fld>
            <a:endParaRPr lang="en-US" sz="14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guides/bylaws/sect6-7.html" TargetMode="External"/><Relationship Id="rId2" Type="http://schemas.openxmlformats.org/officeDocument/2006/relationships/hyperlink" Target="http://standards.ieee.org/IPR/copyrightpolicy.html" TargetMode="Externa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standards.ieee.org/guides/opman/sect6.html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wmf"/><Relationship Id="rId4" Type="http://schemas.openxmlformats.org/officeDocument/2006/relationships/image" Target="../media/image4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17910804"/>
              </p:ext>
            </p:extLst>
          </p:nvPr>
        </p:nvGraphicFramePr>
        <p:xfrm>
          <a:off x="533400" y="483090"/>
          <a:ext cx="8077201" cy="324152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56015"/>
                <a:gridCol w="1757560"/>
                <a:gridCol w="1710190"/>
                <a:gridCol w="2553436"/>
              </a:tblGrid>
              <a:tr h="399499">
                <a:tc gridSpan="4"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  <a:latin typeface="+mn-lt"/>
                        </a:rPr>
                        <a:t>P802.1CF</a:t>
                      </a:r>
                      <a:r>
                        <a:rPr lang="en-US" sz="2000" baseline="0" dirty="0">
                          <a:solidFill>
                            <a:schemeClr val="tx1"/>
                          </a:solidFill>
                          <a:latin typeface="+mn-lt"/>
                        </a:rPr>
                        <a:t> </a:t>
                      </a:r>
                      <a:r>
                        <a:rPr lang="en-US" sz="2000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NRM Refinements</a:t>
                      </a:r>
                      <a:endParaRPr lang="en-US" sz="2000" dirty="0">
                        <a:solidFill>
                          <a:schemeClr val="tx2"/>
                        </a:solidFill>
                        <a:latin typeface="+mj-lt"/>
                      </a:endParaRPr>
                    </a:p>
                  </a:txBody>
                  <a:tcPr marL="36000" marR="36000" marT="36000" marB="36000"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270234">
                <a:tc gridSpan="4"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Date: </a:t>
                      </a:r>
                      <a:r>
                        <a:rPr lang="en-US" sz="1200" dirty="0" smtClean="0"/>
                        <a:t>2015-03-03</a:t>
                      </a:r>
                      <a:endParaRPr lang="en-US" sz="1200" dirty="0"/>
                    </a:p>
                  </a:txBody>
                  <a:tcPr marL="36000" marR="36000" marT="36000" marB="3600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193897">
                <a:tc gridSpan="4">
                  <a:txBody>
                    <a:bodyPr/>
                    <a:lstStyle/>
                    <a:p>
                      <a:r>
                        <a:rPr lang="en-US" sz="1200" b="1" i="1" dirty="0" smtClean="0"/>
                        <a:t>Authors:</a:t>
                      </a:r>
                      <a:endParaRPr lang="en-US" sz="1200" b="1" i="1" dirty="0"/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177280">
                <a:tc>
                  <a:txBody>
                    <a:bodyPr/>
                    <a:lstStyle/>
                    <a:p>
                      <a:r>
                        <a:rPr lang="en-US" sz="1000" b="0" i="1" dirty="0" smtClean="0"/>
                        <a:t>Name</a:t>
                      </a:r>
                      <a:endParaRPr lang="en-US" sz="1000" b="0" i="1" dirty="0"/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i="1" dirty="0" smtClean="0"/>
                        <a:t>Affiliation</a:t>
                      </a:r>
                      <a:endParaRPr lang="en-US" sz="1000" b="0" i="1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i="1" dirty="0" smtClean="0"/>
                        <a:t>Phone</a:t>
                      </a:r>
                      <a:endParaRPr lang="en-US" sz="1000" b="0" i="1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i="1" dirty="0" smtClean="0"/>
                        <a:t>Email</a:t>
                      </a:r>
                      <a:endParaRPr lang="en-US" sz="1000" b="0" i="1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Max Riegel</a:t>
                      </a:r>
                      <a:endParaRPr lang="en-US" sz="1400" dirty="0"/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Nokia</a:t>
                      </a:r>
                      <a:r>
                        <a:rPr lang="en-US" sz="1400" baseline="0" dirty="0" smtClean="0"/>
                        <a:t> Networks</a:t>
                      </a:r>
                      <a:endParaRPr lang="en-US" sz="14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+49 173 293 8240</a:t>
                      </a:r>
                      <a:endParaRPr lang="en-US" sz="14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maximilian.riegel@nokia.com</a:t>
                      </a:r>
                      <a:endParaRPr lang="en-US" sz="14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6323">
                <a:tc gridSpan="4">
                  <a:txBody>
                    <a:bodyPr/>
                    <a:lstStyle/>
                    <a:p>
                      <a:r>
                        <a:rPr lang="en-US" sz="1000" b="1" i="1" dirty="0" smtClean="0"/>
                        <a:t>Notice:</a:t>
                      </a:r>
                    </a:p>
                    <a:p>
                      <a:r>
                        <a:rPr lang="en-US" sz="100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This document does not represent the agreed view</a:t>
                      </a:r>
                      <a:r>
                        <a:rPr lang="en-US" sz="1000" i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of the IEEE 802.1 OmniRAN TG</a:t>
                      </a:r>
                      <a:r>
                        <a:rPr lang="en-US" sz="100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. It represents only the views of the participants listed in the ‘Authors:’ field above. It is offered as a basis for discussion. It is not binding on the contributor, who reserve the right to add, amend or withdraw material contained herein.</a:t>
                      </a:r>
                      <a:endParaRPr lang="en-US" sz="1000" i="0" dirty="0"/>
                    </a:p>
                  </a:txBody>
                  <a:tcPr marL="36000" marR="3600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36000" marR="36000" marT="0" marB="0"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83754">
                <a:tc gridSpan="4">
                  <a:txBody>
                    <a:bodyPr/>
                    <a:lstStyle/>
                    <a:p>
                      <a:r>
                        <a:rPr lang="en-US" sz="1000" b="1" i="1" dirty="0" smtClean="0"/>
                        <a:t>Copyright policy:</a:t>
                      </a:r>
                    </a:p>
                    <a:p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The contributor is familiar with the IEEE-SA Copyright Policy &lt;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http://standards.ieee.org/IPR/copyrightpolicy.html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&gt;.</a:t>
                      </a:r>
                      <a:endParaRPr lang="en-US" sz="1000" dirty="0"/>
                    </a:p>
                  </a:txBody>
                  <a:tcPr marL="36000" marR="36000" marT="0" marB="0" anchor="ctr"/>
                </a:tc>
                <a:tc h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36000" marR="36000" marT="0" marB="0"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484742">
                <a:tc gridSpan="4">
                  <a:txBody>
                    <a:bodyPr/>
                    <a:lstStyle/>
                    <a:p>
                      <a:r>
                        <a:rPr lang="en-US" sz="1000" b="1" i="1" dirty="0" smtClean="0"/>
                        <a:t>Patent policy:</a:t>
                      </a:r>
                      <a:endParaRPr lang="en-US" sz="1000" b="1" i="1" dirty="0"/>
                    </a:p>
                    <a:p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The contributor is familiar with the IEEE-SA Patent Policy and Procedures:</a:t>
                      </a:r>
                    </a:p>
                    <a:p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&lt;</a:t>
                      </a:r>
                      <a:r>
                        <a:rPr lang="en-US" sz="10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http://standards.ieee.org/guides/bylaws/sect6-7.html#6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&gt; and &lt;</a:t>
                      </a:r>
                      <a:r>
                        <a:rPr lang="en-US" sz="10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http://standards.ieee.org/guides/opman/sect6.html#6.3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&gt;.</a:t>
                      </a:r>
                    </a:p>
                  </a:txBody>
                  <a:tcPr marL="36000" marR="36000" marT="0" marB="0" anchor="ctr"/>
                </a:tc>
                <a:tc hMerge="1">
                  <a:txBody>
                    <a:bodyPr/>
                    <a:lstStyle/>
                    <a:p>
                      <a:endParaRPr lang="en-US" sz="12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36000" marT="0" marB="0"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533400" y="4149080"/>
            <a:ext cx="8077200" cy="2099320"/>
          </a:xfrm>
          <a:prstGeom prst="rect">
            <a:avLst/>
          </a:prstGeom>
          <a:noFill/>
        </p:spPr>
        <p:txBody>
          <a:bodyPr wrap="square" lIns="36000" tIns="36000" rIns="36000" bIns="36000" rtlCol="0">
            <a:normAutofit/>
          </a:bodyPr>
          <a:lstStyle/>
          <a:p>
            <a:pPr algn="ctr"/>
            <a:r>
              <a:rPr lang="en-US" sz="2000" dirty="0" smtClean="0">
                <a:latin typeface="+mn-lt"/>
              </a:rPr>
              <a:t>Abstract</a:t>
            </a:r>
          </a:p>
          <a:p>
            <a:endParaRPr lang="en-US" sz="1600" dirty="0" smtClean="0">
              <a:latin typeface="+mn-lt"/>
            </a:endParaRPr>
          </a:p>
          <a:p>
            <a:r>
              <a:rPr lang="en-US" sz="1600" dirty="0">
                <a:latin typeface="+mn-lt"/>
              </a:rPr>
              <a:t>Document ‘omniran-14-0083-00-00TG-p802-1cf-network-reference-model.docx’ specifies the Network Reference Model of P802.1CF</a:t>
            </a:r>
            <a:r>
              <a:rPr lang="en-US" sz="1600" dirty="0" smtClean="0">
                <a:latin typeface="+mn-lt"/>
              </a:rPr>
              <a:t>. This document </a:t>
            </a:r>
            <a:r>
              <a:rPr lang="en-US" sz="1600" dirty="0" smtClean="0">
                <a:latin typeface="+mn-lt"/>
              </a:rPr>
              <a:t>proposes </a:t>
            </a:r>
            <a:r>
              <a:rPr lang="en-US" sz="1600" dirty="0" smtClean="0">
                <a:latin typeface="+mn-lt"/>
              </a:rPr>
              <a:t>further refinements to the NRM figures considered in ‘omniran-15-0003-01-CF00’ to enhance clarity and completeness of the NRM representation</a:t>
            </a:r>
            <a:r>
              <a:rPr lang="en-US" sz="1600" dirty="0" smtClean="0">
                <a:latin typeface="+mn-lt"/>
              </a:rPr>
              <a:t>. </a:t>
            </a:r>
            <a:r>
              <a:rPr lang="en-US" sz="1600" dirty="0" smtClean="0">
                <a:latin typeface="+mn-lt"/>
              </a:rPr>
              <a:t>This revision provides further refinements on top of the conclusions of the discussion in the Feb 16</a:t>
            </a:r>
            <a:r>
              <a:rPr lang="en-US" sz="1600" baseline="30000" dirty="0" smtClean="0">
                <a:latin typeface="+mn-lt"/>
              </a:rPr>
              <a:t>th</a:t>
            </a:r>
            <a:r>
              <a:rPr lang="en-US" sz="1600" dirty="0" smtClean="0">
                <a:latin typeface="+mn-lt"/>
              </a:rPr>
              <a:t> conference call.</a:t>
            </a:r>
            <a:endParaRPr lang="en-US" sz="1600" dirty="0" smtClean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3119456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Additional considerations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Discussions have shown that further information is required to show scope and applicability of NRM</a:t>
            </a:r>
          </a:p>
          <a:p>
            <a:pPr lvl="1"/>
            <a:r>
              <a:rPr lang="en-US" dirty="0" smtClean="0"/>
              <a:t>How NRM is related to ‘real’ networks?</a:t>
            </a:r>
          </a:p>
          <a:p>
            <a:pPr lvl="2"/>
            <a:r>
              <a:rPr lang="en-US" dirty="0" smtClean="0"/>
              <a:t>Operators expressed that applicability is limited due to missing IP layer functionality</a:t>
            </a:r>
          </a:p>
          <a:p>
            <a:pPr lvl="1"/>
            <a:r>
              <a:rPr lang="en-US" dirty="0" smtClean="0"/>
              <a:t>What benefits is the NRM providing with its focus on PHY and LINK layer?</a:t>
            </a:r>
          </a:p>
          <a:p>
            <a:pPr lvl="1"/>
            <a:r>
              <a:rPr lang="en-US" dirty="0" smtClean="0"/>
              <a:t>What are the endpoints of communication and reference points in the bigger picture?</a:t>
            </a:r>
          </a:p>
          <a:p>
            <a:r>
              <a:rPr lang="en-US" dirty="0" smtClean="0"/>
              <a:t>The next slide may provide some figures for explaining the scope and applicability.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 bwMode="auto">
          <a:xfrm>
            <a:off x="831376" y="3899848"/>
            <a:ext cx="5569424" cy="112935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6" name="AutoShape 13"/>
          <p:cNvSpPr>
            <a:spLocks noChangeArrowheads="1"/>
          </p:cNvSpPr>
          <p:nvPr/>
        </p:nvSpPr>
        <p:spPr bwMode="auto">
          <a:xfrm>
            <a:off x="5715000" y="1143000"/>
            <a:ext cx="1219200" cy="618134"/>
          </a:xfrm>
          <a:prstGeom prst="flowChartAlternateProcess">
            <a:avLst/>
          </a:prstGeom>
          <a:solidFill>
            <a:srgbClr val="8BB2FF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0" tIns="0" anchor="ctr"/>
          <a:lstStyle/>
          <a:p>
            <a:endParaRPr lang="en-US" dirty="0"/>
          </a:p>
        </p:txBody>
      </p:sp>
      <p:sp>
        <p:nvSpPr>
          <p:cNvPr id="7" name="Rounded Rectangle 6"/>
          <p:cNvSpPr/>
          <p:nvPr/>
        </p:nvSpPr>
        <p:spPr bwMode="auto">
          <a:xfrm>
            <a:off x="3356866" y="3901909"/>
            <a:ext cx="1935214" cy="741528"/>
          </a:xfrm>
          <a:prstGeom prst="roundRect">
            <a:avLst>
              <a:gd name="adj" fmla="val 10396"/>
            </a:avLst>
          </a:prstGeom>
          <a:noFill/>
          <a:ln w="12700" cap="flat" cmpd="sng" algn="ctr">
            <a:solidFill>
              <a:schemeClr val="tx1"/>
            </a:solidFill>
            <a:prstDash val="lgDashDotDot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8" name="Rounded Rectangle 7"/>
          <p:cNvSpPr/>
          <p:nvPr/>
        </p:nvSpPr>
        <p:spPr bwMode="auto">
          <a:xfrm>
            <a:off x="2249411" y="1508805"/>
            <a:ext cx="2895653" cy="788515"/>
          </a:xfrm>
          <a:prstGeom prst="roundRect">
            <a:avLst>
              <a:gd name="adj" fmla="val 12403"/>
            </a:avLst>
          </a:prstGeom>
          <a:solidFill>
            <a:srgbClr val="A7E8FF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9" name="Rounded Rectangle 8"/>
          <p:cNvSpPr/>
          <p:nvPr/>
        </p:nvSpPr>
        <p:spPr bwMode="auto">
          <a:xfrm>
            <a:off x="3491880" y="1822631"/>
            <a:ext cx="1575175" cy="450050"/>
          </a:xfrm>
          <a:prstGeom prst="round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849022" y="4489466"/>
            <a:ext cx="1922977" cy="98134"/>
          </a:xfrm>
          <a:prstGeom prst="rect">
            <a:avLst/>
          </a:prstGeom>
          <a:solidFill>
            <a:schemeClr val="accent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700" dirty="0" smtClean="0">
                <a:latin typeface="+mn-lt"/>
              </a:rPr>
              <a:t>Medium</a:t>
            </a:r>
            <a:endParaRPr kumimoji="0" lang="en-US" sz="7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2817000" y="4503574"/>
            <a:ext cx="989915" cy="84341"/>
          </a:xfrm>
          <a:prstGeom prst="rect">
            <a:avLst/>
          </a:prstGeom>
          <a:solidFill>
            <a:schemeClr val="bg1">
              <a:lumMod val="75000"/>
            </a:scheme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700" dirty="0" smtClean="0">
                <a:latin typeface="+mn-lt"/>
              </a:rPr>
              <a:t>Medium</a:t>
            </a:r>
            <a:endParaRPr kumimoji="0" lang="en-US" sz="7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grpSp>
        <p:nvGrpSpPr>
          <p:cNvPr id="2" name="Group 11"/>
          <p:cNvGrpSpPr/>
          <p:nvPr/>
        </p:nvGrpSpPr>
        <p:grpSpPr>
          <a:xfrm>
            <a:off x="829866" y="3014658"/>
            <a:ext cx="708533" cy="1481185"/>
            <a:chOff x="971599" y="3514117"/>
            <a:chExt cx="1080121" cy="1355043"/>
          </a:xfrm>
        </p:grpSpPr>
        <p:sp>
          <p:nvSpPr>
            <p:cNvPr id="193" name="Rectangle 2"/>
            <p:cNvSpPr/>
            <p:nvPr/>
          </p:nvSpPr>
          <p:spPr bwMode="auto">
            <a:xfrm>
              <a:off x="971599" y="4329100"/>
              <a:ext cx="1080121" cy="27003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0" tIns="0" rIns="0" bIns="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</a:rPr>
                <a:t>Data Link</a:t>
              </a: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194" name="Rectangle 3"/>
            <p:cNvSpPr/>
            <p:nvPr/>
          </p:nvSpPr>
          <p:spPr bwMode="auto">
            <a:xfrm>
              <a:off x="971600" y="4599130"/>
              <a:ext cx="1080120" cy="27003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0" tIns="0" rIns="0" bIns="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 smtClean="0">
                  <a:latin typeface="+mn-lt"/>
                </a:rPr>
                <a:t>Physical</a:t>
              </a: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195" name="Rectangle 4"/>
            <p:cNvSpPr/>
            <p:nvPr/>
          </p:nvSpPr>
          <p:spPr bwMode="auto">
            <a:xfrm>
              <a:off x="971600" y="4059070"/>
              <a:ext cx="1080120" cy="27003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0" tIns="0" rIns="0" bIns="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 smtClean="0">
                  <a:latin typeface="+mn-lt"/>
                </a:rPr>
                <a:t>Network</a:t>
              </a: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196" name="Rectangle 5"/>
            <p:cNvSpPr/>
            <p:nvPr/>
          </p:nvSpPr>
          <p:spPr bwMode="auto">
            <a:xfrm>
              <a:off x="971600" y="3789040"/>
              <a:ext cx="1080120" cy="27003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0" tIns="0" rIns="0" bIns="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 smtClean="0">
                  <a:latin typeface="+mn-lt"/>
                </a:rPr>
                <a:t>Transport</a:t>
              </a: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197" name="Rectangle 8"/>
            <p:cNvSpPr/>
            <p:nvPr/>
          </p:nvSpPr>
          <p:spPr bwMode="auto">
            <a:xfrm>
              <a:off x="971601" y="3514117"/>
              <a:ext cx="1080119" cy="27003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0" tIns="0" rIns="0" bIns="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 smtClean="0">
                  <a:latin typeface="Arial Narrow" panose="020B0606020202030204" pitchFamily="34" charset="0"/>
                </a:rPr>
                <a:t>Application</a:t>
              </a: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Narrow" panose="020B0606020202030204" pitchFamily="34" charset="0"/>
              </a:endParaRPr>
            </a:p>
          </p:txBody>
        </p:sp>
      </p:grpSp>
      <p:grpSp>
        <p:nvGrpSpPr>
          <p:cNvPr id="3" name="Group 6"/>
          <p:cNvGrpSpPr/>
          <p:nvPr/>
        </p:nvGrpSpPr>
        <p:grpSpPr>
          <a:xfrm>
            <a:off x="2387228" y="3905508"/>
            <a:ext cx="744612" cy="590335"/>
            <a:chOff x="2252213" y="5581908"/>
            <a:chExt cx="1086386" cy="590335"/>
          </a:xfrm>
        </p:grpSpPr>
        <p:sp>
          <p:nvSpPr>
            <p:cNvPr id="188" name="Rectangle 31"/>
            <p:cNvSpPr/>
            <p:nvPr/>
          </p:nvSpPr>
          <p:spPr bwMode="auto">
            <a:xfrm>
              <a:off x="2252213" y="5581908"/>
              <a:ext cx="544303" cy="295167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0" tIns="0" rIns="0" bIns="0" numCol="1" rtlCol="0" anchor="b" anchorCtr="1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 Narrow" panose="020B0606020202030204" pitchFamily="34" charset="0"/>
                </a:rPr>
                <a:t>DL</a:t>
              </a: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Narrow" panose="020B0606020202030204" pitchFamily="34" charset="0"/>
              </a:endParaRPr>
            </a:p>
          </p:txBody>
        </p:sp>
        <p:sp>
          <p:nvSpPr>
            <p:cNvPr id="189" name="Rectangle 188"/>
            <p:cNvSpPr/>
            <p:nvPr/>
          </p:nvSpPr>
          <p:spPr bwMode="auto">
            <a:xfrm>
              <a:off x="2252213" y="5877076"/>
              <a:ext cx="544303" cy="295167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0" tIns="0" rIns="0" bIns="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 smtClean="0">
                  <a:latin typeface="Arial Narrow" panose="020B0606020202030204" pitchFamily="34" charset="0"/>
                </a:rPr>
                <a:t>Phy</a:t>
              </a: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Narrow" panose="020B0606020202030204" pitchFamily="34" charset="0"/>
              </a:endParaRPr>
            </a:p>
          </p:txBody>
        </p:sp>
        <p:sp>
          <p:nvSpPr>
            <p:cNvPr id="190" name="Rectangle 189"/>
            <p:cNvSpPr/>
            <p:nvPr/>
          </p:nvSpPr>
          <p:spPr bwMode="auto">
            <a:xfrm>
              <a:off x="2796516" y="5586416"/>
              <a:ext cx="542083" cy="292608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0" tIns="0" rIns="0" bIns="0" numCol="1" rtlCol="0" anchor="b" anchorCtr="1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>
                  <a:latin typeface="Arial Narrow" panose="020B0606020202030204" pitchFamily="34" charset="0"/>
                </a:rPr>
                <a:t>DL</a:t>
              </a: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Narrow" panose="020B0606020202030204" pitchFamily="34" charset="0"/>
              </a:endParaRPr>
            </a:p>
          </p:txBody>
        </p:sp>
        <p:sp>
          <p:nvSpPr>
            <p:cNvPr id="191" name="Rectangle 190"/>
            <p:cNvSpPr/>
            <p:nvPr/>
          </p:nvSpPr>
          <p:spPr bwMode="auto">
            <a:xfrm>
              <a:off x="2796514" y="5875018"/>
              <a:ext cx="542085" cy="295167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0" tIns="0" rIns="0" bIns="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 smtClean="0">
                  <a:latin typeface="Arial Narrow" panose="020B0606020202030204" pitchFamily="34" charset="0"/>
                </a:rPr>
                <a:t>Phy</a:t>
              </a: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Narrow" panose="020B0606020202030204" pitchFamily="34" charset="0"/>
              </a:endParaRPr>
            </a:p>
          </p:txBody>
        </p:sp>
        <p:sp>
          <p:nvSpPr>
            <p:cNvPr id="192" name="Isosceles Triangle 33"/>
            <p:cNvSpPr/>
            <p:nvPr/>
          </p:nvSpPr>
          <p:spPr bwMode="auto">
            <a:xfrm flipV="1">
              <a:off x="2252213" y="5588405"/>
              <a:ext cx="1086386" cy="71123"/>
            </a:xfrm>
            <a:prstGeom prst="triangle">
              <a:avLst>
                <a:gd name="adj" fmla="val 49569"/>
              </a:avLst>
            </a:prstGeom>
            <a:solidFill>
              <a:schemeClr val="bg1">
                <a:lumMod val="7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Narrow" panose="020B0606020202030204" pitchFamily="34" charset="0"/>
              </a:endParaRPr>
            </a:p>
          </p:txBody>
        </p:sp>
      </p:grpSp>
      <p:grpSp>
        <p:nvGrpSpPr>
          <p:cNvPr id="4" name="Group 231"/>
          <p:cNvGrpSpPr/>
          <p:nvPr/>
        </p:nvGrpSpPr>
        <p:grpSpPr>
          <a:xfrm>
            <a:off x="7667161" y="3012600"/>
            <a:ext cx="708533" cy="1481185"/>
            <a:chOff x="971599" y="3514117"/>
            <a:chExt cx="1080121" cy="1355043"/>
          </a:xfrm>
        </p:grpSpPr>
        <p:sp>
          <p:nvSpPr>
            <p:cNvPr id="183" name="Rectangle 182"/>
            <p:cNvSpPr/>
            <p:nvPr/>
          </p:nvSpPr>
          <p:spPr bwMode="auto">
            <a:xfrm>
              <a:off x="971599" y="4329100"/>
              <a:ext cx="1080121" cy="27003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0" tIns="0" rIns="0" bIns="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</a:rPr>
                <a:t>Data Link</a:t>
              </a: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184" name="Rectangle 183"/>
            <p:cNvSpPr/>
            <p:nvPr/>
          </p:nvSpPr>
          <p:spPr bwMode="auto">
            <a:xfrm>
              <a:off x="971600" y="4599130"/>
              <a:ext cx="1080120" cy="27003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0" tIns="0" rIns="0" bIns="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 smtClean="0">
                  <a:latin typeface="+mn-lt"/>
                </a:rPr>
                <a:t>Physical</a:t>
              </a: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185" name="Rectangle 184"/>
            <p:cNvSpPr/>
            <p:nvPr/>
          </p:nvSpPr>
          <p:spPr bwMode="auto">
            <a:xfrm>
              <a:off x="971600" y="4059070"/>
              <a:ext cx="1080120" cy="27003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0" tIns="0" rIns="0" bIns="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 smtClean="0">
                  <a:latin typeface="+mn-lt"/>
                </a:rPr>
                <a:t>Network</a:t>
              </a: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186" name="Rectangle 185"/>
            <p:cNvSpPr/>
            <p:nvPr/>
          </p:nvSpPr>
          <p:spPr bwMode="auto">
            <a:xfrm>
              <a:off x="971600" y="3789040"/>
              <a:ext cx="1080120" cy="27003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0" tIns="0" rIns="0" bIns="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 smtClean="0">
                  <a:latin typeface="+mn-lt"/>
                </a:rPr>
                <a:t>Transport</a:t>
              </a: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187" name="Rectangle 186"/>
            <p:cNvSpPr/>
            <p:nvPr/>
          </p:nvSpPr>
          <p:spPr bwMode="auto">
            <a:xfrm>
              <a:off x="971601" y="3514117"/>
              <a:ext cx="1080119" cy="27003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0" tIns="0" rIns="0" bIns="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 smtClean="0">
                  <a:latin typeface="Arial Narrow" panose="020B0606020202030204" pitchFamily="34" charset="0"/>
                </a:rPr>
                <a:t>Application</a:t>
              </a: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Narrow" panose="020B0606020202030204" pitchFamily="34" charset="0"/>
              </a:endParaRPr>
            </a:p>
          </p:txBody>
        </p:sp>
      </p:grpSp>
      <p:sp>
        <p:nvSpPr>
          <p:cNvPr id="15" name="Rectangle 14"/>
          <p:cNvSpPr/>
          <p:nvPr/>
        </p:nvSpPr>
        <p:spPr bwMode="auto">
          <a:xfrm>
            <a:off x="6388104" y="3608284"/>
            <a:ext cx="553982" cy="311993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b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anose="020B0606020202030204" pitchFamily="34" charset="0"/>
              </a:rPr>
              <a:t>Network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Narrow" panose="020B0606020202030204" pitchFamily="34" charset="0"/>
            </a:endParaRPr>
          </a:p>
        </p:txBody>
      </p:sp>
      <p:sp>
        <p:nvSpPr>
          <p:cNvPr id="16" name="Rectangle 15"/>
          <p:cNvSpPr/>
          <p:nvPr/>
        </p:nvSpPr>
        <p:spPr bwMode="auto">
          <a:xfrm>
            <a:off x="5850948" y="3608284"/>
            <a:ext cx="544304" cy="308879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b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anose="020B0606020202030204" pitchFamily="34" charset="0"/>
              </a:rPr>
              <a:t>Network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Narrow" panose="020B0606020202030204" pitchFamily="34" charset="0"/>
            </a:endParaRPr>
          </a:p>
        </p:txBody>
      </p:sp>
      <p:sp>
        <p:nvSpPr>
          <p:cNvPr id="17" name="Isosceles Triangle 16"/>
          <p:cNvSpPr/>
          <p:nvPr/>
        </p:nvSpPr>
        <p:spPr bwMode="auto">
          <a:xfrm flipV="1">
            <a:off x="5850948" y="3603964"/>
            <a:ext cx="1091137" cy="111178"/>
          </a:xfrm>
          <a:prstGeom prst="triangle">
            <a:avLst>
              <a:gd name="adj" fmla="val 49569"/>
            </a:avLst>
          </a:prstGeom>
          <a:solidFill>
            <a:schemeClr val="bg1">
              <a:lumMod val="7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Narrow" panose="020B0606020202030204" pitchFamily="34" charset="0"/>
            </a:endParaRPr>
          </a:p>
        </p:txBody>
      </p:sp>
      <p:sp>
        <p:nvSpPr>
          <p:cNvPr id="18" name="Rectangle 17"/>
          <p:cNvSpPr/>
          <p:nvPr/>
        </p:nvSpPr>
        <p:spPr bwMode="auto">
          <a:xfrm>
            <a:off x="4842030" y="4497905"/>
            <a:ext cx="1539056" cy="90010"/>
          </a:xfrm>
          <a:prstGeom prst="rect">
            <a:avLst/>
          </a:prstGeom>
          <a:solidFill>
            <a:schemeClr val="bg1">
              <a:lumMod val="75000"/>
            </a:scheme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700" dirty="0" smtClean="0">
                <a:latin typeface="+mn-lt"/>
              </a:rPr>
              <a:t>Medium</a:t>
            </a:r>
            <a:endParaRPr kumimoji="0" lang="en-US" sz="7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19" name="Rectangle 18"/>
          <p:cNvSpPr/>
          <p:nvPr/>
        </p:nvSpPr>
        <p:spPr bwMode="auto">
          <a:xfrm>
            <a:off x="6437594" y="4497901"/>
            <a:ext cx="1930051" cy="88816"/>
          </a:xfrm>
          <a:prstGeom prst="rect">
            <a:avLst/>
          </a:prstGeom>
          <a:solidFill>
            <a:schemeClr val="bg1">
              <a:lumMod val="75000"/>
            </a:scheme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700" dirty="0" smtClean="0">
                <a:latin typeface="+mn-lt"/>
              </a:rPr>
              <a:t>Medium</a:t>
            </a:r>
            <a:endParaRPr kumimoji="0" lang="en-US" sz="7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20" name="Rectangle 19"/>
          <p:cNvSpPr/>
          <p:nvPr/>
        </p:nvSpPr>
        <p:spPr bwMode="auto">
          <a:xfrm>
            <a:off x="5855699" y="3917163"/>
            <a:ext cx="544303" cy="288737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anose="020B0606020202030204" pitchFamily="34" charset="0"/>
              </a:rPr>
              <a:t>Data Link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Narrow" panose="020B0606020202030204" pitchFamily="34" charset="0"/>
            </a:endParaRPr>
          </a:p>
        </p:txBody>
      </p:sp>
      <p:sp>
        <p:nvSpPr>
          <p:cNvPr id="21" name="Rectangle 20"/>
          <p:cNvSpPr/>
          <p:nvPr/>
        </p:nvSpPr>
        <p:spPr bwMode="auto">
          <a:xfrm>
            <a:off x="5855699" y="4205901"/>
            <a:ext cx="544303" cy="295167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latin typeface="Arial Narrow" panose="020B0606020202030204" pitchFamily="34" charset="0"/>
              </a:rPr>
              <a:t>Physical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Narrow" panose="020B0606020202030204" pitchFamily="34" charset="0"/>
            </a:endParaRPr>
          </a:p>
        </p:txBody>
      </p:sp>
      <p:sp>
        <p:nvSpPr>
          <p:cNvPr id="22" name="Rectangle 21"/>
          <p:cNvSpPr/>
          <p:nvPr/>
        </p:nvSpPr>
        <p:spPr bwMode="auto">
          <a:xfrm>
            <a:off x="6400003" y="3917164"/>
            <a:ext cx="542082" cy="28236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anose="020B0606020202030204" pitchFamily="34" charset="0"/>
              </a:rPr>
              <a:t>Data Link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Narrow" panose="020B0606020202030204" pitchFamily="34" charset="0"/>
            </a:endParaRPr>
          </a:p>
        </p:txBody>
      </p:sp>
      <p:sp>
        <p:nvSpPr>
          <p:cNvPr id="23" name="Rectangle 22"/>
          <p:cNvSpPr/>
          <p:nvPr/>
        </p:nvSpPr>
        <p:spPr bwMode="auto">
          <a:xfrm>
            <a:off x="6400000" y="4203843"/>
            <a:ext cx="542085" cy="295167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latin typeface="Arial Narrow" panose="020B0606020202030204" pitchFamily="34" charset="0"/>
              </a:rPr>
              <a:t>Physical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Narrow" panose="020B0606020202030204" pitchFamily="34" charset="0"/>
            </a:endParaRPr>
          </a:p>
        </p:txBody>
      </p:sp>
      <p:sp>
        <p:nvSpPr>
          <p:cNvPr id="24" name="Rounded Rectangle 23"/>
          <p:cNvSpPr/>
          <p:nvPr/>
        </p:nvSpPr>
        <p:spPr bwMode="auto">
          <a:xfrm>
            <a:off x="7467600" y="1219200"/>
            <a:ext cx="1066800" cy="1075335"/>
          </a:xfrm>
          <a:prstGeom prst="roundRect">
            <a:avLst>
              <a:gd name="adj" fmla="val 12403"/>
            </a:avLst>
          </a:prstGeom>
          <a:solidFill>
            <a:schemeClr val="accent4">
              <a:lumMod val="40000"/>
              <a:lumOff val="60000"/>
            </a:scheme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5" name="AutoShape 11"/>
          <p:cNvSpPr>
            <a:spLocks noChangeArrowheads="1"/>
          </p:cNvSpPr>
          <p:nvPr/>
        </p:nvSpPr>
        <p:spPr bwMode="auto">
          <a:xfrm>
            <a:off x="746575" y="1508806"/>
            <a:ext cx="881834" cy="785730"/>
          </a:xfrm>
          <a:prstGeom prst="flowChartAlternateProcess">
            <a:avLst/>
          </a:prstGeom>
          <a:solidFill>
            <a:srgbClr val="6DC0FF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0" tIns="0" anchor="ctr"/>
          <a:lstStyle/>
          <a:p>
            <a:endParaRPr lang="en-US" dirty="0"/>
          </a:p>
        </p:txBody>
      </p:sp>
      <p:sp>
        <p:nvSpPr>
          <p:cNvPr id="26" name="AutoShape 13"/>
          <p:cNvSpPr>
            <a:spLocks noChangeArrowheads="1"/>
          </p:cNvSpPr>
          <p:nvPr/>
        </p:nvSpPr>
        <p:spPr bwMode="auto">
          <a:xfrm>
            <a:off x="5715000" y="1828800"/>
            <a:ext cx="1219200" cy="465735"/>
          </a:xfrm>
          <a:prstGeom prst="flowChartAlternateProcess">
            <a:avLst/>
          </a:prstGeom>
          <a:solidFill>
            <a:srgbClr val="8BB2FF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0" tIns="0" anchor="ctr"/>
          <a:lstStyle/>
          <a:p>
            <a:endParaRPr lang="en-US" dirty="0"/>
          </a:p>
        </p:txBody>
      </p:sp>
      <p:sp>
        <p:nvSpPr>
          <p:cNvPr id="27" name="Freeform 14"/>
          <p:cNvSpPr>
            <a:spLocks/>
          </p:cNvSpPr>
          <p:nvPr/>
        </p:nvSpPr>
        <p:spPr bwMode="auto">
          <a:xfrm>
            <a:off x="6071353" y="1577343"/>
            <a:ext cx="560632" cy="147961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90"/>
              </a:cxn>
              <a:cxn ang="0">
                <a:pos x="499" y="90"/>
              </a:cxn>
              <a:cxn ang="0">
                <a:pos x="499" y="0"/>
              </a:cxn>
            </a:cxnLst>
            <a:rect l="0" t="0" r="r" b="b"/>
            <a:pathLst>
              <a:path w="499" h="90">
                <a:moveTo>
                  <a:pt x="0" y="0"/>
                </a:moveTo>
                <a:lnTo>
                  <a:pt x="0" y="90"/>
                </a:lnTo>
                <a:lnTo>
                  <a:pt x="499" y="90"/>
                </a:lnTo>
                <a:lnTo>
                  <a:pt x="499" y="0"/>
                </a:ln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/>
            <a:tailEnd/>
          </a:ln>
          <a:effectLst/>
        </p:spPr>
        <p:txBody>
          <a:bodyPr lIns="0" tIns="0"/>
          <a:lstStyle/>
          <a:p>
            <a:endParaRPr lang="en-US" dirty="0"/>
          </a:p>
        </p:txBody>
      </p:sp>
      <p:sp>
        <p:nvSpPr>
          <p:cNvPr id="28" name="Line 18"/>
          <p:cNvSpPr>
            <a:spLocks noChangeShapeType="1"/>
          </p:cNvSpPr>
          <p:nvPr/>
        </p:nvSpPr>
        <p:spPr bwMode="auto">
          <a:xfrm>
            <a:off x="2819400" y="1752600"/>
            <a:ext cx="762490" cy="2500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0" tIns="0"/>
          <a:lstStyle/>
          <a:p>
            <a:endParaRPr lang="en-US" dirty="0"/>
          </a:p>
        </p:txBody>
      </p:sp>
      <p:sp>
        <p:nvSpPr>
          <p:cNvPr id="29" name="Line 19"/>
          <p:cNvSpPr>
            <a:spLocks noChangeShapeType="1"/>
          </p:cNvSpPr>
          <p:nvPr/>
        </p:nvSpPr>
        <p:spPr bwMode="auto">
          <a:xfrm flipH="1">
            <a:off x="2743200" y="2133848"/>
            <a:ext cx="838688" cy="99294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0" tIns="0"/>
          <a:lstStyle/>
          <a:p>
            <a:endParaRPr lang="en-US" dirty="0"/>
          </a:p>
        </p:txBody>
      </p:sp>
      <p:sp>
        <p:nvSpPr>
          <p:cNvPr id="31" name="AutoShape 22"/>
          <p:cNvSpPr>
            <a:spLocks noChangeArrowheads="1"/>
          </p:cNvSpPr>
          <p:nvPr/>
        </p:nvSpPr>
        <p:spPr bwMode="auto">
          <a:xfrm>
            <a:off x="5877876" y="1496704"/>
            <a:ext cx="360362" cy="197779"/>
          </a:xfrm>
          <a:prstGeom prst="can">
            <a:avLst>
              <a:gd name="adj" fmla="val 25000"/>
            </a:avLst>
          </a:prstGeom>
          <a:solidFill>
            <a:schemeClr val="bg1">
              <a:lumMod val="50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sz="1600" dirty="0">
              <a:ea typeface="ＭＳ Ｐゴシック" pitchFamily="34" charset="-128"/>
            </a:endParaRPr>
          </a:p>
        </p:txBody>
      </p:sp>
      <p:pic>
        <p:nvPicPr>
          <p:cNvPr id="32" name="Picture 23" descr="x_big_image2"/>
          <p:cNvPicPr>
            <a:picLocks noChangeAspect="1" noChangeArrowheads="1"/>
          </p:cNvPicPr>
          <p:nvPr/>
        </p:nvPicPr>
        <p:blipFill>
          <a:blip r:embed="rId2">
            <a:lum bright="10000" contrast="40000"/>
          </a:blip>
          <a:srcRect/>
          <a:stretch>
            <a:fillRect/>
          </a:stretch>
        </p:blipFill>
        <p:spPr bwMode="auto">
          <a:xfrm>
            <a:off x="849023" y="1730095"/>
            <a:ext cx="548641" cy="5843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5" name="Text Box 82"/>
          <p:cNvSpPr txBox="1">
            <a:spLocks noChangeArrowheads="1"/>
          </p:cNvSpPr>
          <p:nvPr/>
        </p:nvSpPr>
        <p:spPr bwMode="auto">
          <a:xfrm>
            <a:off x="3117460" y="1508805"/>
            <a:ext cx="1335302" cy="2046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algn="ctr" eaLnBrk="0" hangingPunct="0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hr-HR" sz="1400" dirty="0" smtClean="0">
                <a:latin typeface="+mn-lt"/>
                <a:cs typeface="Arial" pitchFamily="34" charset="0"/>
              </a:rPr>
              <a:t>Access</a:t>
            </a:r>
            <a:r>
              <a:rPr lang="en-US" sz="1400" dirty="0" smtClean="0">
                <a:latin typeface="+mn-lt"/>
                <a:cs typeface="Arial" pitchFamily="34" charset="0"/>
              </a:rPr>
              <a:t> Network</a:t>
            </a:r>
            <a:r>
              <a:rPr lang="hr-HR" sz="1400" dirty="0" smtClean="0">
                <a:latin typeface="+mn-lt"/>
                <a:cs typeface="Arial" pitchFamily="34" charset="0"/>
              </a:rPr>
              <a:t> </a:t>
            </a:r>
            <a:endParaRPr lang="en-US" sz="1400" dirty="0">
              <a:latin typeface="+mn-lt"/>
              <a:cs typeface="Arial" pitchFamily="34" charset="0"/>
            </a:endParaRPr>
          </a:p>
        </p:txBody>
      </p:sp>
      <p:grpSp>
        <p:nvGrpSpPr>
          <p:cNvPr id="12" name="Group 136"/>
          <p:cNvGrpSpPr>
            <a:grpSpLocks/>
          </p:cNvGrpSpPr>
          <p:nvPr/>
        </p:nvGrpSpPr>
        <p:grpSpPr bwMode="auto">
          <a:xfrm rot="7624109" flipV="1">
            <a:off x="1400419" y="1693385"/>
            <a:ext cx="1009161" cy="956629"/>
            <a:chOff x="2870" y="2211"/>
            <a:chExt cx="690" cy="728"/>
          </a:xfrm>
        </p:grpSpPr>
        <p:sp>
          <p:nvSpPr>
            <p:cNvPr id="94" name="Freeform 137"/>
            <p:cNvSpPr>
              <a:spLocks/>
            </p:cNvSpPr>
            <p:nvPr/>
          </p:nvSpPr>
          <p:spPr bwMode="auto">
            <a:xfrm>
              <a:off x="2870" y="2551"/>
              <a:ext cx="461" cy="388"/>
            </a:xfrm>
            <a:custGeom>
              <a:avLst/>
              <a:gdLst/>
              <a:ahLst/>
              <a:cxnLst>
                <a:cxn ang="0">
                  <a:pos x="111" y="28"/>
                </a:cxn>
                <a:cxn ang="0">
                  <a:pos x="116" y="30"/>
                </a:cxn>
                <a:cxn ang="0">
                  <a:pos x="128" y="0"/>
                </a:cxn>
                <a:cxn ang="0">
                  <a:pos x="149" y="5"/>
                </a:cxn>
                <a:cxn ang="0">
                  <a:pos x="0" y="247"/>
                </a:cxn>
                <a:cxn ang="0">
                  <a:pos x="111" y="28"/>
                </a:cxn>
              </a:cxnLst>
              <a:rect l="0" t="0" r="r" b="b"/>
              <a:pathLst>
                <a:path w="149" h="247">
                  <a:moveTo>
                    <a:pt x="111" y="28"/>
                  </a:moveTo>
                  <a:lnTo>
                    <a:pt x="116" y="30"/>
                  </a:lnTo>
                  <a:lnTo>
                    <a:pt x="128" y="0"/>
                  </a:lnTo>
                  <a:lnTo>
                    <a:pt x="149" y="5"/>
                  </a:lnTo>
                  <a:lnTo>
                    <a:pt x="0" y="247"/>
                  </a:lnTo>
                  <a:lnTo>
                    <a:pt x="111" y="28"/>
                  </a:lnTo>
                  <a:close/>
                </a:path>
              </a:pathLst>
            </a:custGeom>
            <a:solidFill>
              <a:srgbClr val="F2BD1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95" name="Freeform 138"/>
            <p:cNvSpPr>
              <a:spLocks/>
            </p:cNvSpPr>
            <p:nvPr/>
          </p:nvSpPr>
          <p:spPr bwMode="auto">
            <a:xfrm>
              <a:off x="3158" y="2211"/>
              <a:ext cx="402" cy="384"/>
            </a:xfrm>
            <a:custGeom>
              <a:avLst/>
              <a:gdLst/>
              <a:ahLst/>
              <a:cxnLst>
                <a:cxn ang="0">
                  <a:pos x="0" y="239"/>
                </a:cxn>
                <a:cxn ang="0">
                  <a:pos x="130" y="0"/>
                </a:cxn>
                <a:cxn ang="0">
                  <a:pos x="35" y="216"/>
                </a:cxn>
                <a:cxn ang="0">
                  <a:pos x="32" y="216"/>
                </a:cxn>
                <a:cxn ang="0">
                  <a:pos x="18" y="244"/>
                </a:cxn>
                <a:cxn ang="0">
                  <a:pos x="0" y="239"/>
                </a:cxn>
              </a:cxnLst>
              <a:rect l="0" t="0" r="r" b="b"/>
              <a:pathLst>
                <a:path w="130" h="244">
                  <a:moveTo>
                    <a:pt x="0" y="239"/>
                  </a:moveTo>
                  <a:lnTo>
                    <a:pt x="130" y="0"/>
                  </a:lnTo>
                  <a:lnTo>
                    <a:pt x="35" y="216"/>
                  </a:lnTo>
                  <a:lnTo>
                    <a:pt x="32" y="216"/>
                  </a:lnTo>
                  <a:lnTo>
                    <a:pt x="18" y="244"/>
                  </a:lnTo>
                  <a:lnTo>
                    <a:pt x="0" y="239"/>
                  </a:lnTo>
                  <a:close/>
                </a:path>
              </a:pathLst>
            </a:custGeom>
            <a:solidFill>
              <a:srgbClr val="F2BD1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</p:grpSp>
      <p:sp>
        <p:nvSpPr>
          <p:cNvPr id="41" name="Text Box 82"/>
          <p:cNvSpPr txBox="1">
            <a:spLocks noChangeArrowheads="1"/>
          </p:cNvSpPr>
          <p:nvPr/>
        </p:nvSpPr>
        <p:spPr bwMode="auto">
          <a:xfrm>
            <a:off x="851920" y="1508730"/>
            <a:ext cx="675826" cy="2046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algn="ctr" eaLnBrk="0" hangingPunct="0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en-US" sz="1400" dirty="0" smtClean="0">
                <a:latin typeface="+mn-lt"/>
                <a:cs typeface="Arial" pitchFamily="34" charset="0"/>
              </a:rPr>
              <a:t>Terminal</a:t>
            </a:r>
            <a:endParaRPr lang="en-US" sz="1400" dirty="0">
              <a:latin typeface="+mn-lt"/>
              <a:cs typeface="Arial" pitchFamily="34" charset="0"/>
            </a:endParaRPr>
          </a:p>
        </p:txBody>
      </p:sp>
      <p:pic>
        <p:nvPicPr>
          <p:cNvPr id="42" name="Picture 372" descr="switch"/>
          <p:cNvPicPr>
            <a:picLocks noChangeAspect="1" noChangeArrowheads="1"/>
          </p:cNvPicPr>
          <p:nvPr/>
        </p:nvPicPr>
        <p:blipFill>
          <a:blip r:embed="rId3">
            <a:grayscl/>
          </a:blip>
          <a:srcRect/>
          <a:stretch>
            <a:fillRect/>
          </a:stretch>
        </p:blipFill>
        <p:spPr bwMode="auto">
          <a:xfrm>
            <a:off x="3581890" y="1981200"/>
            <a:ext cx="503237" cy="183852"/>
          </a:xfrm>
          <a:prstGeom prst="rect">
            <a:avLst/>
          </a:prstGeom>
          <a:noFill/>
        </p:spPr>
      </p:pic>
      <p:sp>
        <p:nvSpPr>
          <p:cNvPr id="43" name="Text Box 82"/>
          <p:cNvSpPr txBox="1">
            <a:spLocks noChangeArrowheads="1"/>
          </p:cNvSpPr>
          <p:nvPr/>
        </p:nvSpPr>
        <p:spPr bwMode="auto">
          <a:xfrm>
            <a:off x="5768547" y="1849272"/>
            <a:ext cx="1094850" cy="2046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algn="ctr" eaLnBrk="0" hangingPunct="0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en-US" sz="1400" dirty="0" smtClean="0">
                <a:latin typeface="+mn-lt"/>
                <a:cs typeface="Arial" pitchFamily="34" charset="0"/>
              </a:rPr>
              <a:t>Core Network</a:t>
            </a:r>
            <a:endParaRPr lang="en-US" sz="1400" dirty="0">
              <a:latin typeface="+mn-lt"/>
              <a:cs typeface="Arial" pitchFamily="34" charset="0"/>
            </a:endParaRPr>
          </a:p>
        </p:txBody>
      </p:sp>
      <p:sp>
        <p:nvSpPr>
          <p:cNvPr id="44" name="Text Box 82"/>
          <p:cNvSpPr txBox="1">
            <a:spLocks noChangeArrowheads="1"/>
          </p:cNvSpPr>
          <p:nvPr/>
        </p:nvSpPr>
        <p:spPr bwMode="auto">
          <a:xfrm>
            <a:off x="7549144" y="1267057"/>
            <a:ext cx="894476" cy="4093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algn="ctr" eaLnBrk="0" hangingPunct="0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en-US" sz="1400" dirty="0" smtClean="0">
                <a:latin typeface="+mn-lt"/>
                <a:cs typeface="Arial" pitchFamily="34" charset="0"/>
              </a:rPr>
              <a:t>Information</a:t>
            </a:r>
            <a:br>
              <a:rPr lang="en-US" sz="1400" dirty="0" smtClean="0">
                <a:latin typeface="+mn-lt"/>
                <a:cs typeface="Arial" pitchFamily="34" charset="0"/>
              </a:rPr>
            </a:br>
            <a:r>
              <a:rPr lang="en-US" sz="1400" dirty="0" smtClean="0">
                <a:latin typeface="+mn-lt"/>
                <a:cs typeface="Arial" pitchFamily="34" charset="0"/>
              </a:rPr>
              <a:t>Service</a:t>
            </a:r>
            <a:endParaRPr lang="en-US" sz="1400" dirty="0">
              <a:latin typeface="+mn-lt"/>
              <a:cs typeface="Arial" pitchFamily="34" charset="0"/>
            </a:endParaRPr>
          </a:p>
        </p:txBody>
      </p:sp>
      <p:grpSp>
        <p:nvGrpSpPr>
          <p:cNvPr id="13" name="Group 176"/>
          <p:cNvGrpSpPr/>
          <p:nvPr/>
        </p:nvGrpSpPr>
        <p:grpSpPr>
          <a:xfrm>
            <a:off x="3446875" y="3907570"/>
            <a:ext cx="744612" cy="590335"/>
            <a:chOff x="2252213" y="5581908"/>
            <a:chExt cx="1086386" cy="590335"/>
          </a:xfrm>
        </p:grpSpPr>
        <p:sp>
          <p:nvSpPr>
            <p:cNvPr id="87" name="Rectangle 86"/>
            <p:cNvSpPr/>
            <p:nvPr/>
          </p:nvSpPr>
          <p:spPr bwMode="auto">
            <a:xfrm>
              <a:off x="2252213" y="5581908"/>
              <a:ext cx="544303" cy="295167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0" tIns="0" rIns="0" bIns="0" numCol="1" rtlCol="0" anchor="b" anchorCtr="1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 Narrow" panose="020B0606020202030204" pitchFamily="34" charset="0"/>
                </a:rPr>
                <a:t>DL</a:t>
              </a: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Narrow" panose="020B0606020202030204" pitchFamily="34" charset="0"/>
              </a:endParaRPr>
            </a:p>
          </p:txBody>
        </p:sp>
        <p:sp>
          <p:nvSpPr>
            <p:cNvPr id="88" name="Rectangle 87"/>
            <p:cNvSpPr/>
            <p:nvPr/>
          </p:nvSpPr>
          <p:spPr bwMode="auto">
            <a:xfrm>
              <a:off x="2252213" y="5877076"/>
              <a:ext cx="544303" cy="295167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0" tIns="0" rIns="0" bIns="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 smtClean="0">
                  <a:latin typeface="Arial Narrow" panose="020B0606020202030204" pitchFamily="34" charset="0"/>
                </a:rPr>
                <a:t>Phy</a:t>
              </a: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Narrow" panose="020B0606020202030204" pitchFamily="34" charset="0"/>
              </a:endParaRPr>
            </a:p>
          </p:txBody>
        </p:sp>
        <p:sp>
          <p:nvSpPr>
            <p:cNvPr id="89" name="Rectangle 88"/>
            <p:cNvSpPr/>
            <p:nvPr/>
          </p:nvSpPr>
          <p:spPr bwMode="auto">
            <a:xfrm>
              <a:off x="2796516" y="5582556"/>
              <a:ext cx="542083" cy="292906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0" tIns="0" rIns="0" bIns="0" numCol="1" rtlCol="0" anchor="b" anchorCtr="1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>
                  <a:latin typeface="Arial Narrow" panose="020B0606020202030204" pitchFamily="34" charset="0"/>
                </a:rPr>
                <a:t>DL</a:t>
              </a: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Narrow" panose="020B0606020202030204" pitchFamily="34" charset="0"/>
              </a:endParaRPr>
            </a:p>
          </p:txBody>
        </p:sp>
        <p:sp>
          <p:nvSpPr>
            <p:cNvPr id="90" name="Rectangle 89"/>
            <p:cNvSpPr/>
            <p:nvPr/>
          </p:nvSpPr>
          <p:spPr bwMode="auto">
            <a:xfrm>
              <a:off x="2796514" y="5875018"/>
              <a:ext cx="542085" cy="295167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0" tIns="0" rIns="0" bIns="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 smtClean="0">
                  <a:latin typeface="Arial Narrow" panose="020B0606020202030204" pitchFamily="34" charset="0"/>
                </a:rPr>
                <a:t>Phy</a:t>
              </a: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Narrow" panose="020B0606020202030204" pitchFamily="34" charset="0"/>
              </a:endParaRPr>
            </a:p>
          </p:txBody>
        </p:sp>
        <p:sp>
          <p:nvSpPr>
            <p:cNvPr id="91" name="Isosceles Triangle 90"/>
            <p:cNvSpPr/>
            <p:nvPr/>
          </p:nvSpPr>
          <p:spPr bwMode="auto">
            <a:xfrm flipV="1">
              <a:off x="2252213" y="5588405"/>
              <a:ext cx="1086386" cy="71123"/>
            </a:xfrm>
            <a:prstGeom prst="triangle">
              <a:avLst>
                <a:gd name="adj" fmla="val 49569"/>
              </a:avLst>
            </a:prstGeom>
            <a:solidFill>
              <a:schemeClr val="bg1">
                <a:lumMod val="7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Narrow" panose="020B0606020202030204" pitchFamily="34" charset="0"/>
              </a:endParaRPr>
            </a:p>
          </p:txBody>
        </p:sp>
      </p:grpSp>
      <p:grpSp>
        <p:nvGrpSpPr>
          <p:cNvPr id="14" name="Group 182"/>
          <p:cNvGrpSpPr/>
          <p:nvPr/>
        </p:nvGrpSpPr>
        <p:grpSpPr>
          <a:xfrm>
            <a:off x="4436985" y="3907570"/>
            <a:ext cx="744612" cy="590335"/>
            <a:chOff x="2252213" y="5581908"/>
            <a:chExt cx="1086386" cy="590335"/>
          </a:xfrm>
        </p:grpSpPr>
        <p:sp>
          <p:nvSpPr>
            <p:cNvPr id="82" name="Rectangle 81"/>
            <p:cNvSpPr/>
            <p:nvPr/>
          </p:nvSpPr>
          <p:spPr bwMode="auto">
            <a:xfrm>
              <a:off x="2252213" y="5581908"/>
              <a:ext cx="544303" cy="295167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0" tIns="0" rIns="0" bIns="0" numCol="1" rtlCol="0" anchor="b" anchorCtr="1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 Narrow" panose="020B0606020202030204" pitchFamily="34" charset="0"/>
                </a:rPr>
                <a:t>DL</a:t>
              </a: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Narrow" panose="020B0606020202030204" pitchFamily="34" charset="0"/>
              </a:endParaRPr>
            </a:p>
          </p:txBody>
        </p:sp>
        <p:sp>
          <p:nvSpPr>
            <p:cNvPr id="83" name="Rectangle 82"/>
            <p:cNvSpPr/>
            <p:nvPr/>
          </p:nvSpPr>
          <p:spPr bwMode="auto">
            <a:xfrm>
              <a:off x="2252213" y="5877076"/>
              <a:ext cx="544303" cy="295167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0" tIns="0" rIns="0" bIns="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 smtClean="0">
                  <a:latin typeface="Arial Narrow" panose="020B0606020202030204" pitchFamily="34" charset="0"/>
                </a:rPr>
                <a:t>Phy</a:t>
              </a: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Narrow" panose="020B0606020202030204" pitchFamily="34" charset="0"/>
              </a:endParaRPr>
            </a:p>
          </p:txBody>
        </p:sp>
        <p:sp>
          <p:nvSpPr>
            <p:cNvPr id="84" name="Rectangle 83"/>
            <p:cNvSpPr/>
            <p:nvPr/>
          </p:nvSpPr>
          <p:spPr bwMode="auto">
            <a:xfrm>
              <a:off x="2796516" y="5583403"/>
              <a:ext cx="542083" cy="292906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0" tIns="0" rIns="0" bIns="0" numCol="1" rtlCol="0" anchor="b" anchorCtr="1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>
                  <a:latin typeface="Arial Narrow" panose="020B0606020202030204" pitchFamily="34" charset="0"/>
                </a:rPr>
                <a:t>DL</a:t>
              </a: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Narrow" panose="020B0606020202030204" pitchFamily="34" charset="0"/>
              </a:endParaRPr>
            </a:p>
          </p:txBody>
        </p:sp>
        <p:sp>
          <p:nvSpPr>
            <p:cNvPr id="85" name="Rectangle 84"/>
            <p:cNvSpPr/>
            <p:nvPr/>
          </p:nvSpPr>
          <p:spPr bwMode="auto">
            <a:xfrm>
              <a:off x="2796514" y="5875018"/>
              <a:ext cx="542085" cy="295167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0" tIns="0" rIns="0" bIns="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 smtClean="0">
                  <a:latin typeface="Arial Narrow" panose="020B0606020202030204" pitchFamily="34" charset="0"/>
                </a:rPr>
                <a:t>Phy</a:t>
              </a: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Narrow" panose="020B0606020202030204" pitchFamily="34" charset="0"/>
              </a:endParaRPr>
            </a:p>
          </p:txBody>
        </p:sp>
        <p:sp>
          <p:nvSpPr>
            <p:cNvPr id="86" name="Isosceles Triangle 85"/>
            <p:cNvSpPr/>
            <p:nvPr/>
          </p:nvSpPr>
          <p:spPr bwMode="auto">
            <a:xfrm flipV="1">
              <a:off x="2252213" y="5588405"/>
              <a:ext cx="1086386" cy="71123"/>
            </a:xfrm>
            <a:prstGeom prst="triangle">
              <a:avLst>
                <a:gd name="adj" fmla="val 49569"/>
              </a:avLst>
            </a:prstGeom>
            <a:solidFill>
              <a:schemeClr val="bg1">
                <a:lumMod val="7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Narrow" panose="020B0606020202030204" pitchFamily="34" charset="0"/>
              </a:endParaRPr>
            </a:p>
          </p:txBody>
        </p:sp>
      </p:grpSp>
      <p:sp>
        <p:nvSpPr>
          <p:cNvPr id="50" name="Rectangle 49"/>
          <p:cNvSpPr/>
          <p:nvPr/>
        </p:nvSpPr>
        <p:spPr bwMode="auto">
          <a:xfrm>
            <a:off x="3851921" y="4497905"/>
            <a:ext cx="945104" cy="90010"/>
          </a:xfrm>
          <a:prstGeom prst="rect">
            <a:avLst/>
          </a:prstGeom>
          <a:solidFill>
            <a:schemeClr val="bg1">
              <a:lumMod val="75000"/>
            </a:scheme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700" dirty="0" smtClean="0">
                <a:latin typeface="+mn-lt"/>
              </a:rPr>
              <a:t>Medium</a:t>
            </a:r>
            <a:endParaRPr kumimoji="0" lang="en-US" sz="7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pic>
        <p:nvPicPr>
          <p:cNvPr id="51" name="Picture 372" descr="switch"/>
          <p:cNvPicPr>
            <a:picLocks noChangeAspect="1" noChangeArrowheads="1"/>
          </p:cNvPicPr>
          <p:nvPr/>
        </p:nvPicPr>
        <p:blipFill>
          <a:blip r:embed="rId3">
            <a:grayscl/>
          </a:blip>
          <a:srcRect/>
          <a:stretch>
            <a:fillRect/>
          </a:stretch>
        </p:blipFill>
        <p:spPr bwMode="auto">
          <a:xfrm>
            <a:off x="4481990" y="2030241"/>
            <a:ext cx="503237" cy="197662"/>
          </a:xfrm>
          <a:prstGeom prst="rect">
            <a:avLst/>
          </a:prstGeom>
          <a:noFill/>
        </p:spPr>
      </p:pic>
      <p:sp>
        <p:nvSpPr>
          <p:cNvPr id="52" name="Line 19"/>
          <p:cNvSpPr>
            <a:spLocks noChangeShapeType="1"/>
          </p:cNvSpPr>
          <p:nvPr/>
        </p:nvSpPr>
        <p:spPr bwMode="auto">
          <a:xfrm flipH="1" flipV="1">
            <a:off x="4043362" y="2066925"/>
            <a:ext cx="443388" cy="80264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0" tIns="0"/>
          <a:lstStyle/>
          <a:p>
            <a:endParaRPr lang="en-US" dirty="0"/>
          </a:p>
        </p:txBody>
      </p:sp>
      <p:sp>
        <p:nvSpPr>
          <p:cNvPr id="53" name="Text Box 82"/>
          <p:cNvSpPr txBox="1">
            <a:spLocks noChangeArrowheads="1"/>
          </p:cNvSpPr>
          <p:nvPr/>
        </p:nvSpPr>
        <p:spPr bwMode="auto">
          <a:xfrm>
            <a:off x="4166955" y="1812470"/>
            <a:ext cx="798270" cy="2064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algn="ctr" eaLnBrk="0" hangingPunct="0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hr-HR" sz="1400" dirty="0">
                <a:latin typeface="+mn-lt"/>
                <a:cs typeface="Arial" pitchFamily="34" charset="0"/>
              </a:rPr>
              <a:t>Backhaul</a:t>
            </a:r>
            <a:r>
              <a:rPr lang="hr-HR" sz="1400" dirty="0" smtClean="0">
                <a:latin typeface="+mn-lt"/>
                <a:cs typeface="Arial" pitchFamily="34" charset="0"/>
              </a:rPr>
              <a:t> </a:t>
            </a:r>
            <a:endParaRPr lang="en-US" sz="1400" dirty="0">
              <a:latin typeface="+mn-lt"/>
              <a:cs typeface="Arial" pitchFamily="34" charset="0"/>
            </a:endParaRPr>
          </a:p>
        </p:txBody>
      </p:sp>
      <p:sp>
        <p:nvSpPr>
          <p:cNvPr id="54" name="Text Box 82"/>
          <p:cNvSpPr txBox="1">
            <a:spLocks noChangeArrowheads="1"/>
          </p:cNvSpPr>
          <p:nvPr/>
        </p:nvSpPr>
        <p:spPr bwMode="auto">
          <a:xfrm>
            <a:off x="4055089" y="4648200"/>
            <a:ext cx="593111" cy="153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algn="ctr" eaLnBrk="0" hangingPunct="0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hr-HR" sz="1050" i="1" dirty="0">
                <a:latin typeface="Arial" pitchFamily="34" charset="0"/>
                <a:cs typeface="Arial" pitchFamily="34" charset="0"/>
              </a:rPr>
              <a:t>Backhaul</a:t>
            </a:r>
            <a:r>
              <a:rPr lang="hr-HR" sz="1050" i="1" dirty="0" smtClean="0">
                <a:latin typeface="Arial" pitchFamily="34" charset="0"/>
                <a:cs typeface="Arial" pitchFamily="34" charset="0"/>
              </a:rPr>
              <a:t> </a:t>
            </a:r>
            <a:endParaRPr lang="en-US" sz="105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228600" y="990600"/>
            <a:ext cx="34547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1" dirty="0" smtClean="0">
                <a:latin typeface="+mn-lt"/>
              </a:rPr>
              <a:t>End-to-end network topology</a:t>
            </a:r>
            <a:endParaRPr lang="en-US" sz="1800" b="1" dirty="0">
              <a:latin typeface="+mn-lt"/>
            </a:endParaRPr>
          </a:p>
        </p:txBody>
      </p:sp>
      <p:sp>
        <p:nvSpPr>
          <p:cNvPr id="56" name="Text Box 82"/>
          <p:cNvSpPr txBox="1">
            <a:spLocks noChangeArrowheads="1"/>
          </p:cNvSpPr>
          <p:nvPr/>
        </p:nvSpPr>
        <p:spPr bwMode="auto">
          <a:xfrm>
            <a:off x="5764716" y="1178256"/>
            <a:ext cx="985847" cy="3447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sz="1400" dirty="0" smtClean="0">
                <a:latin typeface="+mn-lt"/>
                <a:cs typeface="Arial" pitchFamily="34" charset="0"/>
              </a:rPr>
              <a:t>Subscription</a:t>
            </a:r>
            <a:br>
              <a:rPr lang="en-US" sz="1400" dirty="0" smtClean="0">
                <a:latin typeface="+mn-lt"/>
                <a:cs typeface="Arial" pitchFamily="34" charset="0"/>
              </a:rPr>
            </a:br>
            <a:r>
              <a:rPr lang="en-US" sz="1400" dirty="0" smtClean="0">
                <a:latin typeface="+mn-lt"/>
                <a:cs typeface="Arial" pitchFamily="34" charset="0"/>
              </a:rPr>
              <a:t>Service</a:t>
            </a:r>
            <a:endParaRPr lang="en-US" sz="1400" dirty="0">
              <a:latin typeface="+mn-lt"/>
              <a:cs typeface="Arial" pitchFamily="34" charset="0"/>
            </a:endParaRPr>
          </a:p>
        </p:txBody>
      </p:sp>
      <p:cxnSp>
        <p:nvCxnSpPr>
          <p:cNvPr id="45" name="Straight Connector 44"/>
          <p:cNvCxnSpPr/>
          <p:nvPr/>
        </p:nvCxnSpPr>
        <p:spPr bwMode="auto">
          <a:xfrm>
            <a:off x="1600200" y="6346588"/>
            <a:ext cx="685800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grpSp>
        <p:nvGrpSpPr>
          <p:cNvPr id="225" name="Group 95"/>
          <p:cNvGrpSpPr/>
          <p:nvPr/>
        </p:nvGrpSpPr>
        <p:grpSpPr>
          <a:xfrm>
            <a:off x="1768948" y="6298953"/>
            <a:ext cx="380232" cy="310275"/>
            <a:chOff x="1544472" y="2237096"/>
            <a:chExt cx="380232" cy="310275"/>
          </a:xfrm>
        </p:grpSpPr>
        <p:sp>
          <p:nvSpPr>
            <p:cNvPr id="92" name="Oval 91"/>
            <p:cNvSpPr>
              <a:spLocks noChangeAspect="1"/>
            </p:cNvSpPr>
            <p:nvPr/>
          </p:nvSpPr>
          <p:spPr bwMode="auto">
            <a:xfrm>
              <a:off x="1676400" y="2237096"/>
              <a:ext cx="91440" cy="91440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93" name="TextBox 92"/>
            <p:cNvSpPr txBox="1"/>
            <p:nvPr/>
          </p:nvSpPr>
          <p:spPr>
            <a:xfrm>
              <a:off x="1544472" y="2270372"/>
              <a:ext cx="38023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>
                  <a:latin typeface="Arial" pitchFamily="34" charset="0"/>
                  <a:cs typeface="Arial" pitchFamily="34" charset="0"/>
                </a:rPr>
                <a:t>R1</a:t>
              </a:r>
              <a:endParaRPr lang="en-US" b="1" dirty="0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47" name="TextBox 46"/>
          <p:cNvSpPr txBox="1"/>
          <p:nvPr/>
        </p:nvSpPr>
        <p:spPr>
          <a:xfrm>
            <a:off x="216991" y="5338808"/>
            <a:ext cx="55322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1" dirty="0" smtClean="0">
                <a:latin typeface="+mn-lt"/>
              </a:rPr>
              <a:t>Schematic NRM for the IEEE 802 access network</a:t>
            </a:r>
            <a:endParaRPr lang="en-US" sz="1800" b="1" dirty="0">
              <a:latin typeface="+mn-lt"/>
            </a:endParaRPr>
          </a:p>
        </p:txBody>
      </p:sp>
      <p:sp>
        <p:nvSpPr>
          <p:cNvPr id="57" name="Rounded Rectangle 56"/>
          <p:cNvSpPr/>
          <p:nvPr/>
        </p:nvSpPr>
        <p:spPr bwMode="auto">
          <a:xfrm>
            <a:off x="762000" y="5890657"/>
            <a:ext cx="838200" cy="609600"/>
          </a:xfrm>
          <a:prstGeom prst="round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45720" rIns="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Terminal</a:t>
            </a:r>
            <a:endParaRPr kumimoji="0" lang="en-US" sz="1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58" name="Rounded Rectangle 57"/>
          <p:cNvSpPr/>
          <p:nvPr/>
        </p:nvSpPr>
        <p:spPr bwMode="auto">
          <a:xfrm>
            <a:off x="2286000" y="5966857"/>
            <a:ext cx="2895600" cy="533400"/>
          </a:xfrm>
          <a:prstGeom prst="round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45720" rIns="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b="1" dirty="0" smtClean="0">
                <a:latin typeface="+mn-lt"/>
              </a:rPr>
              <a:t>Access Network</a:t>
            </a:r>
            <a:endParaRPr kumimoji="0" lang="en-US" sz="1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59" name="Rounded Rectangle 58"/>
          <p:cNvSpPr/>
          <p:nvPr/>
        </p:nvSpPr>
        <p:spPr bwMode="auto">
          <a:xfrm>
            <a:off x="5791200" y="6043057"/>
            <a:ext cx="1219200" cy="457200"/>
          </a:xfrm>
          <a:prstGeom prst="round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45720" rIns="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b="1" dirty="0" smtClean="0">
                <a:latin typeface="+mn-lt"/>
              </a:rPr>
              <a:t>Core Network</a:t>
            </a:r>
            <a:endParaRPr kumimoji="0" lang="en-US" sz="1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60" name="Rounded Rectangle 59"/>
          <p:cNvSpPr/>
          <p:nvPr/>
        </p:nvSpPr>
        <p:spPr bwMode="auto">
          <a:xfrm>
            <a:off x="5791200" y="5585857"/>
            <a:ext cx="1219200" cy="381000"/>
          </a:xfrm>
          <a:prstGeom prst="round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45720" rIns="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b="1" dirty="0" smtClean="0">
                <a:latin typeface="+mn-lt"/>
              </a:rPr>
              <a:t>Subscription</a:t>
            </a:r>
            <a:br>
              <a:rPr lang="en-US" sz="1400" b="1" dirty="0" smtClean="0">
                <a:latin typeface="+mn-lt"/>
              </a:rPr>
            </a:br>
            <a:r>
              <a:rPr lang="en-US" sz="1400" b="1" dirty="0" smtClean="0">
                <a:latin typeface="+mn-lt"/>
              </a:rPr>
              <a:t>Service</a:t>
            </a:r>
            <a:endParaRPr kumimoji="0" lang="en-US" sz="1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cxnSp>
        <p:nvCxnSpPr>
          <p:cNvPr id="61" name="Straight Connector 60"/>
          <p:cNvCxnSpPr/>
          <p:nvPr/>
        </p:nvCxnSpPr>
        <p:spPr bwMode="auto">
          <a:xfrm>
            <a:off x="5181600" y="6347857"/>
            <a:ext cx="609600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grpSp>
        <p:nvGrpSpPr>
          <p:cNvPr id="229" name="Group 95"/>
          <p:cNvGrpSpPr/>
          <p:nvPr/>
        </p:nvGrpSpPr>
        <p:grpSpPr>
          <a:xfrm>
            <a:off x="5350348" y="6305777"/>
            <a:ext cx="380232" cy="310275"/>
            <a:chOff x="1544472" y="2237096"/>
            <a:chExt cx="380232" cy="310275"/>
          </a:xfrm>
        </p:grpSpPr>
        <p:sp>
          <p:nvSpPr>
            <p:cNvPr id="80" name="Oval 79"/>
            <p:cNvSpPr>
              <a:spLocks noChangeAspect="1"/>
            </p:cNvSpPr>
            <p:nvPr/>
          </p:nvSpPr>
          <p:spPr bwMode="auto">
            <a:xfrm>
              <a:off x="1676400" y="2237096"/>
              <a:ext cx="91440" cy="91440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81" name="TextBox 80"/>
            <p:cNvSpPr txBox="1"/>
            <p:nvPr/>
          </p:nvSpPr>
          <p:spPr>
            <a:xfrm>
              <a:off x="1544472" y="2270372"/>
              <a:ext cx="38023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>
                  <a:latin typeface="Arial" pitchFamily="34" charset="0"/>
                  <a:cs typeface="Arial" pitchFamily="34" charset="0"/>
                </a:rPr>
                <a:t>R3</a:t>
              </a:r>
              <a:endParaRPr lang="en-US" b="1" dirty="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237" name="Group 95"/>
          <p:cNvGrpSpPr/>
          <p:nvPr/>
        </p:nvGrpSpPr>
        <p:grpSpPr>
          <a:xfrm>
            <a:off x="5441332" y="5814962"/>
            <a:ext cx="411652" cy="276999"/>
            <a:chOff x="1676400" y="2137939"/>
            <a:chExt cx="411652" cy="276999"/>
          </a:xfrm>
        </p:grpSpPr>
        <p:sp>
          <p:nvSpPr>
            <p:cNvPr id="78" name="Oval 77"/>
            <p:cNvSpPr>
              <a:spLocks noChangeAspect="1"/>
            </p:cNvSpPr>
            <p:nvPr/>
          </p:nvSpPr>
          <p:spPr bwMode="auto">
            <a:xfrm>
              <a:off x="1676400" y="2237096"/>
              <a:ext cx="91440" cy="91440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79" name="TextBox 78"/>
            <p:cNvSpPr txBox="1"/>
            <p:nvPr/>
          </p:nvSpPr>
          <p:spPr>
            <a:xfrm>
              <a:off x="1707820" y="2137939"/>
              <a:ext cx="38023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>
                  <a:latin typeface="Arial" pitchFamily="34" charset="0"/>
                  <a:cs typeface="Arial" pitchFamily="34" charset="0"/>
                </a:rPr>
                <a:t>R4</a:t>
              </a:r>
              <a:endParaRPr lang="en-US" b="1" dirty="0">
                <a:latin typeface="Arial" pitchFamily="34" charset="0"/>
                <a:cs typeface="Arial" pitchFamily="34" charset="0"/>
              </a:endParaRPr>
            </a:p>
          </p:txBody>
        </p:sp>
      </p:grpSp>
      <p:cxnSp>
        <p:nvCxnSpPr>
          <p:cNvPr id="64" name="Elbow Connector 63"/>
          <p:cNvCxnSpPr>
            <a:endCxn id="60" idx="1"/>
          </p:cNvCxnSpPr>
          <p:nvPr/>
        </p:nvCxnSpPr>
        <p:spPr bwMode="auto">
          <a:xfrm flipV="1">
            <a:off x="1600200" y="5776357"/>
            <a:ext cx="4191000" cy="266700"/>
          </a:xfrm>
          <a:prstGeom prst="bentConnector3">
            <a:avLst>
              <a:gd name="adj1" fmla="val 7829"/>
            </a:avLst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ash"/>
            <a:round/>
            <a:headEnd type="none" w="sm" len="sm"/>
            <a:tailEnd type="none" w="sm" len="sm"/>
          </a:ln>
          <a:effectLst/>
        </p:spPr>
      </p:cxnSp>
      <p:grpSp>
        <p:nvGrpSpPr>
          <p:cNvPr id="238" name="Group 95"/>
          <p:cNvGrpSpPr/>
          <p:nvPr/>
        </p:nvGrpSpPr>
        <p:grpSpPr>
          <a:xfrm>
            <a:off x="1884528" y="5793985"/>
            <a:ext cx="407528" cy="276999"/>
            <a:chOff x="1676400" y="2140424"/>
            <a:chExt cx="407528" cy="276999"/>
          </a:xfrm>
        </p:grpSpPr>
        <p:sp>
          <p:nvSpPr>
            <p:cNvPr id="76" name="Oval 75"/>
            <p:cNvSpPr>
              <a:spLocks noChangeAspect="1"/>
            </p:cNvSpPr>
            <p:nvPr/>
          </p:nvSpPr>
          <p:spPr bwMode="auto">
            <a:xfrm>
              <a:off x="1676400" y="2237096"/>
              <a:ext cx="91440" cy="91440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77" name="TextBox 76"/>
            <p:cNvSpPr txBox="1"/>
            <p:nvPr/>
          </p:nvSpPr>
          <p:spPr>
            <a:xfrm>
              <a:off x="1703696" y="2140424"/>
              <a:ext cx="38023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>
                  <a:latin typeface="Arial" pitchFamily="34" charset="0"/>
                  <a:cs typeface="Arial" pitchFamily="34" charset="0"/>
                </a:rPr>
                <a:t>R2</a:t>
              </a:r>
              <a:endParaRPr lang="en-US" b="1" dirty="0">
                <a:latin typeface="Arial" pitchFamily="34" charset="0"/>
                <a:cs typeface="Arial" pitchFamily="34" charset="0"/>
              </a:endParaRPr>
            </a:p>
          </p:txBody>
        </p:sp>
      </p:grpSp>
      <p:cxnSp>
        <p:nvCxnSpPr>
          <p:cNvPr id="66" name="Elbow Connector 65"/>
          <p:cNvCxnSpPr/>
          <p:nvPr/>
        </p:nvCxnSpPr>
        <p:spPr bwMode="auto">
          <a:xfrm flipV="1">
            <a:off x="5181600" y="5842889"/>
            <a:ext cx="609600" cy="276368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ash"/>
            <a:round/>
            <a:headEnd type="none" w="sm" len="sm"/>
            <a:tailEnd type="none" w="sm" len="sm"/>
          </a:ln>
          <a:effectLst/>
        </p:spPr>
      </p:cxnSp>
      <p:cxnSp>
        <p:nvCxnSpPr>
          <p:cNvPr id="67" name="Straight Connector 66"/>
          <p:cNvCxnSpPr>
            <a:stCxn id="60" idx="2"/>
            <a:endCxn id="59" idx="0"/>
          </p:cNvCxnSpPr>
          <p:nvPr/>
        </p:nvCxnSpPr>
        <p:spPr bwMode="auto">
          <a:xfrm>
            <a:off x="6400800" y="5966857"/>
            <a:ext cx="0" cy="762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ash"/>
            <a:round/>
            <a:headEnd type="none" w="sm" len="sm"/>
            <a:tailEnd type="none" w="sm" len="sm"/>
          </a:ln>
          <a:effectLst/>
        </p:spPr>
      </p:cxnSp>
      <p:sp>
        <p:nvSpPr>
          <p:cNvPr id="68" name="TextBox 67"/>
          <p:cNvSpPr txBox="1"/>
          <p:nvPr/>
        </p:nvSpPr>
        <p:spPr>
          <a:xfrm>
            <a:off x="228600" y="2590800"/>
            <a:ext cx="59170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1" dirty="0" smtClean="0">
                <a:latin typeface="+mn-lt"/>
              </a:rPr>
              <a:t>Scope of P802.1CF in the protocol layer architecture</a:t>
            </a:r>
            <a:endParaRPr lang="en-US" sz="1800" b="1" dirty="0">
              <a:latin typeface="+mn-lt"/>
            </a:endParaRPr>
          </a:p>
        </p:txBody>
      </p:sp>
      <p:sp>
        <p:nvSpPr>
          <p:cNvPr id="69" name="Rounded Rectangle 68"/>
          <p:cNvSpPr/>
          <p:nvPr/>
        </p:nvSpPr>
        <p:spPr bwMode="auto">
          <a:xfrm>
            <a:off x="2313296" y="3901910"/>
            <a:ext cx="887104" cy="741528"/>
          </a:xfrm>
          <a:prstGeom prst="roundRect">
            <a:avLst>
              <a:gd name="adj" fmla="val 10396"/>
            </a:avLst>
          </a:prstGeom>
          <a:noFill/>
          <a:ln w="12700" cap="flat" cmpd="sng" algn="ctr">
            <a:solidFill>
              <a:schemeClr val="tx1"/>
            </a:solidFill>
            <a:prstDash val="lgDashDotDot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70" name="Text Box 82"/>
          <p:cNvSpPr txBox="1">
            <a:spLocks noChangeArrowheads="1"/>
          </p:cNvSpPr>
          <p:nvPr/>
        </p:nvSpPr>
        <p:spPr bwMode="auto">
          <a:xfrm>
            <a:off x="2409212" y="4668672"/>
            <a:ext cx="718145" cy="2585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algn="ctr" eaLnBrk="0" hangingPunct="0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de-DE" sz="1050" i="1" dirty="0" err="1" smtClean="0">
                <a:latin typeface="Arial" pitchFamily="34" charset="0"/>
                <a:cs typeface="Arial" pitchFamily="34" charset="0"/>
              </a:rPr>
              <a:t>Node</a:t>
            </a:r>
            <a:r>
              <a:rPr lang="de-DE" sz="105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1050" i="1" dirty="0" err="1" smtClean="0">
                <a:latin typeface="Arial" pitchFamily="34" charset="0"/>
                <a:cs typeface="Arial" pitchFamily="34" charset="0"/>
              </a:rPr>
              <a:t>of</a:t>
            </a:r>
            <a:r>
              <a:rPr lang="de-DE" sz="1050" i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de-DE" sz="1050" i="1" dirty="0" smtClean="0">
                <a:latin typeface="Arial" pitchFamily="34" charset="0"/>
                <a:cs typeface="Arial" pitchFamily="34" charset="0"/>
              </a:rPr>
            </a:br>
            <a:r>
              <a:rPr lang="de-DE" sz="1050" i="1" dirty="0" err="1" smtClean="0">
                <a:latin typeface="Arial" pitchFamily="34" charset="0"/>
                <a:cs typeface="Arial" pitchFamily="34" charset="0"/>
              </a:rPr>
              <a:t>Attachment</a:t>
            </a:r>
            <a:r>
              <a:rPr lang="hr-HR" sz="1050" i="1" dirty="0" smtClean="0">
                <a:latin typeface="Arial" pitchFamily="34" charset="0"/>
                <a:cs typeface="Arial" pitchFamily="34" charset="0"/>
              </a:rPr>
              <a:t> </a:t>
            </a:r>
            <a:endParaRPr lang="en-US" sz="105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1" name="Rounded Rectangle 70"/>
          <p:cNvSpPr/>
          <p:nvPr/>
        </p:nvSpPr>
        <p:spPr bwMode="auto">
          <a:xfrm>
            <a:off x="838200" y="3906673"/>
            <a:ext cx="762000" cy="741528"/>
          </a:xfrm>
          <a:prstGeom prst="roundRect">
            <a:avLst>
              <a:gd name="adj" fmla="val 10396"/>
            </a:avLst>
          </a:prstGeom>
          <a:noFill/>
          <a:ln w="12700" cap="flat" cmpd="sng" algn="ctr">
            <a:solidFill>
              <a:schemeClr val="tx1"/>
            </a:solidFill>
            <a:prstDash val="lgDashDotDot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72" name="Text Box 82"/>
          <p:cNvSpPr txBox="1">
            <a:spLocks noChangeArrowheads="1"/>
          </p:cNvSpPr>
          <p:nvPr/>
        </p:nvSpPr>
        <p:spPr bwMode="auto">
          <a:xfrm>
            <a:off x="914927" y="4668672"/>
            <a:ext cx="561051" cy="2585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algn="ctr" eaLnBrk="0" hangingPunct="0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de-DE" sz="1050" i="1" dirty="0" smtClean="0">
                <a:latin typeface="Arial" pitchFamily="34" charset="0"/>
                <a:cs typeface="Arial" pitchFamily="34" charset="0"/>
              </a:rPr>
              <a:t>Terminal</a:t>
            </a:r>
            <a:br>
              <a:rPr lang="de-DE" sz="1050" i="1" dirty="0" smtClean="0">
                <a:latin typeface="Arial" pitchFamily="34" charset="0"/>
                <a:cs typeface="Arial" pitchFamily="34" charset="0"/>
              </a:rPr>
            </a:br>
            <a:r>
              <a:rPr lang="de-DE" sz="1050" i="1" dirty="0" smtClean="0">
                <a:latin typeface="Arial" pitchFamily="34" charset="0"/>
                <a:cs typeface="Arial" pitchFamily="34" charset="0"/>
              </a:rPr>
              <a:t>Interface</a:t>
            </a:r>
            <a:r>
              <a:rPr lang="hr-HR" sz="1050" i="1" dirty="0" smtClean="0">
                <a:latin typeface="Arial" pitchFamily="34" charset="0"/>
                <a:cs typeface="Arial" pitchFamily="34" charset="0"/>
              </a:rPr>
              <a:t> </a:t>
            </a:r>
            <a:endParaRPr lang="en-US" sz="105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3" name="Text Box 82"/>
          <p:cNvSpPr txBox="1">
            <a:spLocks noChangeArrowheads="1"/>
          </p:cNvSpPr>
          <p:nvPr/>
        </p:nvSpPr>
        <p:spPr bwMode="auto">
          <a:xfrm>
            <a:off x="5511684" y="4668672"/>
            <a:ext cx="825546" cy="2585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algn="r" eaLnBrk="0" hangingPunct="0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de-DE" sz="1050" i="1" dirty="0" smtClean="0">
                <a:latin typeface="Arial" pitchFamily="34" charset="0"/>
                <a:cs typeface="Arial" pitchFamily="34" charset="0"/>
              </a:rPr>
              <a:t>Core Network</a:t>
            </a:r>
            <a:br>
              <a:rPr lang="de-DE" sz="1050" i="1" dirty="0" smtClean="0">
                <a:latin typeface="Arial" pitchFamily="34" charset="0"/>
                <a:cs typeface="Arial" pitchFamily="34" charset="0"/>
              </a:rPr>
            </a:br>
            <a:r>
              <a:rPr lang="de-DE" sz="1050" i="1" dirty="0" smtClean="0">
                <a:latin typeface="Arial" pitchFamily="34" charset="0"/>
                <a:cs typeface="Arial" pitchFamily="34" charset="0"/>
              </a:rPr>
              <a:t>Interface</a:t>
            </a:r>
            <a:r>
              <a:rPr lang="hr-HR" sz="1050" i="1" dirty="0" smtClean="0">
                <a:latin typeface="Arial" pitchFamily="34" charset="0"/>
                <a:cs typeface="Arial" pitchFamily="34" charset="0"/>
              </a:rPr>
              <a:t> </a:t>
            </a:r>
            <a:endParaRPr lang="en-US" sz="105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4" name="Rounded Rectangle 73"/>
          <p:cNvSpPr/>
          <p:nvPr/>
        </p:nvSpPr>
        <p:spPr bwMode="auto">
          <a:xfrm>
            <a:off x="5784526" y="3920320"/>
            <a:ext cx="609600" cy="727880"/>
          </a:xfrm>
          <a:prstGeom prst="roundRect">
            <a:avLst>
              <a:gd name="adj" fmla="val 10396"/>
            </a:avLst>
          </a:prstGeom>
          <a:noFill/>
          <a:ln w="12700" cap="flat" cmpd="sng" algn="ctr">
            <a:solidFill>
              <a:schemeClr val="tx1"/>
            </a:solidFill>
            <a:prstDash val="lgDashDotDot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75" name="Text Box 82"/>
          <p:cNvSpPr txBox="1">
            <a:spLocks noChangeArrowheads="1"/>
          </p:cNvSpPr>
          <p:nvPr/>
        </p:nvSpPr>
        <p:spPr bwMode="auto">
          <a:xfrm>
            <a:off x="3157072" y="4850104"/>
            <a:ext cx="1428276" cy="1754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algn="ctr" eaLnBrk="0" hangingPunct="0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de-DE" b="1" i="1" dirty="0" err="1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Scope</a:t>
            </a:r>
            <a:r>
              <a:rPr lang="de-DE" b="1" i="1" dirty="0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de-DE" b="1" i="1" dirty="0" err="1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of</a:t>
            </a:r>
            <a:r>
              <a:rPr lang="de-DE" b="1" i="1" dirty="0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 P802.1CF</a:t>
            </a:r>
            <a:r>
              <a:rPr lang="hr-HR" b="1" i="1" dirty="0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 </a:t>
            </a:r>
            <a:endParaRPr lang="en-US" b="1" i="1" dirty="0">
              <a:solidFill>
                <a:schemeClr val="accent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6" name="Picture 2" descr="D:\Data\WFA\_WBA\SDN+NFV\Wireless_Access_Point_Computer_Clipart_Pictures.png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biLevel thresh="50000"/>
          </a:blip>
          <a:srcRect/>
          <a:stretch>
            <a:fillRect/>
          </a:stretch>
        </p:blipFill>
        <p:spPr bwMode="auto">
          <a:xfrm>
            <a:off x="2646619" y="1524000"/>
            <a:ext cx="228600" cy="245806"/>
          </a:xfrm>
          <a:prstGeom prst="rect">
            <a:avLst/>
          </a:prstGeom>
          <a:noFill/>
          <a:ln>
            <a:noFill/>
          </a:ln>
        </p:spPr>
      </p:pic>
      <p:pic>
        <p:nvPicPr>
          <p:cNvPr id="199" name="Picture 2" descr="D:\Data\WFA\_WBA\SDN+NFV\Wireless_Access_Point_Computer_Clipart_Pictures.png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biLevel thresh="50000"/>
          </a:blip>
          <a:srcRect/>
          <a:stretch>
            <a:fillRect/>
          </a:stretch>
        </p:blipFill>
        <p:spPr bwMode="auto">
          <a:xfrm>
            <a:off x="2483232" y="1801641"/>
            <a:ext cx="425197" cy="457200"/>
          </a:xfrm>
          <a:prstGeom prst="rect">
            <a:avLst/>
          </a:prstGeom>
          <a:noFill/>
        </p:spPr>
      </p:pic>
      <p:grpSp>
        <p:nvGrpSpPr>
          <p:cNvPr id="239" name="Group 224"/>
          <p:cNvGrpSpPr/>
          <p:nvPr/>
        </p:nvGrpSpPr>
        <p:grpSpPr>
          <a:xfrm>
            <a:off x="6535094" y="1371600"/>
            <a:ext cx="228600" cy="306387"/>
            <a:chOff x="7391400" y="2743200"/>
            <a:chExt cx="1031875" cy="1144587"/>
          </a:xfrm>
        </p:grpSpPr>
        <p:sp>
          <p:nvSpPr>
            <p:cNvPr id="226" name="Freeform 110"/>
            <p:cNvSpPr>
              <a:spLocks/>
            </p:cNvSpPr>
            <p:nvPr/>
          </p:nvSpPr>
          <p:spPr bwMode="auto">
            <a:xfrm flipH="1">
              <a:off x="8264265" y="2743200"/>
              <a:ext cx="159010" cy="1144587"/>
            </a:xfrm>
            <a:custGeom>
              <a:avLst/>
              <a:gdLst/>
              <a:ahLst/>
              <a:cxnLst>
                <a:cxn ang="0">
                  <a:pos x="90" y="546"/>
                </a:cxn>
                <a:cxn ang="0">
                  <a:pos x="0" y="432"/>
                </a:cxn>
                <a:cxn ang="0">
                  <a:pos x="0" y="0"/>
                </a:cxn>
                <a:cxn ang="0">
                  <a:pos x="84" y="42"/>
                </a:cxn>
                <a:cxn ang="0">
                  <a:pos x="90" y="546"/>
                </a:cxn>
              </a:cxnLst>
              <a:rect l="0" t="0" r="r" b="b"/>
              <a:pathLst>
                <a:path w="90" h="546">
                  <a:moveTo>
                    <a:pt x="90" y="546"/>
                  </a:moveTo>
                  <a:lnTo>
                    <a:pt x="0" y="432"/>
                  </a:lnTo>
                  <a:lnTo>
                    <a:pt x="0" y="0"/>
                  </a:lnTo>
                  <a:lnTo>
                    <a:pt x="84" y="42"/>
                  </a:lnTo>
                  <a:lnTo>
                    <a:pt x="90" y="54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 w="1588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27" name="Rectangle 111"/>
            <p:cNvSpPr>
              <a:spLocks noChangeArrowheads="1"/>
            </p:cNvSpPr>
            <p:nvPr/>
          </p:nvSpPr>
          <p:spPr bwMode="auto">
            <a:xfrm flipH="1">
              <a:off x="7415082" y="2831457"/>
              <a:ext cx="862715" cy="1056330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 w="1588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28" name="Oval 112"/>
            <p:cNvSpPr>
              <a:spLocks noChangeArrowheads="1"/>
            </p:cNvSpPr>
            <p:nvPr/>
          </p:nvSpPr>
          <p:spPr bwMode="auto">
            <a:xfrm flipH="1">
              <a:off x="7925945" y="2969359"/>
              <a:ext cx="125178" cy="99289"/>
            </a:xfrm>
            <a:prstGeom prst="ellipse">
              <a:avLst/>
            </a:prstGeom>
            <a:solidFill>
              <a:srgbClr val="FFC9C9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  <p:grpSp>
          <p:nvGrpSpPr>
            <p:cNvPr id="240" name="Group 113"/>
            <p:cNvGrpSpPr>
              <a:grpSpLocks/>
            </p:cNvGrpSpPr>
            <p:nvPr/>
          </p:nvGrpSpPr>
          <p:grpSpPr bwMode="auto">
            <a:xfrm flipH="1">
              <a:off x="7540261" y="3272744"/>
              <a:ext cx="514246" cy="300626"/>
              <a:chOff x="3216" y="2784"/>
              <a:chExt cx="192" cy="144"/>
            </a:xfrm>
          </p:grpSpPr>
          <p:sp>
            <p:nvSpPr>
              <p:cNvPr id="233" name="Line 114"/>
              <p:cNvSpPr>
                <a:spLocks noChangeShapeType="1"/>
              </p:cNvSpPr>
              <p:nvPr/>
            </p:nvSpPr>
            <p:spPr bwMode="auto">
              <a:xfrm>
                <a:off x="3216" y="2784"/>
                <a:ext cx="192" cy="0"/>
              </a:xfrm>
              <a:prstGeom prst="line">
                <a:avLst/>
              </a:prstGeom>
              <a:noFill/>
              <a:ln w="12700">
                <a:solidFill>
                  <a:srgbClr val="CCE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234" name="Line 115"/>
              <p:cNvSpPr>
                <a:spLocks noChangeShapeType="1"/>
              </p:cNvSpPr>
              <p:nvPr/>
            </p:nvSpPr>
            <p:spPr bwMode="auto">
              <a:xfrm>
                <a:off x="3216" y="2832"/>
                <a:ext cx="192" cy="0"/>
              </a:xfrm>
              <a:prstGeom prst="line">
                <a:avLst/>
              </a:prstGeom>
              <a:noFill/>
              <a:ln w="12700">
                <a:solidFill>
                  <a:srgbClr val="CCE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235" name="Line 116"/>
              <p:cNvSpPr>
                <a:spLocks noChangeShapeType="1"/>
              </p:cNvSpPr>
              <p:nvPr/>
            </p:nvSpPr>
            <p:spPr bwMode="auto">
              <a:xfrm>
                <a:off x="3216" y="2880"/>
                <a:ext cx="192" cy="0"/>
              </a:xfrm>
              <a:prstGeom prst="line">
                <a:avLst/>
              </a:prstGeom>
              <a:noFill/>
              <a:ln w="12700">
                <a:solidFill>
                  <a:srgbClr val="CCE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236" name="Line 117"/>
              <p:cNvSpPr>
                <a:spLocks noChangeShapeType="1"/>
              </p:cNvSpPr>
              <p:nvPr/>
            </p:nvSpPr>
            <p:spPr bwMode="auto">
              <a:xfrm>
                <a:off x="3216" y="2928"/>
                <a:ext cx="192" cy="0"/>
              </a:xfrm>
              <a:prstGeom prst="line">
                <a:avLst/>
              </a:prstGeom>
              <a:noFill/>
              <a:ln w="12700">
                <a:solidFill>
                  <a:srgbClr val="CCE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</p:grpSp>
        <p:sp>
          <p:nvSpPr>
            <p:cNvPr id="230" name="Freeform 118"/>
            <p:cNvSpPr>
              <a:spLocks/>
            </p:cNvSpPr>
            <p:nvPr/>
          </p:nvSpPr>
          <p:spPr bwMode="auto">
            <a:xfrm>
              <a:off x="7391400" y="2751474"/>
              <a:ext cx="1018342" cy="96531"/>
            </a:xfrm>
            <a:custGeom>
              <a:avLst/>
              <a:gdLst/>
              <a:ahLst/>
              <a:cxnLst>
                <a:cxn ang="0">
                  <a:pos x="259" y="35"/>
                </a:cxn>
                <a:cxn ang="0">
                  <a:pos x="0" y="35"/>
                </a:cxn>
                <a:cxn ang="0">
                  <a:pos x="81" y="0"/>
                </a:cxn>
                <a:cxn ang="0">
                  <a:pos x="301" y="0"/>
                </a:cxn>
                <a:cxn ang="0">
                  <a:pos x="259" y="35"/>
                </a:cxn>
              </a:cxnLst>
              <a:rect l="0" t="0" r="r" b="b"/>
              <a:pathLst>
                <a:path w="301" h="35">
                  <a:moveTo>
                    <a:pt x="259" y="35"/>
                  </a:moveTo>
                  <a:lnTo>
                    <a:pt x="0" y="35"/>
                  </a:lnTo>
                  <a:lnTo>
                    <a:pt x="81" y="0"/>
                  </a:lnTo>
                  <a:lnTo>
                    <a:pt x="301" y="0"/>
                  </a:lnTo>
                  <a:lnTo>
                    <a:pt x="259" y="35"/>
                  </a:ln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 w="1588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31" name="Oval 119"/>
            <p:cNvSpPr>
              <a:spLocks noChangeArrowheads="1"/>
            </p:cNvSpPr>
            <p:nvPr/>
          </p:nvSpPr>
          <p:spPr bwMode="auto">
            <a:xfrm flipH="1">
              <a:off x="7560560" y="2958327"/>
              <a:ext cx="125178" cy="99289"/>
            </a:xfrm>
            <a:prstGeom prst="ellipse">
              <a:avLst/>
            </a:prstGeom>
            <a:solidFill>
              <a:srgbClr val="FFC9C9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232" name="Oval 120"/>
            <p:cNvSpPr>
              <a:spLocks noChangeArrowheads="1"/>
            </p:cNvSpPr>
            <p:nvPr/>
          </p:nvSpPr>
          <p:spPr bwMode="auto">
            <a:xfrm flipH="1">
              <a:off x="7743252" y="2958327"/>
              <a:ext cx="125178" cy="99289"/>
            </a:xfrm>
            <a:prstGeom prst="ellipse">
              <a:avLst/>
            </a:prstGeom>
            <a:solidFill>
              <a:srgbClr val="CCFF33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</p:grpSp>
      <p:sp>
        <p:nvSpPr>
          <p:cNvPr id="30" name="Line 20"/>
          <p:cNvSpPr>
            <a:spLocks noChangeShapeType="1"/>
          </p:cNvSpPr>
          <p:nvPr/>
        </p:nvSpPr>
        <p:spPr bwMode="auto">
          <a:xfrm flipV="1">
            <a:off x="4948237" y="2128215"/>
            <a:ext cx="2835178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/>
          </a:p>
        </p:txBody>
      </p:sp>
      <p:pic>
        <p:nvPicPr>
          <p:cNvPr id="40" name="Picture 29"/>
          <p:cNvPicPr>
            <a:picLocks noChangeArrowheads="1"/>
          </p:cNvPicPr>
          <p:nvPr/>
        </p:nvPicPr>
        <p:blipFill>
          <a:blip r:embed="rId5">
            <a:grayscl/>
          </a:blip>
          <a:srcRect/>
          <a:stretch>
            <a:fillRect/>
          </a:stretch>
        </p:blipFill>
        <p:spPr bwMode="auto">
          <a:xfrm>
            <a:off x="6074898" y="2025144"/>
            <a:ext cx="478302" cy="23210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</p:pic>
      <p:grpSp>
        <p:nvGrpSpPr>
          <p:cNvPr id="241" name="Group 211"/>
          <p:cNvGrpSpPr/>
          <p:nvPr/>
        </p:nvGrpSpPr>
        <p:grpSpPr>
          <a:xfrm>
            <a:off x="7696200" y="1752600"/>
            <a:ext cx="304800" cy="458787"/>
            <a:chOff x="7391400" y="2743200"/>
            <a:chExt cx="1031875" cy="1144587"/>
          </a:xfrm>
        </p:grpSpPr>
        <p:sp>
          <p:nvSpPr>
            <p:cNvPr id="201" name="Freeform 110"/>
            <p:cNvSpPr>
              <a:spLocks/>
            </p:cNvSpPr>
            <p:nvPr/>
          </p:nvSpPr>
          <p:spPr bwMode="auto">
            <a:xfrm flipH="1">
              <a:off x="8264265" y="2743200"/>
              <a:ext cx="159010" cy="1144587"/>
            </a:xfrm>
            <a:custGeom>
              <a:avLst/>
              <a:gdLst/>
              <a:ahLst/>
              <a:cxnLst>
                <a:cxn ang="0">
                  <a:pos x="90" y="546"/>
                </a:cxn>
                <a:cxn ang="0">
                  <a:pos x="0" y="432"/>
                </a:cxn>
                <a:cxn ang="0">
                  <a:pos x="0" y="0"/>
                </a:cxn>
                <a:cxn ang="0">
                  <a:pos x="84" y="42"/>
                </a:cxn>
                <a:cxn ang="0">
                  <a:pos x="90" y="546"/>
                </a:cxn>
              </a:cxnLst>
              <a:rect l="0" t="0" r="r" b="b"/>
              <a:pathLst>
                <a:path w="90" h="546">
                  <a:moveTo>
                    <a:pt x="90" y="546"/>
                  </a:moveTo>
                  <a:lnTo>
                    <a:pt x="0" y="432"/>
                  </a:lnTo>
                  <a:lnTo>
                    <a:pt x="0" y="0"/>
                  </a:lnTo>
                  <a:lnTo>
                    <a:pt x="84" y="42"/>
                  </a:lnTo>
                  <a:lnTo>
                    <a:pt x="90" y="54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 w="1588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02" name="Rectangle 111"/>
            <p:cNvSpPr>
              <a:spLocks noChangeArrowheads="1"/>
            </p:cNvSpPr>
            <p:nvPr/>
          </p:nvSpPr>
          <p:spPr bwMode="auto">
            <a:xfrm flipH="1">
              <a:off x="7415082" y="2831457"/>
              <a:ext cx="862715" cy="1056330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 w="1588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03" name="Oval 112"/>
            <p:cNvSpPr>
              <a:spLocks noChangeArrowheads="1"/>
            </p:cNvSpPr>
            <p:nvPr/>
          </p:nvSpPr>
          <p:spPr bwMode="auto">
            <a:xfrm flipH="1">
              <a:off x="7925945" y="2969359"/>
              <a:ext cx="125178" cy="99289"/>
            </a:xfrm>
            <a:prstGeom prst="ellipse">
              <a:avLst/>
            </a:prstGeom>
            <a:solidFill>
              <a:srgbClr val="FFC9C9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  <p:grpSp>
          <p:nvGrpSpPr>
            <p:cNvPr id="242" name="Group 113"/>
            <p:cNvGrpSpPr>
              <a:grpSpLocks/>
            </p:cNvGrpSpPr>
            <p:nvPr/>
          </p:nvGrpSpPr>
          <p:grpSpPr bwMode="auto">
            <a:xfrm flipH="1">
              <a:off x="7540261" y="3272744"/>
              <a:ext cx="514246" cy="300626"/>
              <a:chOff x="3216" y="2784"/>
              <a:chExt cx="192" cy="144"/>
            </a:xfrm>
          </p:grpSpPr>
          <p:sp>
            <p:nvSpPr>
              <p:cNvPr id="208" name="Line 114"/>
              <p:cNvSpPr>
                <a:spLocks noChangeShapeType="1"/>
              </p:cNvSpPr>
              <p:nvPr/>
            </p:nvSpPr>
            <p:spPr bwMode="auto">
              <a:xfrm>
                <a:off x="3216" y="2784"/>
                <a:ext cx="192" cy="0"/>
              </a:xfrm>
              <a:prstGeom prst="line">
                <a:avLst/>
              </a:prstGeom>
              <a:noFill/>
              <a:ln w="12700">
                <a:solidFill>
                  <a:srgbClr val="CCE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209" name="Line 115"/>
              <p:cNvSpPr>
                <a:spLocks noChangeShapeType="1"/>
              </p:cNvSpPr>
              <p:nvPr/>
            </p:nvSpPr>
            <p:spPr bwMode="auto">
              <a:xfrm>
                <a:off x="3216" y="2832"/>
                <a:ext cx="192" cy="0"/>
              </a:xfrm>
              <a:prstGeom prst="line">
                <a:avLst/>
              </a:prstGeom>
              <a:noFill/>
              <a:ln w="12700">
                <a:solidFill>
                  <a:srgbClr val="CCE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210" name="Line 116"/>
              <p:cNvSpPr>
                <a:spLocks noChangeShapeType="1"/>
              </p:cNvSpPr>
              <p:nvPr/>
            </p:nvSpPr>
            <p:spPr bwMode="auto">
              <a:xfrm>
                <a:off x="3216" y="2880"/>
                <a:ext cx="192" cy="0"/>
              </a:xfrm>
              <a:prstGeom prst="line">
                <a:avLst/>
              </a:prstGeom>
              <a:noFill/>
              <a:ln w="12700">
                <a:solidFill>
                  <a:srgbClr val="CCE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211" name="Line 117"/>
              <p:cNvSpPr>
                <a:spLocks noChangeShapeType="1"/>
              </p:cNvSpPr>
              <p:nvPr/>
            </p:nvSpPr>
            <p:spPr bwMode="auto">
              <a:xfrm>
                <a:off x="3216" y="2928"/>
                <a:ext cx="192" cy="0"/>
              </a:xfrm>
              <a:prstGeom prst="line">
                <a:avLst/>
              </a:prstGeom>
              <a:noFill/>
              <a:ln w="12700">
                <a:solidFill>
                  <a:srgbClr val="CCE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</p:grpSp>
        <p:sp>
          <p:nvSpPr>
            <p:cNvPr id="205" name="Freeform 118"/>
            <p:cNvSpPr>
              <a:spLocks/>
            </p:cNvSpPr>
            <p:nvPr/>
          </p:nvSpPr>
          <p:spPr bwMode="auto">
            <a:xfrm>
              <a:off x="7391400" y="2751474"/>
              <a:ext cx="1018342" cy="96531"/>
            </a:xfrm>
            <a:custGeom>
              <a:avLst/>
              <a:gdLst/>
              <a:ahLst/>
              <a:cxnLst>
                <a:cxn ang="0">
                  <a:pos x="259" y="35"/>
                </a:cxn>
                <a:cxn ang="0">
                  <a:pos x="0" y="35"/>
                </a:cxn>
                <a:cxn ang="0">
                  <a:pos x="81" y="0"/>
                </a:cxn>
                <a:cxn ang="0">
                  <a:pos x="301" y="0"/>
                </a:cxn>
                <a:cxn ang="0">
                  <a:pos x="259" y="35"/>
                </a:cxn>
              </a:cxnLst>
              <a:rect l="0" t="0" r="r" b="b"/>
              <a:pathLst>
                <a:path w="301" h="35">
                  <a:moveTo>
                    <a:pt x="259" y="35"/>
                  </a:moveTo>
                  <a:lnTo>
                    <a:pt x="0" y="35"/>
                  </a:lnTo>
                  <a:lnTo>
                    <a:pt x="81" y="0"/>
                  </a:lnTo>
                  <a:lnTo>
                    <a:pt x="301" y="0"/>
                  </a:lnTo>
                  <a:lnTo>
                    <a:pt x="259" y="35"/>
                  </a:ln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 w="1588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06" name="Oval 119"/>
            <p:cNvSpPr>
              <a:spLocks noChangeArrowheads="1"/>
            </p:cNvSpPr>
            <p:nvPr/>
          </p:nvSpPr>
          <p:spPr bwMode="auto">
            <a:xfrm flipH="1">
              <a:off x="7560560" y="2958327"/>
              <a:ext cx="125178" cy="99289"/>
            </a:xfrm>
            <a:prstGeom prst="ellipse">
              <a:avLst/>
            </a:prstGeom>
            <a:solidFill>
              <a:srgbClr val="FFC9C9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207" name="Oval 120"/>
            <p:cNvSpPr>
              <a:spLocks noChangeArrowheads="1"/>
            </p:cNvSpPr>
            <p:nvPr/>
          </p:nvSpPr>
          <p:spPr bwMode="auto">
            <a:xfrm flipH="1">
              <a:off x="7743252" y="2958327"/>
              <a:ext cx="125178" cy="99289"/>
            </a:xfrm>
            <a:prstGeom prst="ellipse">
              <a:avLst/>
            </a:prstGeom>
            <a:solidFill>
              <a:srgbClr val="CCFF33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</p:grpSp>
      <p:grpSp>
        <p:nvGrpSpPr>
          <p:cNvPr id="243" name="Group 212"/>
          <p:cNvGrpSpPr/>
          <p:nvPr/>
        </p:nvGrpSpPr>
        <p:grpSpPr>
          <a:xfrm>
            <a:off x="7973841" y="1703559"/>
            <a:ext cx="304800" cy="458787"/>
            <a:chOff x="7391400" y="2743200"/>
            <a:chExt cx="1031875" cy="1144587"/>
          </a:xfrm>
        </p:grpSpPr>
        <p:sp>
          <p:nvSpPr>
            <p:cNvPr id="214" name="Freeform 110"/>
            <p:cNvSpPr>
              <a:spLocks/>
            </p:cNvSpPr>
            <p:nvPr/>
          </p:nvSpPr>
          <p:spPr bwMode="auto">
            <a:xfrm flipH="1">
              <a:off x="8264265" y="2743200"/>
              <a:ext cx="159010" cy="1144587"/>
            </a:xfrm>
            <a:custGeom>
              <a:avLst/>
              <a:gdLst/>
              <a:ahLst/>
              <a:cxnLst>
                <a:cxn ang="0">
                  <a:pos x="90" y="546"/>
                </a:cxn>
                <a:cxn ang="0">
                  <a:pos x="0" y="432"/>
                </a:cxn>
                <a:cxn ang="0">
                  <a:pos x="0" y="0"/>
                </a:cxn>
                <a:cxn ang="0">
                  <a:pos x="84" y="42"/>
                </a:cxn>
                <a:cxn ang="0">
                  <a:pos x="90" y="546"/>
                </a:cxn>
              </a:cxnLst>
              <a:rect l="0" t="0" r="r" b="b"/>
              <a:pathLst>
                <a:path w="90" h="546">
                  <a:moveTo>
                    <a:pt x="90" y="546"/>
                  </a:moveTo>
                  <a:lnTo>
                    <a:pt x="0" y="432"/>
                  </a:lnTo>
                  <a:lnTo>
                    <a:pt x="0" y="0"/>
                  </a:lnTo>
                  <a:lnTo>
                    <a:pt x="84" y="42"/>
                  </a:lnTo>
                  <a:lnTo>
                    <a:pt x="90" y="54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 w="1588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15" name="Rectangle 111"/>
            <p:cNvSpPr>
              <a:spLocks noChangeArrowheads="1"/>
            </p:cNvSpPr>
            <p:nvPr/>
          </p:nvSpPr>
          <p:spPr bwMode="auto">
            <a:xfrm flipH="1">
              <a:off x="7415082" y="2831457"/>
              <a:ext cx="862715" cy="1056330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 w="1588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16" name="Oval 112"/>
            <p:cNvSpPr>
              <a:spLocks noChangeArrowheads="1"/>
            </p:cNvSpPr>
            <p:nvPr/>
          </p:nvSpPr>
          <p:spPr bwMode="auto">
            <a:xfrm flipH="1">
              <a:off x="7925945" y="2969359"/>
              <a:ext cx="125178" cy="99289"/>
            </a:xfrm>
            <a:prstGeom prst="ellipse">
              <a:avLst/>
            </a:prstGeom>
            <a:solidFill>
              <a:srgbClr val="FFC9C9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  <p:grpSp>
          <p:nvGrpSpPr>
            <p:cNvPr id="244" name="Group 113"/>
            <p:cNvGrpSpPr>
              <a:grpSpLocks/>
            </p:cNvGrpSpPr>
            <p:nvPr/>
          </p:nvGrpSpPr>
          <p:grpSpPr bwMode="auto">
            <a:xfrm flipH="1">
              <a:off x="7540261" y="3272744"/>
              <a:ext cx="514246" cy="300626"/>
              <a:chOff x="3216" y="2784"/>
              <a:chExt cx="192" cy="144"/>
            </a:xfrm>
          </p:grpSpPr>
          <p:sp>
            <p:nvSpPr>
              <p:cNvPr id="221" name="Line 114"/>
              <p:cNvSpPr>
                <a:spLocks noChangeShapeType="1"/>
              </p:cNvSpPr>
              <p:nvPr/>
            </p:nvSpPr>
            <p:spPr bwMode="auto">
              <a:xfrm>
                <a:off x="3216" y="2784"/>
                <a:ext cx="192" cy="0"/>
              </a:xfrm>
              <a:prstGeom prst="line">
                <a:avLst/>
              </a:prstGeom>
              <a:noFill/>
              <a:ln w="12700">
                <a:solidFill>
                  <a:srgbClr val="CCE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222" name="Line 115"/>
              <p:cNvSpPr>
                <a:spLocks noChangeShapeType="1"/>
              </p:cNvSpPr>
              <p:nvPr/>
            </p:nvSpPr>
            <p:spPr bwMode="auto">
              <a:xfrm>
                <a:off x="3216" y="2832"/>
                <a:ext cx="192" cy="0"/>
              </a:xfrm>
              <a:prstGeom prst="line">
                <a:avLst/>
              </a:prstGeom>
              <a:noFill/>
              <a:ln w="12700">
                <a:solidFill>
                  <a:srgbClr val="CCE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223" name="Line 116"/>
              <p:cNvSpPr>
                <a:spLocks noChangeShapeType="1"/>
              </p:cNvSpPr>
              <p:nvPr/>
            </p:nvSpPr>
            <p:spPr bwMode="auto">
              <a:xfrm>
                <a:off x="3216" y="2880"/>
                <a:ext cx="192" cy="0"/>
              </a:xfrm>
              <a:prstGeom prst="line">
                <a:avLst/>
              </a:prstGeom>
              <a:noFill/>
              <a:ln w="12700">
                <a:solidFill>
                  <a:srgbClr val="CCE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224" name="Line 117"/>
              <p:cNvSpPr>
                <a:spLocks noChangeShapeType="1"/>
              </p:cNvSpPr>
              <p:nvPr/>
            </p:nvSpPr>
            <p:spPr bwMode="auto">
              <a:xfrm>
                <a:off x="3216" y="2928"/>
                <a:ext cx="192" cy="0"/>
              </a:xfrm>
              <a:prstGeom prst="line">
                <a:avLst/>
              </a:prstGeom>
              <a:noFill/>
              <a:ln w="12700">
                <a:solidFill>
                  <a:srgbClr val="CCE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</p:grpSp>
        <p:sp>
          <p:nvSpPr>
            <p:cNvPr id="218" name="Freeform 118"/>
            <p:cNvSpPr>
              <a:spLocks/>
            </p:cNvSpPr>
            <p:nvPr/>
          </p:nvSpPr>
          <p:spPr bwMode="auto">
            <a:xfrm>
              <a:off x="7391400" y="2751474"/>
              <a:ext cx="1018342" cy="96531"/>
            </a:xfrm>
            <a:custGeom>
              <a:avLst/>
              <a:gdLst/>
              <a:ahLst/>
              <a:cxnLst>
                <a:cxn ang="0">
                  <a:pos x="259" y="35"/>
                </a:cxn>
                <a:cxn ang="0">
                  <a:pos x="0" y="35"/>
                </a:cxn>
                <a:cxn ang="0">
                  <a:pos x="81" y="0"/>
                </a:cxn>
                <a:cxn ang="0">
                  <a:pos x="301" y="0"/>
                </a:cxn>
                <a:cxn ang="0">
                  <a:pos x="259" y="35"/>
                </a:cxn>
              </a:cxnLst>
              <a:rect l="0" t="0" r="r" b="b"/>
              <a:pathLst>
                <a:path w="301" h="35">
                  <a:moveTo>
                    <a:pt x="259" y="35"/>
                  </a:moveTo>
                  <a:lnTo>
                    <a:pt x="0" y="35"/>
                  </a:lnTo>
                  <a:lnTo>
                    <a:pt x="81" y="0"/>
                  </a:lnTo>
                  <a:lnTo>
                    <a:pt x="301" y="0"/>
                  </a:lnTo>
                  <a:lnTo>
                    <a:pt x="259" y="35"/>
                  </a:ln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 w="1588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19" name="Oval 119"/>
            <p:cNvSpPr>
              <a:spLocks noChangeArrowheads="1"/>
            </p:cNvSpPr>
            <p:nvPr/>
          </p:nvSpPr>
          <p:spPr bwMode="auto">
            <a:xfrm flipH="1">
              <a:off x="7560560" y="2958327"/>
              <a:ext cx="125178" cy="99289"/>
            </a:xfrm>
            <a:prstGeom prst="ellipse">
              <a:avLst/>
            </a:prstGeom>
            <a:solidFill>
              <a:srgbClr val="FFC9C9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220" name="Oval 120"/>
            <p:cNvSpPr>
              <a:spLocks noChangeArrowheads="1"/>
            </p:cNvSpPr>
            <p:nvPr/>
          </p:nvSpPr>
          <p:spPr bwMode="auto">
            <a:xfrm flipH="1">
              <a:off x="7743252" y="2958327"/>
              <a:ext cx="125178" cy="99289"/>
            </a:xfrm>
            <a:prstGeom prst="ellipse">
              <a:avLst/>
            </a:prstGeom>
            <a:solidFill>
              <a:srgbClr val="CCFF33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</p:grp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NRM benefits for SDN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The chapter on NRM should close with a section on applicability of the definitions for SDN.</a:t>
            </a:r>
          </a:p>
          <a:p>
            <a:r>
              <a:rPr lang="en-US" dirty="0" smtClean="0"/>
              <a:t>Generic </a:t>
            </a:r>
            <a:r>
              <a:rPr lang="en-US" dirty="0" smtClean="0"/>
              <a:t>architecture model for Ethernet access networks defining entities and interfaces, providing the base for</a:t>
            </a:r>
          </a:p>
          <a:p>
            <a:pPr lvl="1"/>
            <a:r>
              <a:rPr lang="en-US" dirty="0" smtClean="0"/>
              <a:t>Identity and attribute information of entities</a:t>
            </a:r>
          </a:p>
          <a:p>
            <a:pPr lvl="1"/>
            <a:r>
              <a:rPr lang="en-US" dirty="0" smtClean="0"/>
              <a:t>Functional behavior and message exchanges</a:t>
            </a:r>
          </a:p>
          <a:p>
            <a:r>
              <a:rPr lang="en-US" dirty="0" smtClean="0"/>
              <a:t>However P802.1CF will not …</a:t>
            </a:r>
          </a:p>
          <a:p>
            <a:pPr lvl="1"/>
            <a:r>
              <a:rPr lang="en-US" dirty="0" smtClean="0"/>
              <a:t>define higher layer protocols for conveying information between SDN controller and access network nodes</a:t>
            </a:r>
          </a:p>
          <a:p>
            <a:pPr lvl="1"/>
            <a:r>
              <a:rPr lang="en-US" dirty="0" smtClean="0"/>
              <a:t>specify higher layer protocols for the exchange of control information between network entities</a:t>
            </a:r>
          </a:p>
          <a:p>
            <a:pPr lvl="1"/>
            <a:r>
              <a:rPr lang="en-US" dirty="0" smtClean="0"/>
              <a:t>make pre-assumptions about the network layer protocol</a:t>
            </a:r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P802.1CF NRM </a:t>
            </a:r>
            <a:r>
              <a:rPr lang="en-US" dirty="0" smtClean="0"/>
              <a:t>Refinements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2015-03-03</a:t>
            </a:r>
            <a:endParaRPr lang="en-US" dirty="0" smtClean="0"/>
          </a:p>
          <a:p>
            <a:r>
              <a:rPr lang="en-US" dirty="0"/>
              <a:t>Max </a:t>
            </a:r>
            <a:r>
              <a:rPr lang="en-US" dirty="0" smtClean="0"/>
              <a:t>Riegel</a:t>
            </a:r>
          </a:p>
          <a:p>
            <a:r>
              <a:rPr lang="en-US" dirty="0"/>
              <a:t>(</a:t>
            </a:r>
            <a:r>
              <a:rPr lang="en-US" dirty="0" smtClean="0"/>
              <a:t>Nokia Networks)</a:t>
            </a:r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Terminology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648200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  <a:tabLst>
                <a:tab pos="1023938" algn="l"/>
              </a:tabLst>
            </a:pPr>
            <a:r>
              <a:rPr lang="en-US" dirty="0" smtClean="0"/>
              <a:t>SS: 	Subscription Service</a:t>
            </a:r>
          </a:p>
          <a:p>
            <a:pPr marL="0" indent="0">
              <a:buNone/>
              <a:tabLst>
                <a:tab pos="1023938" algn="l"/>
              </a:tabLst>
            </a:pPr>
            <a:r>
              <a:rPr lang="en-US" dirty="0" smtClean="0"/>
              <a:t>CIS:	Coordination and Information Service</a:t>
            </a:r>
          </a:p>
          <a:p>
            <a:pPr marL="0" indent="0">
              <a:buNone/>
              <a:tabLst>
                <a:tab pos="1023938" algn="l"/>
              </a:tabLst>
            </a:pPr>
            <a:r>
              <a:rPr lang="en-US" dirty="0" smtClean="0"/>
              <a:t>AN</a:t>
            </a:r>
            <a:r>
              <a:rPr lang="en-US" dirty="0"/>
              <a:t>: 	Access </a:t>
            </a:r>
            <a:r>
              <a:rPr lang="en-US" dirty="0" smtClean="0"/>
              <a:t>Network</a:t>
            </a:r>
          </a:p>
          <a:p>
            <a:pPr marL="0" indent="0">
              <a:buNone/>
              <a:tabLst>
                <a:tab pos="1023938" algn="l"/>
              </a:tabLst>
            </a:pPr>
            <a:r>
              <a:rPr lang="en-US" dirty="0" smtClean="0"/>
              <a:t>ANC:	Access Network Controller</a:t>
            </a:r>
            <a:endParaRPr lang="en-US" dirty="0"/>
          </a:p>
          <a:p>
            <a:pPr marL="0" indent="0">
              <a:buNone/>
              <a:tabLst>
                <a:tab pos="1023938" algn="l"/>
              </a:tabLst>
            </a:pPr>
            <a:r>
              <a:rPr lang="en-US" dirty="0" smtClean="0"/>
              <a:t>NA: 	Node of Attachment</a:t>
            </a:r>
          </a:p>
          <a:p>
            <a:pPr marL="0" indent="0">
              <a:buNone/>
              <a:tabLst>
                <a:tab pos="1023938" algn="l"/>
              </a:tabLst>
            </a:pPr>
            <a:r>
              <a:rPr lang="en-US" dirty="0" smtClean="0"/>
              <a:t>CN:</a:t>
            </a:r>
            <a:r>
              <a:rPr lang="en-US" dirty="0"/>
              <a:t>	Core </a:t>
            </a:r>
            <a:r>
              <a:rPr lang="en-US" dirty="0" smtClean="0"/>
              <a:t>Network</a:t>
            </a:r>
          </a:p>
          <a:p>
            <a:pPr marL="0" indent="0">
              <a:buNone/>
              <a:tabLst>
                <a:tab pos="1023938" algn="l"/>
              </a:tabLst>
            </a:pPr>
            <a:r>
              <a:rPr lang="en-US" dirty="0" smtClean="0"/>
              <a:t>CNI:	Core Network Interface</a:t>
            </a:r>
          </a:p>
          <a:p>
            <a:pPr marL="0" indent="0">
              <a:buNone/>
              <a:tabLst>
                <a:tab pos="1023938" algn="l"/>
              </a:tabLst>
            </a:pPr>
            <a:r>
              <a:rPr lang="en-US" dirty="0" smtClean="0"/>
              <a:t>CNC:	Core Network Controller</a:t>
            </a:r>
            <a:endParaRPr lang="en-US" dirty="0"/>
          </a:p>
          <a:p>
            <a:pPr marL="0" indent="0">
              <a:buNone/>
              <a:tabLst>
                <a:tab pos="1023938" algn="l"/>
              </a:tabLst>
            </a:pPr>
            <a:r>
              <a:rPr lang="en-US" dirty="0" smtClean="0"/>
              <a:t>TE</a:t>
            </a:r>
            <a:r>
              <a:rPr lang="en-US" dirty="0"/>
              <a:t>: 	</a:t>
            </a:r>
            <a:r>
              <a:rPr lang="en-US" dirty="0" smtClean="0"/>
              <a:t>Terminal</a:t>
            </a:r>
          </a:p>
          <a:p>
            <a:pPr marL="0" indent="0">
              <a:buNone/>
              <a:tabLst>
                <a:tab pos="1023938" algn="l"/>
              </a:tabLst>
            </a:pPr>
            <a:r>
              <a:rPr lang="en-US" dirty="0" smtClean="0"/>
              <a:t>TEI:	Terminal Interface</a:t>
            </a:r>
          </a:p>
          <a:p>
            <a:pPr marL="0" indent="0">
              <a:buNone/>
              <a:tabLst>
                <a:tab pos="1023938" algn="l"/>
              </a:tabLst>
            </a:pPr>
            <a:r>
              <a:rPr lang="en-US" dirty="0" smtClean="0"/>
              <a:t>TEC:	Terminal </a:t>
            </a:r>
            <a:r>
              <a:rPr lang="en-US" dirty="0" smtClean="0"/>
              <a:t>Controller</a:t>
            </a:r>
          </a:p>
          <a:p>
            <a:pPr marL="0" indent="0">
              <a:buNone/>
              <a:tabLst>
                <a:tab pos="1023938" algn="l"/>
              </a:tabLst>
            </a:pPr>
            <a:r>
              <a:rPr lang="en-US" dirty="0" smtClean="0"/>
              <a:t>BH:	Backhaul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2588941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74638"/>
            <a:ext cx="8610600" cy="1143000"/>
          </a:xfrm>
        </p:spPr>
        <p:txBody>
          <a:bodyPr/>
          <a:lstStyle/>
          <a:p>
            <a:r>
              <a:rPr lang="en-US" sz="2000" dirty="0"/>
              <a:t>From omniran-14-0083-00-00TG-p802-1cf-network-reference-model.docx</a:t>
            </a:r>
            <a:br>
              <a:rPr lang="en-US" sz="2000" dirty="0"/>
            </a:br>
            <a:r>
              <a:rPr lang="en-US" dirty="0" smtClean="0"/>
              <a:t>Detailed </a:t>
            </a:r>
            <a:r>
              <a:rPr lang="en-US" dirty="0"/>
              <a:t>Network Reference Model</a:t>
            </a:r>
          </a:p>
        </p:txBody>
      </p:sp>
      <p:pic>
        <p:nvPicPr>
          <p:cNvPr id="42" name="officeArt object"/>
          <p:cNvPicPr/>
          <p:nvPr/>
        </p:nvPicPr>
        <p:blipFill>
          <a:blip r:embed="rId2" cstate="print">
            <a:extLst/>
          </a:blip>
          <a:stretch>
            <a:fillRect/>
          </a:stretch>
        </p:blipFill>
        <p:spPr>
          <a:xfrm>
            <a:off x="1081088" y="1600200"/>
            <a:ext cx="6981824" cy="3847467"/>
          </a:xfrm>
          <a:prstGeom prst="rect">
            <a:avLst/>
          </a:prstGeom>
          <a:ln w="12700" cap="flat">
            <a:noFill/>
            <a:miter lim="400000"/>
          </a:ln>
          <a:effectLst/>
        </p:spPr>
      </p:pic>
      <p:sp>
        <p:nvSpPr>
          <p:cNvPr id="43" name="Rectangle 42"/>
          <p:cNvSpPr/>
          <p:nvPr/>
        </p:nvSpPr>
        <p:spPr>
          <a:xfrm>
            <a:off x="983178" y="5562600"/>
            <a:ext cx="4884222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latin typeface="+mn-lt"/>
              </a:rPr>
              <a:t>Figure 4: Network Reference Model exposing Access Network details</a:t>
            </a:r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20237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ATL F2F discussion results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Access Network denotes complete network entity including </a:t>
            </a:r>
            <a:r>
              <a:rPr lang="en-US" dirty="0" smtClean="0"/>
              <a:t>control entity</a:t>
            </a:r>
            <a:endParaRPr lang="en-US" dirty="0" smtClean="0"/>
          </a:p>
          <a:p>
            <a:r>
              <a:rPr lang="en-US" dirty="0" smtClean="0"/>
              <a:t>Terminal represents complete entity including data path interface, </a:t>
            </a:r>
            <a:r>
              <a:rPr lang="en-US" dirty="0" smtClean="0"/>
              <a:t>control entity </a:t>
            </a:r>
            <a:r>
              <a:rPr lang="en-US" dirty="0" smtClean="0"/>
              <a:t>and </a:t>
            </a:r>
            <a:r>
              <a:rPr lang="en-US" dirty="0" smtClean="0"/>
              <a:t>functions </a:t>
            </a:r>
            <a:r>
              <a:rPr lang="en-US" dirty="0" smtClean="0"/>
              <a:t>out of scope</a:t>
            </a:r>
          </a:p>
          <a:p>
            <a:pPr lvl="1"/>
            <a:r>
              <a:rPr lang="en-US" dirty="0" smtClean="0"/>
              <a:t>Endpoint of data path denoted ‘Terminal Interface’</a:t>
            </a:r>
          </a:p>
          <a:p>
            <a:pPr lvl="1"/>
            <a:r>
              <a:rPr lang="en-US" dirty="0" smtClean="0"/>
              <a:t>Control rephrased to ‘Terminal Controller’</a:t>
            </a:r>
          </a:p>
          <a:p>
            <a:r>
              <a:rPr lang="en-US" dirty="0" smtClean="0"/>
              <a:t>Core Network represents complete entity including data path interface, </a:t>
            </a:r>
            <a:r>
              <a:rPr lang="en-US" dirty="0" smtClean="0"/>
              <a:t>control entity </a:t>
            </a:r>
            <a:r>
              <a:rPr lang="en-US" dirty="0" smtClean="0"/>
              <a:t>and </a:t>
            </a:r>
            <a:r>
              <a:rPr lang="en-US" dirty="0" smtClean="0"/>
              <a:t>higher layer functions </a:t>
            </a:r>
            <a:r>
              <a:rPr lang="en-US" dirty="0" smtClean="0"/>
              <a:t>out of scope of P802.1CF</a:t>
            </a:r>
          </a:p>
          <a:p>
            <a:pPr lvl="1"/>
            <a:r>
              <a:rPr lang="en-US" dirty="0" smtClean="0"/>
              <a:t>Endpoint of data path denoted ‘Core Network Interface’</a:t>
            </a:r>
          </a:p>
          <a:p>
            <a:pPr lvl="1"/>
            <a:r>
              <a:rPr lang="en-US" dirty="0" smtClean="0"/>
              <a:t>Control rephrased to ‘Core Network Controller’</a:t>
            </a:r>
          </a:p>
          <a:p>
            <a:r>
              <a:rPr lang="en-US" dirty="0" smtClean="0"/>
              <a:t>Dotted line between Subscription Service and CNC to indicate, that existence of such interface is assumed but details are out of scope.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Rounded Rectangle 59"/>
          <p:cNvSpPr/>
          <p:nvPr/>
        </p:nvSpPr>
        <p:spPr bwMode="auto">
          <a:xfrm>
            <a:off x="838200" y="3733800"/>
            <a:ext cx="1600200" cy="1905000"/>
          </a:xfrm>
          <a:prstGeom prst="roundRect">
            <a:avLst>
              <a:gd name="adj" fmla="val 11475"/>
            </a:avLst>
          </a:prstGeom>
          <a:solidFill>
            <a:srgbClr val="8EB4E3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45720" rIns="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61" name="Rounded Rectangle 60"/>
          <p:cNvSpPr/>
          <p:nvPr/>
        </p:nvSpPr>
        <p:spPr bwMode="auto">
          <a:xfrm>
            <a:off x="3276600" y="3862258"/>
            <a:ext cx="2286000" cy="1776542"/>
          </a:xfrm>
          <a:prstGeom prst="roundRect">
            <a:avLst>
              <a:gd name="adj" fmla="val 10654"/>
            </a:avLst>
          </a:prstGeom>
          <a:solidFill>
            <a:schemeClr val="tx2">
              <a:lumMod val="40000"/>
              <a:lumOff val="60000"/>
            </a:schemeClr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45720" rIns="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6481503" y="5778926"/>
            <a:ext cx="15956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>
                <a:latin typeface="+mn-lt"/>
              </a:rPr>
              <a:t>Core Network</a:t>
            </a:r>
          </a:p>
        </p:txBody>
      </p:sp>
      <p:sp>
        <p:nvSpPr>
          <p:cNvPr id="69" name="TextBox 68"/>
          <p:cNvSpPr txBox="1"/>
          <p:nvPr/>
        </p:nvSpPr>
        <p:spPr>
          <a:xfrm>
            <a:off x="3581400" y="5778926"/>
            <a:ext cx="18522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>
                <a:solidFill>
                  <a:srgbClr val="000000"/>
                </a:solidFill>
                <a:latin typeface="+mn-lt"/>
              </a:rPr>
              <a:t>Access Network</a:t>
            </a:r>
          </a:p>
        </p:txBody>
      </p:sp>
      <p:sp>
        <p:nvSpPr>
          <p:cNvPr id="81" name="TextBox 80"/>
          <p:cNvSpPr txBox="1"/>
          <p:nvPr/>
        </p:nvSpPr>
        <p:spPr>
          <a:xfrm>
            <a:off x="1136774" y="5791200"/>
            <a:ext cx="10569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>
                <a:solidFill>
                  <a:srgbClr val="000000"/>
                </a:solidFill>
                <a:latin typeface="+mn-lt"/>
              </a:rPr>
              <a:t>Terminal</a:t>
            </a:r>
          </a:p>
        </p:txBody>
      </p:sp>
      <p:sp>
        <p:nvSpPr>
          <p:cNvPr id="49" name="Rounded Rectangle 48"/>
          <p:cNvSpPr/>
          <p:nvPr/>
        </p:nvSpPr>
        <p:spPr bwMode="auto">
          <a:xfrm>
            <a:off x="6477000" y="1828800"/>
            <a:ext cx="1676400" cy="3760440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45720" rIns="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cxnSp>
        <p:nvCxnSpPr>
          <p:cNvPr id="136" name="Straight Connector 135"/>
          <p:cNvCxnSpPr>
            <a:stCxn id="180" idx="3"/>
            <a:endCxn id="78" idx="1"/>
          </p:cNvCxnSpPr>
          <p:nvPr/>
        </p:nvCxnSpPr>
        <p:spPr bwMode="auto">
          <a:xfrm>
            <a:off x="2362199" y="4994430"/>
            <a:ext cx="1039671" cy="5118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80" name="Rounded Rectangle 179"/>
          <p:cNvSpPr/>
          <p:nvPr/>
        </p:nvSpPr>
        <p:spPr bwMode="auto">
          <a:xfrm>
            <a:off x="1151620" y="4444624"/>
            <a:ext cx="1210579" cy="1099611"/>
          </a:xfrm>
          <a:prstGeom prst="roundRect">
            <a:avLst/>
          </a:prstGeom>
          <a:solidFill>
            <a:srgbClr val="8EB4E3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>
                <a:latin typeface="+mn-lt"/>
              </a:rPr>
              <a:t>Terminal</a:t>
            </a:r>
            <a:br>
              <a:rPr lang="en-US" sz="1800">
                <a:latin typeface="+mn-lt"/>
              </a:rPr>
            </a:br>
            <a:r>
              <a:rPr lang="en-US" sz="1800">
                <a:latin typeface="+mn-lt"/>
              </a:rPr>
              <a:t>Interface</a:t>
            </a:r>
            <a:endParaRPr kumimoji="0" lang="en-US" sz="1800" b="0" i="0" u="none" strike="noStrike" cap="none" normalizeH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grpSp>
        <p:nvGrpSpPr>
          <p:cNvPr id="3" name="Group 6"/>
          <p:cNvGrpSpPr/>
          <p:nvPr/>
        </p:nvGrpSpPr>
        <p:grpSpPr>
          <a:xfrm>
            <a:off x="2546775" y="4924709"/>
            <a:ext cx="479744" cy="461425"/>
            <a:chOff x="2707957" y="5063075"/>
            <a:chExt cx="479744" cy="461425"/>
          </a:xfrm>
        </p:grpSpPr>
        <p:sp>
          <p:nvSpPr>
            <p:cNvPr id="138" name="TextBox 137"/>
            <p:cNvSpPr txBox="1"/>
            <p:nvPr/>
          </p:nvSpPr>
          <p:spPr>
            <a:xfrm>
              <a:off x="2707957" y="5155168"/>
              <a:ext cx="47974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b="1" dirty="0" smtClean="0">
                  <a:latin typeface="Arial" pitchFamily="34" charset="0"/>
                  <a:cs typeface="Arial" pitchFamily="34" charset="0"/>
                </a:rPr>
                <a:t>R1</a:t>
              </a:r>
              <a:endParaRPr lang="en-US" sz="1800" b="1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7" name="Oval 136"/>
            <p:cNvSpPr/>
            <p:nvPr/>
          </p:nvSpPr>
          <p:spPr bwMode="auto">
            <a:xfrm>
              <a:off x="2860357" y="5063075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>
                <a:ln>
                  <a:noFill/>
                </a:ln>
                <a:effectLst/>
                <a:latin typeface="Times New Roman" charset="0"/>
              </a:endParaRPr>
            </a:p>
          </p:txBody>
        </p:sp>
      </p:grpSp>
      <p:sp>
        <p:nvSpPr>
          <p:cNvPr id="44" name="Rounded Rectangle 43"/>
          <p:cNvSpPr/>
          <p:nvPr/>
        </p:nvSpPr>
        <p:spPr bwMode="auto">
          <a:xfrm>
            <a:off x="3771655" y="2387225"/>
            <a:ext cx="1295400" cy="914400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45720" rIns="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>
                <a:latin typeface="+mn-lt"/>
              </a:rPr>
              <a:t>Coordination and Information</a:t>
            </a:r>
            <a:br>
              <a:rPr lang="en-US" sz="1400">
                <a:latin typeface="+mn-lt"/>
              </a:rPr>
            </a:br>
            <a:r>
              <a:rPr lang="en-US" sz="1400">
                <a:latin typeface="+mn-lt"/>
              </a:rPr>
              <a:t>Service</a:t>
            </a:r>
          </a:p>
        </p:txBody>
      </p:sp>
      <p:cxnSp>
        <p:nvCxnSpPr>
          <p:cNvPr id="12" name="Elbow Connector 11"/>
          <p:cNvCxnSpPr/>
          <p:nvPr/>
        </p:nvCxnSpPr>
        <p:spPr bwMode="auto">
          <a:xfrm flipV="1">
            <a:off x="2362200" y="2234825"/>
            <a:ext cx="4191000" cy="1828800"/>
          </a:xfrm>
          <a:prstGeom prst="bentConnector3">
            <a:avLst>
              <a:gd name="adj1" fmla="val 10303"/>
            </a:avLst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grpSp>
        <p:nvGrpSpPr>
          <p:cNvPr id="4" name="Group 62"/>
          <p:cNvGrpSpPr/>
          <p:nvPr/>
        </p:nvGrpSpPr>
        <p:grpSpPr>
          <a:xfrm>
            <a:off x="2711328" y="2985403"/>
            <a:ext cx="609054" cy="369332"/>
            <a:chOff x="2837267" y="4933765"/>
            <a:chExt cx="609054" cy="369332"/>
          </a:xfrm>
        </p:grpSpPr>
        <p:sp>
          <p:nvSpPr>
            <p:cNvPr id="64" name="TextBox 63"/>
            <p:cNvSpPr txBox="1"/>
            <p:nvPr/>
          </p:nvSpPr>
          <p:spPr>
            <a:xfrm>
              <a:off x="2966577" y="4933765"/>
              <a:ext cx="47974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b="1" dirty="0" smtClean="0">
                  <a:latin typeface="Arial" pitchFamily="34" charset="0"/>
                  <a:cs typeface="Arial" pitchFamily="34" charset="0"/>
                </a:rPr>
                <a:t>R2</a:t>
              </a:r>
              <a:endParaRPr lang="en-US" sz="1800" b="1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5" name="Oval 64"/>
            <p:cNvSpPr/>
            <p:nvPr/>
          </p:nvSpPr>
          <p:spPr bwMode="auto">
            <a:xfrm>
              <a:off x="2837267" y="5063075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</p:grpSp>
      <p:grpSp>
        <p:nvGrpSpPr>
          <p:cNvPr id="5" name="Group 65"/>
          <p:cNvGrpSpPr/>
          <p:nvPr/>
        </p:nvGrpSpPr>
        <p:grpSpPr>
          <a:xfrm>
            <a:off x="4346975" y="3389493"/>
            <a:ext cx="737432" cy="369332"/>
            <a:chOff x="2837267" y="4933765"/>
            <a:chExt cx="737432" cy="369332"/>
          </a:xfrm>
        </p:grpSpPr>
        <p:sp>
          <p:nvSpPr>
            <p:cNvPr id="67" name="TextBox 66"/>
            <p:cNvSpPr txBox="1"/>
            <p:nvPr/>
          </p:nvSpPr>
          <p:spPr>
            <a:xfrm>
              <a:off x="2966577" y="4933765"/>
              <a:ext cx="60812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b="1" dirty="0" smtClean="0">
                  <a:latin typeface="Arial" pitchFamily="34" charset="0"/>
                  <a:cs typeface="Arial" pitchFamily="34" charset="0"/>
                </a:rPr>
                <a:t>R9c</a:t>
              </a:r>
              <a:endParaRPr lang="en-US" sz="1800" b="1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8" name="Oval 67"/>
            <p:cNvSpPr/>
            <p:nvPr/>
          </p:nvSpPr>
          <p:spPr bwMode="auto">
            <a:xfrm>
              <a:off x="2837267" y="5063075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</p:grpSp>
      <p:cxnSp>
        <p:nvCxnSpPr>
          <p:cNvPr id="71" name="Straight Connector 70"/>
          <p:cNvCxnSpPr/>
          <p:nvPr/>
        </p:nvCxnSpPr>
        <p:spPr bwMode="auto">
          <a:xfrm>
            <a:off x="2362200" y="4216025"/>
            <a:ext cx="1447800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grpSp>
        <p:nvGrpSpPr>
          <p:cNvPr id="6" name="Group 71"/>
          <p:cNvGrpSpPr/>
          <p:nvPr/>
        </p:nvGrpSpPr>
        <p:grpSpPr>
          <a:xfrm>
            <a:off x="2559474" y="4135600"/>
            <a:ext cx="608122" cy="461425"/>
            <a:chOff x="2707957" y="5063075"/>
            <a:chExt cx="608122" cy="461425"/>
          </a:xfrm>
        </p:grpSpPr>
        <p:sp>
          <p:nvSpPr>
            <p:cNvPr id="73" name="TextBox 72"/>
            <p:cNvSpPr txBox="1"/>
            <p:nvPr/>
          </p:nvSpPr>
          <p:spPr>
            <a:xfrm>
              <a:off x="2707957" y="5155168"/>
              <a:ext cx="60812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b="1" dirty="0" smtClean="0">
                  <a:latin typeface="Arial" pitchFamily="34" charset="0"/>
                  <a:cs typeface="Arial" pitchFamily="34" charset="0"/>
                </a:rPr>
                <a:t>R8c</a:t>
              </a:r>
              <a:endParaRPr lang="en-US" sz="1800" b="1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4" name="Oval 73"/>
            <p:cNvSpPr/>
            <p:nvPr/>
          </p:nvSpPr>
          <p:spPr bwMode="auto">
            <a:xfrm>
              <a:off x="2860357" y="5063075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</p:grpSp>
      <p:cxnSp>
        <p:nvCxnSpPr>
          <p:cNvPr id="26" name="Straight Connector 25"/>
          <p:cNvCxnSpPr>
            <a:stCxn id="44" idx="2"/>
            <a:endCxn id="36" idx="0"/>
          </p:cNvCxnSpPr>
          <p:nvPr/>
        </p:nvCxnSpPr>
        <p:spPr bwMode="auto">
          <a:xfrm flipH="1">
            <a:off x="4414482" y="3301625"/>
            <a:ext cx="4873" cy="609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36" name="Rounded Rectangle 35"/>
          <p:cNvSpPr/>
          <p:nvPr/>
        </p:nvSpPr>
        <p:spPr bwMode="auto">
          <a:xfrm>
            <a:off x="3356864" y="3911225"/>
            <a:ext cx="2115235" cy="533400"/>
          </a:xfrm>
          <a:prstGeom prst="roundRect">
            <a:avLst>
              <a:gd name="adj" fmla="val 27490"/>
            </a:avLst>
          </a:prstGeom>
          <a:solidFill>
            <a:schemeClr val="tx2">
              <a:lumMod val="40000"/>
              <a:lumOff val="60000"/>
            </a:schemeClr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45720" rIns="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>
                <a:latin typeface="+mn-lt"/>
              </a:rPr>
              <a:t>AN Ctrl</a:t>
            </a:r>
          </a:p>
        </p:txBody>
      </p:sp>
      <p:sp>
        <p:nvSpPr>
          <p:cNvPr id="39" name="Rounded Rectangle 38"/>
          <p:cNvSpPr/>
          <p:nvPr/>
        </p:nvSpPr>
        <p:spPr bwMode="auto">
          <a:xfrm>
            <a:off x="1151620" y="3911225"/>
            <a:ext cx="1210580" cy="533400"/>
          </a:xfrm>
          <a:prstGeom prst="roundRect">
            <a:avLst>
              <a:gd name="adj" fmla="val 27490"/>
            </a:avLst>
          </a:prstGeom>
          <a:solidFill>
            <a:schemeClr val="tx2">
              <a:lumMod val="40000"/>
              <a:lumOff val="60000"/>
            </a:schemeClr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45720" rIns="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>
                <a:latin typeface="+mn-lt"/>
              </a:rPr>
              <a:t>TE Ctrl</a:t>
            </a:r>
          </a:p>
        </p:txBody>
      </p:sp>
      <p:cxnSp>
        <p:nvCxnSpPr>
          <p:cNvPr id="18" name="Elbow Connector 17"/>
          <p:cNvCxnSpPr>
            <a:stCxn id="59" idx="1"/>
            <a:endCxn id="36" idx="3"/>
          </p:cNvCxnSpPr>
          <p:nvPr/>
        </p:nvCxnSpPr>
        <p:spPr bwMode="auto">
          <a:xfrm rot="10800000">
            <a:off x="5472100" y="4177925"/>
            <a:ext cx="1081101" cy="15352"/>
          </a:xfrm>
          <a:prstGeom prst="bentConnector3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1" name="Straight Connector 10"/>
          <p:cNvCxnSpPr/>
          <p:nvPr/>
        </p:nvCxnSpPr>
        <p:spPr bwMode="auto">
          <a:xfrm flipH="1">
            <a:off x="5427095" y="2726795"/>
            <a:ext cx="1125126" cy="124226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50" name="Rounded Rectangle 49"/>
          <p:cNvSpPr/>
          <p:nvPr/>
        </p:nvSpPr>
        <p:spPr bwMode="auto">
          <a:xfrm>
            <a:off x="6553200" y="2006225"/>
            <a:ext cx="1295400" cy="990600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45720" rIns="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>
                <a:latin typeface="+mn-lt"/>
              </a:rPr>
              <a:t>Subscription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Service</a:t>
            </a:r>
          </a:p>
        </p:txBody>
      </p:sp>
      <p:sp>
        <p:nvSpPr>
          <p:cNvPr id="51" name="Rounded Rectangle 50"/>
          <p:cNvSpPr/>
          <p:nvPr/>
        </p:nvSpPr>
        <p:spPr bwMode="auto">
          <a:xfrm>
            <a:off x="6553200" y="4436984"/>
            <a:ext cx="1295400" cy="1107251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>
                <a:latin typeface="+mn-lt"/>
              </a:rPr>
              <a:t>Core</a:t>
            </a:r>
            <a:br>
              <a:rPr lang="en-US" sz="1600">
                <a:latin typeface="+mn-lt"/>
              </a:rPr>
            </a:br>
            <a:r>
              <a:rPr lang="en-US" sz="1600">
                <a:latin typeface="+mn-lt"/>
              </a:rPr>
              <a:t>Network</a:t>
            </a:r>
            <a:br>
              <a:rPr lang="en-US" sz="1600">
                <a:latin typeface="+mn-lt"/>
              </a:rPr>
            </a:br>
            <a:r>
              <a:rPr lang="en-US" sz="1600">
                <a:latin typeface="+mn-lt"/>
              </a:rPr>
              <a:t>Interface</a:t>
            </a:r>
            <a:endParaRPr kumimoji="0" lang="en-US" sz="1600" b="0" i="0" u="none" strike="noStrike" cap="none" normalizeH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cxnSp>
        <p:nvCxnSpPr>
          <p:cNvPr id="52" name="Straight Connector 51"/>
          <p:cNvCxnSpPr>
            <a:stCxn id="79" idx="3"/>
            <a:endCxn id="51" idx="1"/>
          </p:cNvCxnSpPr>
          <p:nvPr/>
        </p:nvCxnSpPr>
        <p:spPr bwMode="auto">
          <a:xfrm flipV="1">
            <a:off x="5427095" y="4990610"/>
            <a:ext cx="1126105" cy="13565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grpSp>
        <p:nvGrpSpPr>
          <p:cNvPr id="7" name="Group 52"/>
          <p:cNvGrpSpPr/>
          <p:nvPr/>
        </p:nvGrpSpPr>
        <p:grpSpPr>
          <a:xfrm>
            <a:off x="5742130" y="4920484"/>
            <a:ext cx="620745" cy="461425"/>
            <a:chOff x="2707957" y="5063075"/>
            <a:chExt cx="620745" cy="461425"/>
          </a:xfrm>
        </p:grpSpPr>
        <p:sp>
          <p:nvSpPr>
            <p:cNvPr id="54" name="TextBox 53"/>
            <p:cNvSpPr txBox="1"/>
            <p:nvPr/>
          </p:nvSpPr>
          <p:spPr>
            <a:xfrm>
              <a:off x="2707957" y="5155168"/>
              <a:ext cx="62074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b="1" dirty="0" smtClean="0">
                  <a:latin typeface="Arial" pitchFamily="34" charset="0"/>
                  <a:cs typeface="Arial" pitchFamily="34" charset="0"/>
                </a:rPr>
                <a:t>R3d</a:t>
              </a:r>
              <a:endParaRPr lang="en-US" sz="1800" b="1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5" name="Oval 54"/>
            <p:cNvSpPr/>
            <p:nvPr/>
          </p:nvSpPr>
          <p:spPr bwMode="auto">
            <a:xfrm>
              <a:off x="2860357" y="5063075"/>
              <a:ext cx="152400" cy="152400"/>
            </a:xfrm>
            <a:prstGeom prst="ellipse">
              <a:avLst/>
            </a:prstGeom>
            <a:solidFill>
              <a:srgbClr val="00000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>
                <a:ln>
                  <a:noFill/>
                </a:ln>
                <a:effectLst/>
                <a:latin typeface="Times New Roman" charset="0"/>
              </a:endParaRPr>
            </a:p>
          </p:txBody>
        </p:sp>
      </p:grpSp>
      <p:grpSp>
        <p:nvGrpSpPr>
          <p:cNvPr id="8" name="Group 55"/>
          <p:cNvGrpSpPr/>
          <p:nvPr/>
        </p:nvGrpSpPr>
        <p:grpSpPr>
          <a:xfrm>
            <a:off x="5787135" y="3269696"/>
            <a:ext cx="608122" cy="483631"/>
            <a:chOff x="2725342" y="5063075"/>
            <a:chExt cx="608122" cy="483631"/>
          </a:xfrm>
        </p:grpSpPr>
        <p:sp>
          <p:nvSpPr>
            <p:cNvPr id="57" name="TextBox 56"/>
            <p:cNvSpPr txBox="1"/>
            <p:nvPr/>
          </p:nvSpPr>
          <p:spPr>
            <a:xfrm>
              <a:off x="2725342" y="5177374"/>
              <a:ext cx="60812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b="1" dirty="0" smtClean="0">
                  <a:latin typeface="Arial" pitchFamily="34" charset="0"/>
                  <a:cs typeface="Arial" pitchFamily="34" charset="0"/>
                </a:rPr>
                <a:t>R3s</a:t>
              </a:r>
              <a:endParaRPr lang="en-US" sz="1800" b="1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8" name="Oval 57"/>
            <p:cNvSpPr/>
            <p:nvPr/>
          </p:nvSpPr>
          <p:spPr bwMode="auto">
            <a:xfrm>
              <a:off x="2860357" y="5063075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</p:grpSp>
      <p:sp>
        <p:nvSpPr>
          <p:cNvPr id="59" name="Rounded Rectangle 58"/>
          <p:cNvSpPr/>
          <p:nvPr/>
        </p:nvSpPr>
        <p:spPr bwMode="auto">
          <a:xfrm>
            <a:off x="6553200" y="3941929"/>
            <a:ext cx="1295400" cy="502695"/>
          </a:xfrm>
          <a:prstGeom prst="roundRect">
            <a:avLst>
              <a:gd name="adj" fmla="val 27490"/>
            </a:avLst>
          </a:prstGeom>
          <a:solidFill>
            <a:schemeClr val="tx2">
              <a:lumMod val="40000"/>
              <a:lumOff val="60000"/>
            </a:schemeClr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45720" rIns="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+mn-lt"/>
              </a:rPr>
              <a:t>CN </a:t>
            </a:r>
            <a:r>
              <a:rPr lang="en-US" sz="1600" dirty="0">
                <a:latin typeface="+mn-lt"/>
              </a:rPr>
              <a:t>Ctrl</a:t>
            </a:r>
          </a:p>
        </p:txBody>
      </p:sp>
      <p:cxnSp>
        <p:nvCxnSpPr>
          <p:cNvPr id="70" name="Straight Connector 69"/>
          <p:cNvCxnSpPr>
            <a:stCxn id="50" idx="2"/>
            <a:endCxn id="59" idx="0"/>
          </p:cNvCxnSpPr>
          <p:nvPr/>
        </p:nvCxnSpPr>
        <p:spPr bwMode="auto">
          <a:xfrm>
            <a:off x="7200900" y="2996825"/>
            <a:ext cx="0" cy="945104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grpSp>
        <p:nvGrpSpPr>
          <p:cNvPr id="9" name="Group 74"/>
          <p:cNvGrpSpPr/>
          <p:nvPr/>
        </p:nvGrpSpPr>
        <p:grpSpPr>
          <a:xfrm>
            <a:off x="5764674" y="4116735"/>
            <a:ext cx="608122" cy="468622"/>
            <a:chOff x="2860357" y="5063075"/>
            <a:chExt cx="608122" cy="468622"/>
          </a:xfrm>
        </p:grpSpPr>
        <p:sp>
          <p:nvSpPr>
            <p:cNvPr id="76" name="TextBox 75"/>
            <p:cNvSpPr txBox="1"/>
            <p:nvPr/>
          </p:nvSpPr>
          <p:spPr>
            <a:xfrm>
              <a:off x="2860357" y="5162365"/>
              <a:ext cx="60812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b="1" dirty="0" smtClean="0">
                  <a:latin typeface="Arial" pitchFamily="34" charset="0"/>
                  <a:cs typeface="Arial" pitchFamily="34" charset="0"/>
                </a:rPr>
                <a:t>R3c</a:t>
              </a:r>
              <a:endParaRPr lang="en-US" sz="1800" b="1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7" name="Oval 76"/>
            <p:cNvSpPr/>
            <p:nvPr/>
          </p:nvSpPr>
          <p:spPr bwMode="auto">
            <a:xfrm>
              <a:off x="3012757" y="5063075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</p:grpSp>
      <p:sp>
        <p:nvSpPr>
          <p:cNvPr id="78" name="Rounded Rectangle 77"/>
          <p:cNvSpPr/>
          <p:nvPr/>
        </p:nvSpPr>
        <p:spPr bwMode="auto">
          <a:xfrm>
            <a:off x="3401870" y="4707015"/>
            <a:ext cx="630070" cy="585065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45720" rIns="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>
                <a:latin typeface="+mn-lt"/>
              </a:rPr>
              <a:t>NA</a:t>
            </a:r>
          </a:p>
        </p:txBody>
      </p:sp>
      <p:sp>
        <p:nvSpPr>
          <p:cNvPr id="79" name="Rounded Rectangle 78"/>
          <p:cNvSpPr/>
          <p:nvPr/>
        </p:nvSpPr>
        <p:spPr bwMode="auto">
          <a:xfrm>
            <a:off x="4526995" y="4734145"/>
            <a:ext cx="900100" cy="540060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45720" rIns="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>
                <a:latin typeface="+mn-lt"/>
              </a:rPr>
              <a:t>Backhaul</a:t>
            </a:r>
          </a:p>
        </p:txBody>
      </p:sp>
      <p:cxnSp>
        <p:nvCxnSpPr>
          <p:cNvPr id="80" name="Straight Connector 79"/>
          <p:cNvCxnSpPr>
            <a:stCxn id="78" idx="3"/>
            <a:endCxn id="79" idx="1"/>
          </p:cNvCxnSpPr>
          <p:nvPr/>
        </p:nvCxnSpPr>
        <p:spPr bwMode="auto">
          <a:xfrm>
            <a:off x="4031940" y="4999548"/>
            <a:ext cx="495055" cy="4627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grpSp>
        <p:nvGrpSpPr>
          <p:cNvPr id="10" name="Group 91"/>
          <p:cNvGrpSpPr/>
          <p:nvPr/>
        </p:nvGrpSpPr>
        <p:grpSpPr>
          <a:xfrm>
            <a:off x="3970145" y="4914165"/>
            <a:ext cx="620745" cy="461425"/>
            <a:chOff x="2646162" y="5063075"/>
            <a:chExt cx="620745" cy="461425"/>
          </a:xfrm>
        </p:grpSpPr>
        <p:sp>
          <p:nvSpPr>
            <p:cNvPr id="93" name="TextBox 92"/>
            <p:cNvSpPr txBox="1"/>
            <p:nvPr/>
          </p:nvSpPr>
          <p:spPr>
            <a:xfrm>
              <a:off x="2646162" y="5155168"/>
              <a:ext cx="62074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b="1" dirty="0" smtClean="0">
                  <a:latin typeface="Arial" pitchFamily="34" charset="0"/>
                  <a:cs typeface="Arial" pitchFamily="34" charset="0"/>
                </a:rPr>
                <a:t>R6d</a:t>
              </a:r>
              <a:endParaRPr lang="en-US" sz="1800" b="1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4" name="Oval 93"/>
            <p:cNvSpPr/>
            <p:nvPr/>
          </p:nvSpPr>
          <p:spPr bwMode="auto">
            <a:xfrm>
              <a:off x="2860357" y="5063075"/>
              <a:ext cx="152400" cy="152400"/>
            </a:xfrm>
            <a:prstGeom prst="ellipse">
              <a:avLst/>
            </a:prstGeom>
            <a:solidFill>
              <a:srgbClr val="00000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>
                <a:ln>
                  <a:noFill/>
                </a:ln>
                <a:effectLst/>
                <a:latin typeface="Times New Roman" charset="0"/>
              </a:endParaRPr>
            </a:p>
          </p:txBody>
        </p:sp>
      </p:grpSp>
      <p:cxnSp>
        <p:nvCxnSpPr>
          <p:cNvPr id="89" name="Straight Connector 88"/>
          <p:cNvCxnSpPr>
            <a:stCxn id="78" idx="0"/>
          </p:cNvCxnSpPr>
          <p:nvPr/>
        </p:nvCxnSpPr>
        <p:spPr bwMode="auto">
          <a:xfrm flipV="1">
            <a:off x="3716905" y="4419110"/>
            <a:ext cx="0" cy="28790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grpSp>
        <p:nvGrpSpPr>
          <p:cNvPr id="13" name="Group 103"/>
          <p:cNvGrpSpPr/>
          <p:nvPr/>
        </p:nvGrpSpPr>
        <p:grpSpPr>
          <a:xfrm>
            <a:off x="3626895" y="4397255"/>
            <a:ext cx="737432" cy="369332"/>
            <a:chOff x="2837267" y="4956915"/>
            <a:chExt cx="737432" cy="369332"/>
          </a:xfrm>
        </p:grpSpPr>
        <p:sp>
          <p:nvSpPr>
            <p:cNvPr id="105" name="TextBox 104"/>
            <p:cNvSpPr txBox="1"/>
            <p:nvPr/>
          </p:nvSpPr>
          <p:spPr>
            <a:xfrm>
              <a:off x="2966577" y="4956915"/>
              <a:ext cx="60812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b="1" dirty="0" smtClean="0">
                  <a:latin typeface="Arial" pitchFamily="34" charset="0"/>
                  <a:cs typeface="Arial" pitchFamily="34" charset="0"/>
                </a:rPr>
                <a:t>R6c</a:t>
              </a:r>
              <a:endParaRPr lang="en-US" sz="1800" b="1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6" name="Oval 105"/>
            <p:cNvSpPr/>
            <p:nvPr/>
          </p:nvSpPr>
          <p:spPr bwMode="auto">
            <a:xfrm>
              <a:off x="2837267" y="5063075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</p:grpSp>
      <p:cxnSp>
        <p:nvCxnSpPr>
          <p:cNvPr id="325" name="Straight Connector 324"/>
          <p:cNvCxnSpPr/>
          <p:nvPr/>
        </p:nvCxnSpPr>
        <p:spPr bwMode="auto">
          <a:xfrm flipV="1">
            <a:off x="4797025" y="4419110"/>
            <a:ext cx="0" cy="31503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grpSp>
        <p:nvGrpSpPr>
          <p:cNvPr id="14" name="Group 108"/>
          <p:cNvGrpSpPr/>
          <p:nvPr/>
        </p:nvGrpSpPr>
        <p:grpSpPr>
          <a:xfrm>
            <a:off x="4707015" y="4397255"/>
            <a:ext cx="737432" cy="369332"/>
            <a:chOff x="2837267" y="4956915"/>
            <a:chExt cx="737432" cy="369332"/>
          </a:xfrm>
        </p:grpSpPr>
        <p:sp>
          <p:nvSpPr>
            <p:cNvPr id="110" name="TextBox 109"/>
            <p:cNvSpPr txBox="1"/>
            <p:nvPr/>
          </p:nvSpPr>
          <p:spPr>
            <a:xfrm>
              <a:off x="2966577" y="4956915"/>
              <a:ext cx="60812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b="1" dirty="0" smtClean="0">
                  <a:latin typeface="Arial" pitchFamily="34" charset="0"/>
                  <a:cs typeface="Arial" pitchFamily="34" charset="0"/>
                </a:rPr>
                <a:t>R7c</a:t>
              </a:r>
              <a:endParaRPr lang="en-US" sz="1800" b="1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1" name="Oval 110"/>
            <p:cNvSpPr/>
            <p:nvPr/>
          </p:nvSpPr>
          <p:spPr bwMode="auto">
            <a:xfrm>
              <a:off x="2837267" y="5063075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</p:grpSp>
      <p:sp>
        <p:nvSpPr>
          <p:cNvPr id="66" name="Title 65"/>
          <p:cNvSpPr>
            <a:spLocks noGrp="1"/>
          </p:cNvSpPr>
          <p:nvPr>
            <p:ph type="title"/>
          </p:nvPr>
        </p:nvSpPr>
        <p:spPr>
          <a:xfrm>
            <a:off x="304800" y="274638"/>
            <a:ext cx="8458200" cy="1143000"/>
          </a:xfrm>
        </p:spPr>
        <p:txBody>
          <a:bodyPr>
            <a:normAutofit fontScale="90000"/>
          </a:bodyPr>
          <a:lstStyle/>
          <a:p>
            <a:pPr lvl="0"/>
            <a:r>
              <a:rPr lang="en-US" dirty="0" smtClean="0"/>
              <a:t>From omniran-15-0003-01-CF00-nrm-ambiguities:</a:t>
            </a:r>
            <a:br>
              <a:rPr lang="en-US" dirty="0" smtClean="0"/>
            </a:br>
            <a:r>
              <a:rPr lang="en-US" sz="4400" dirty="0" smtClean="0"/>
              <a:t>ATL F2F discussion result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058441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 rot="20553121">
            <a:off x="4715137" y="2944761"/>
            <a:ext cx="34483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FF7575"/>
                </a:solidFill>
                <a:latin typeface="+mn-lt"/>
              </a:rPr>
              <a:t>For further discussion</a:t>
            </a:r>
            <a:endParaRPr lang="en-US" sz="2400" b="1" dirty="0">
              <a:solidFill>
                <a:srgbClr val="FF7575"/>
              </a:solidFill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 of Feb 16</a:t>
            </a:r>
            <a:r>
              <a:rPr lang="en-US" baseline="30000" dirty="0" smtClean="0"/>
              <a:t>th</a:t>
            </a:r>
            <a:r>
              <a:rPr lang="en-US" dirty="0" smtClean="0"/>
              <a:t> call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More clear definition of ‘Terminal Interface’ and ‘Core Network Interface’ required</a:t>
            </a:r>
          </a:p>
          <a:p>
            <a:r>
              <a:rPr lang="en-US" dirty="0" smtClean="0"/>
              <a:t>Why do we not split R1 into R1d and R1c to make it more aligned to R3</a:t>
            </a:r>
          </a:p>
          <a:p>
            <a:pPr lvl="1"/>
            <a:r>
              <a:rPr lang="en-US" dirty="0" smtClean="0"/>
              <a:t>By this split, R8c might become superfluous</a:t>
            </a:r>
          </a:p>
          <a:p>
            <a:r>
              <a:rPr lang="en-US" dirty="0" smtClean="0"/>
              <a:t>Why embedding Subscription Service into Core Network?</a:t>
            </a:r>
          </a:p>
          <a:p>
            <a:pPr lvl="1"/>
            <a:r>
              <a:rPr lang="en-US" dirty="0" smtClean="0"/>
              <a:t>There is good reason to separate these entities with bringing the interface between Subscription Service and Core Network Interface into scope.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Rounded Rectangle 59"/>
          <p:cNvSpPr/>
          <p:nvPr/>
        </p:nvSpPr>
        <p:spPr bwMode="auto">
          <a:xfrm>
            <a:off x="838200" y="3504594"/>
            <a:ext cx="1600200" cy="1752600"/>
          </a:xfrm>
          <a:prstGeom prst="roundRect">
            <a:avLst>
              <a:gd name="adj" fmla="val 8545"/>
            </a:avLst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45720" rIns="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61" name="Rounded Rectangle 60"/>
          <p:cNvSpPr/>
          <p:nvPr/>
        </p:nvSpPr>
        <p:spPr bwMode="auto">
          <a:xfrm>
            <a:off x="3276600" y="3580794"/>
            <a:ext cx="2286000" cy="1676400"/>
          </a:xfrm>
          <a:prstGeom prst="roundRect">
            <a:avLst>
              <a:gd name="adj" fmla="val 10654"/>
            </a:avLst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45720" rIns="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6545980" y="5257194"/>
            <a:ext cx="15956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+mn-lt"/>
              </a:rPr>
              <a:t>Core Network</a:t>
            </a:r>
          </a:p>
        </p:txBody>
      </p:sp>
      <p:sp>
        <p:nvSpPr>
          <p:cNvPr id="69" name="TextBox 68"/>
          <p:cNvSpPr txBox="1"/>
          <p:nvPr/>
        </p:nvSpPr>
        <p:spPr>
          <a:xfrm>
            <a:off x="3581400" y="5257194"/>
            <a:ext cx="18522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rgbClr val="000000"/>
                </a:solidFill>
                <a:latin typeface="+mn-lt"/>
              </a:rPr>
              <a:t>Access Network</a:t>
            </a:r>
          </a:p>
        </p:txBody>
      </p:sp>
      <p:sp>
        <p:nvSpPr>
          <p:cNvPr id="81" name="TextBox 80"/>
          <p:cNvSpPr txBox="1"/>
          <p:nvPr/>
        </p:nvSpPr>
        <p:spPr>
          <a:xfrm>
            <a:off x="1066800" y="5269468"/>
            <a:ext cx="10569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rgbClr val="000000"/>
                </a:solidFill>
                <a:latin typeface="+mn-lt"/>
              </a:rPr>
              <a:t>Terminal</a:t>
            </a:r>
          </a:p>
        </p:txBody>
      </p:sp>
      <p:sp>
        <p:nvSpPr>
          <p:cNvPr id="49" name="Rounded Rectangle 48"/>
          <p:cNvSpPr/>
          <p:nvPr/>
        </p:nvSpPr>
        <p:spPr bwMode="auto">
          <a:xfrm>
            <a:off x="6477000" y="3504594"/>
            <a:ext cx="1676400" cy="1752600"/>
          </a:xfrm>
          <a:prstGeom prst="roundRect">
            <a:avLst>
              <a:gd name="adj" fmla="val 12471"/>
            </a:avLst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45720" rIns="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Proposed revision of the NRM</a:t>
            </a:r>
            <a:endParaRPr lang="en-US" dirty="0"/>
          </a:p>
        </p:txBody>
      </p:sp>
      <p:cxnSp>
        <p:nvCxnSpPr>
          <p:cNvPr id="136" name="Straight Connector 135"/>
          <p:cNvCxnSpPr>
            <a:endCxn id="78" idx="1"/>
          </p:cNvCxnSpPr>
          <p:nvPr/>
        </p:nvCxnSpPr>
        <p:spPr bwMode="auto">
          <a:xfrm>
            <a:off x="2362200" y="4799994"/>
            <a:ext cx="990600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80" name="Rounded Rectangle 179"/>
          <p:cNvSpPr/>
          <p:nvPr/>
        </p:nvSpPr>
        <p:spPr bwMode="auto">
          <a:xfrm>
            <a:off x="1371600" y="4190394"/>
            <a:ext cx="990599" cy="914401"/>
          </a:xfrm>
          <a:prstGeom prst="roundRect">
            <a:avLst>
              <a:gd name="adj" fmla="val 0"/>
            </a:avLst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+mn-lt"/>
              </a:rPr>
              <a:t>Terminal</a:t>
            </a:r>
            <a:br>
              <a:rPr lang="en-US" sz="1600" dirty="0">
                <a:latin typeface="+mn-lt"/>
              </a:rPr>
            </a:br>
            <a:r>
              <a:rPr lang="en-US" sz="1600" dirty="0">
                <a:latin typeface="+mn-lt"/>
              </a:rPr>
              <a:t>Interface</a:t>
            </a:r>
            <a:endParaRPr kumimoji="0" lang="en-US" sz="1600" b="0" i="0" u="none" strike="noStrike" cap="none" normalizeH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grpSp>
        <p:nvGrpSpPr>
          <p:cNvPr id="7" name="Group 6"/>
          <p:cNvGrpSpPr/>
          <p:nvPr/>
        </p:nvGrpSpPr>
        <p:grpSpPr>
          <a:xfrm>
            <a:off x="2546775" y="4707226"/>
            <a:ext cx="620683" cy="461425"/>
            <a:chOff x="2707957" y="5063075"/>
            <a:chExt cx="620683" cy="461425"/>
          </a:xfrm>
        </p:grpSpPr>
        <p:sp>
          <p:nvSpPr>
            <p:cNvPr id="138" name="TextBox 137"/>
            <p:cNvSpPr txBox="1"/>
            <p:nvPr/>
          </p:nvSpPr>
          <p:spPr>
            <a:xfrm>
              <a:off x="2707957" y="5155168"/>
              <a:ext cx="62068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b="1" dirty="0" smtClean="0">
                  <a:solidFill>
                    <a:schemeClr val="accent2"/>
                  </a:solidFill>
                  <a:latin typeface="Arial" pitchFamily="34" charset="0"/>
                  <a:cs typeface="Arial" pitchFamily="34" charset="0"/>
                </a:rPr>
                <a:t>R1d</a:t>
              </a:r>
              <a:endParaRPr lang="en-US" sz="1800" b="1" dirty="0">
                <a:solidFill>
                  <a:schemeClr val="accent2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7" name="Oval 136"/>
            <p:cNvSpPr/>
            <p:nvPr/>
          </p:nvSpPr>
          <p:spPr bwMode="auto">
            <a:xfrm>
              <a:off x="2860357" y="5063075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>
                <a:ln>
                  <a:noFill/>
                </a:ln>
                <a:effectLst/>
                <a:latin typeface="Times New Roman" charset="0"/>
              </a:endParaRPr>
            </a:p>
          </p:txBody>
        </p:sp>
      </p:grpSp>
      <p:sp>
        <p:nvSpPr>
          <p:cNvPr id="44" name="Rounded Rectangle 43"/>
          <p:cNvSpPr/>
          <p:nvPr/>
        </p:nvSpPr>
        <p:spPr bwMode="auto">
          <a:xfrm>
            <a:off x="3733800" y="2056794"/>
            <a:ext cx="1371600" cy="990600"/>
          </a:xfrm>
          <a:prstGeom prst="roundRect">
            <a:avLst/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45720" rIns="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+mn-lt"/>
              </a:rPr>
              <a:t>Coordination and Information</a:t>
            </a:r>
            <a:br>
              <a:rPr lang="en-US" sz="1600" dirty="0">
                <a:latin typeface="+mn-lt"/>
              </a:rPr>
            </a:br>
            <a:r>
              <a:rPr lang="en-US" sz="1600" dirty="0">
                <a:latin typeface="+mn-lt"/>
              </a:rPr>
              <a:t>Service</a:t>
            </a:r>
          </a:p>
        </p:txBody>
      </p:sp>
      <p:cxnSp>
        <p:nvCxnSpPr>
          <p:cNvPr id="12" name="Elbow Connector 11"/>
          <p:cNvCxnSpPr/>
          <p:nvPr/>
        </p:nvCxnSpPr>
        <p:spPr bwMode="auto">
          <a:xfrm flipV="1">
            <a:off x="2362200" y="1980594"/>
            <a:ext cx="4114800" cy="1853825"/>
          </a:xfrm>
          <a:prstGeom prst="bentConnector3">
            <a:avLst>
              <a:gd name="adj1" fmla="val 10438"/>
            </a:avLst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grpSp>
        <p:nvGrpSpPr>
          <p:cNvPr id="63" name="Group 62"/>
          <p:cNvGrpSpPr/>
          <p:nvPr/>
        </p:nvGrpSpPr>
        <p:grpSpPr>
          <a:xfrm>
            <a:off x="2711328" y="3114709"/>
            <a:ext cx="699065" cy="369332"/>
            <a:chOff x="2837267" y="4952817"/>
            <a:chExt cx="699065" cy="369332"/>
          </a:xfrm>
        </p:grpSpPr>
        <p:sp>
          <p:nvSpPr>
            <p:cNvPr id="64" name="TextBox 63"/>
            <p:cNvSpPr txBox="1"/>
            <p:nvPr/>
          </p:nvSpPr>
          <p:spPr>
            <a:xfrm>
              <a:off x="2928473" y="4952817"/>
              <a:ext cx="60785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b="1" dirty="0" smtClean="0">
                  <a:latin typeface="Arial" pitchFamily="34" charset="0"/>
                  <a:cs typeface="Arial" pitchFamily="34" charset="0"/>
                </a:rPr>
                <a:t>R2c</a:t>
              </a:r>
              <a:endParaRPr lang="en-US" sz="1800" b="1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5" name="Oval 64"/>
            <p:cNvSpPr/>
            <p:nvPr/>
          </p:nvSpPr>
          <p:spPr bwMode="auto">
            <a:xfrm>
              <a:off x="2837267" y="5063075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</p:grpSp>
      <p:grpSp>
        <p:nvGrpSpPr>
          <p:cNvPr id="66" name="Group 65"/>
          <p:cNvGrpSpPr/>
          <p:nvPr/>
        </p:nvGrpSpPr>
        <p:grpSpPr>
          <a:xfrm>
            <a:off x="4346975" y="3114709"/>
            <a:ext cx="704091" cy="369332"/>
            <a:chOff x="2837267" y="4952817"/>
            <a:chExt cx="704091" cy="369332"/>
          </a:xfrm>
        </p:grpSpPr>
        <p:sp>
          <p:nvSpPr>
            <p:cNvPr id="67" name="TextBox 66"/>
            <p:cNvSpPr txBox="1"/>
            <p:nvPr/>
          </p:nvSpPr>
          <p:spPr>
            <a:xfrm>
              <a:off x="2933236" y="4952817"/>
              <a:ext cx="60812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b="1" dirty="0" smtClean="0">
                  <a:latin typeface="Arial" pitchFamily="34" charset="0"/>
                  <a:cs typeface="Arial" pitchFamily="34" charset="0"/>
                </a:rPr>
                <a:t>R9c</a:t>
              </a:r>
              <a:endParaRPr lang="en-US" sz="1800" b="1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8" name="Oval 67"/>
            <p:cNvSpPr/>
            <p:nvPr/>
          </p:nvSpPr>
          <p:spPr bwMode="auto">
            <a:xfrm>
              <a:off x="2837267" y="5063075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</p:grpSp>
      <p:cxnSp>
        <p:nvCxnSpPr>
          <p:cNvPr id="71" name="Straight Connector 70"/>
          <p:cNvCxnSpPr/>
          <p:nvPr/>
        </p:nvCxnSpPr>
        <p:spPr bwMode="auto">
          <a:xfrm>
            <a:off x="2362200" y="3986819"/>
            <a:ext cx="990600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grpSp>
        <p:nvGrpSpPr>
          <p:cNvPr id="72" name="Group 71"/>
          <p:cNvGrpSpPr/>
          <p:nvPr/>
        </p:nvGrpSpPr>
        <p:grpSpPr>
          <a:xfrm>
            <a:off x="2438400" y="3906394"/>
            <a:ext cx="928459" cy="461425"/>
            <a:chOff x="2586883" y="5063075"/>
            <a:chExt cx="928459" cy="461425"/>
          </a:xfrm>
        </p:grpSpPr>
        <p:sp>
          <p:nvSpPr>
            <p:cNvPr id="73" name="TextBox 72"/>
            <p:cNvSpPr txBox="1"/>
            <p:nvPr/>
          </p:nvSpPr>
          <p:spPr>
            <a:xfrm>
              <a:off x="2586883" y="5155168"/>
              <a:ext cx="92845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b="1" dirty="0" smtClean="0">
                  <a:solidFill>
                    <a:schemeClr val="accent2"/>
                  </a:solidFill>
                  <a:latin typeface="Arial" pitchFamily="34" charset="0"/>
                  <a:cs typeface="Arial" pitchFamily="34" charset="0"/>
                </a:rPr>
                <a:t>R8c/1c</a:t>
              </a:r>
              <a:endParaRPr lang="en-US" sz="1800" b="1" dirty="0">
                <a:solidFill>
                  <a:schemeClr val="accent2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4" name="Oval 73"/>
            <p:cNvSpPr/>
            <p:nvPr/>
          </p:nvSpPr>
          <p:spPr bwMode="auto">
            <a:xfrm>
              <a:off x="2860357" y="5063075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</p:grpSp>
      <p:cxnSp>
        <p:nvCxnSpPr>
          <p:cNvPr id="26" name="Straight Connector 25"/>
          <p:cNvCxnSpPr>
            <a:stCxn id="44" idx="2"/>
            <a:endCxn id="36" idx="0"/>
          </p:cNvCxnSpPr>
          <p:nvPr/>
        </p:nvCxnSpPr>
        <p:spPr bwMode="auto">
          <a:xfrm>
            <a:off x="4419600" y="3047394"/>
            <a:ext cx="2032" cy="609601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36" name="Rounded Rectangle 35"/>
          <p:cNvSpPr/>
          <p:nvPr/>
        </p:nvSpPr>
        <p:spPr bwMode="auto">
          <a:xfrm>
            <a:off x="3356864" y="3656995"/>
            <a:ext cx="2129535" cy="533399"/>
          </a:xfrm>
          <a:prstGeom prst="roundRect">
            <a:avLst>
              <a:gd name="adj" fmla="val 27490"/>
            </a:avLst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45720" rIns="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+mn-lt"/>
              </a:rPr>
              <a:t>AN Ctrl</a:t>
            </a:r>
          </a:p>
        </p:txBody>
      </p:sp>
      <p:sp>
        <p:nvSpPr>
          <p:cNvPr id="39" name="Rounded Rectangle 38"/>
          <p:cNvSpPr/>
          <p:nvPr/>
        </p:nvSpPr>
        <p:spPr bwMode="auto">
          <a:xfrm>
            <a:off x="1371600" y="3656995"/>
            <a:ext cx="990600" cy="533400"/>
          </a:xfrm>
          <a:prstGeom prst="roundRect">
            <a:avLst>
              <a:gd name="adj" fmla="val 27490"/>
            </a:avLst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45720" rIns="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+mn-lt"/>
              </a:rPr>
              <a:t>TE </a:t>
            </a:r>
            <a:r>
              <a:rPr lang="en-US" sz="1600" dirty="0">
                <a:latin typeface="+mn-lt"/>
              </a:rPr>
              <a:t>Ctrl</a:t>
            </a:r>
          </a:p>
        </p:txBody>
      </p:sp>
      <p:cxnSp>
        <p:nvCxnSpPr>
          <p:cNvPr id="11" name="Straight Connector 10"/>
          <p:cNvCxnSpPr/>
          <p:nvPr/>
        </p:nvCxnSpPr>
        <p:spPr bwMode="auto">
          <a:xfrm flipH="1">
            <a:off x="5448304" y="2590194"/>
            <a:ext cx="1028696" cy="111442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50" name="Rounded Rectangle 49"/>
          <p:cNvSpPr/>
          <p:nvPr/>
        </p:nvSpPr>
        <p:spPr bwMode="auto">
          <a:xfrm>
            <a:off x="6477000" y="1828194"/>
            <a:ext cx="1219200" cy="990600"/>
          </a:xfrm>
          <a:prstGeom prst="roundRect">
            <a:avLst/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45720" rIns="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+mn-lt"/>
              </a:rPr>
              <a:t>Subscription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Service</a:t>
            </a:r>
          </a:p>
        </p:txBody>
      </p:sp>
      <p:sp>
        <p:nvSpPr>
          <p:cNvPr id="51" name="Rounded Rectangle 50"/>
          <p:cNvSpPr/>
          <p:nvPr/>
        </p:nvSpPr>
        <p:spPr bwMode="auto">
          <a:xfrm>
            <a:off x="6553200" y="4190394"/>
            <a:ext cx="1066800" cy="914401"/>
          </a:xfrm>
          <a:prstGeom prst="roundRect">
            <a:avLst>
              <a:gd name="adj" fmla="val 0"/>
            </a:avLst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+mn-lt"/>
              </a:rPr>
              <a:t>Core</a:t>
            </a:r>
            <a:br>
              <a:rPr lang="en-US" sz="1600" dirty="0">
                <a:latin typeface="+mn-lt"/>
              </a:rPr>
            </a:br>
            <a:r>
              <a:rPr lang="en-US" sz="1600" dirty="0">
                <a:latin typeface="+mn-lt"/>
              </a:rPr>
              <a:t>Network</a:t>
            </a:r>
            <a:br>
              <a:rPr lang="en-US" sz="1600" dirty="0">
                <a:latin typeface="+mn-lt"/>
              </a:rPr>
            </a:br>
            <a:r>
              <a:rPr lang="en-US" sz="1600" dirty="0">
                <a:latin typeface="+mn-lt"/>
              </a:rPr>
              <a:t>Interface</a:t>
            </a:r>
            <a:endParaRPr kumimoji="0" lang="en-US" sz="1600" b="0" i="0" u="none" strike="noStrike" cap="none" normalizeH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cxnSp>
        <p:nvCxnSpPr>
          <p:cNvPr id="52" name="Straight Connector 51"/>
          <p:cNvCxnSpPr>
            <a:stCxn id="79" idx="3"/>
          </p:cNvCxnSpPr>
          <p:nvPr/>
        </p:nvCxnSpPr>
        <p:spPr bwMode="auto">
          <a:xfrm>
            <a:off x="5486399" y="4799994"/>
            <a:ext cx="1066801" cy="4872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grpSp>
        <p:nvGrpSpPr>
          <p:cNvPr id="53" name="Group 52"/>
          <p:cNvGrpSpPr/>
          <p:nvPr/>
        </p:nvGrpSpPr>
        <p:grpSpPr>
          <a:xfrm>
            <a:off x="5742130" y="4714724"/>
            <a:ext cx="620745" cy="461425"/>
            <a:chOff x="2707957" y="5063075"/>
            <a:chExt cx="620745" cy="461425"/>
          </a:xfrm>
        </p:grpSpPr>
        <p:sp>
          <p:nvSpPr>
            <p:cNvPr id="54" name="TextBox 53"/>
            <p:cNvSpPr txBox="1"/>
            <p:nvPr/>
          </p:nvSpPr>
          <p:spPr>
            <a:xfrm>
              <a:off x="2707957" y="5155168"/>
              <a:ext cx="62074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b="1" dirty="0" smtClean="0">
                  <a:latin typeface="Arial" pitchFamily="34" charset="0"/>
                  <a:cs typeface="Arial" pitchFamily="34" charset="0"/>
                </a:rPr>
                <a:t>R3d</a:t>
              </a:r>
              <a:endParaRPr lang="en-US" sz="1800" b="1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5" name="Oval 54"/>
            <p:cNvSpPr/>
            <p:nvPr/>
          </p:nvSpPr>
          <p:spPr bwMode="auto">
            <a:xfrm>
              <a:off x="2860357" y="5063075"/>
              <a:ext cx="152400" cy="152400"/>
            </a:xfrm>
            <a:prstGeom prst="ellipse">
              <a:avLst/>
            </a:prstGeom>
            <a:solidFill>
              <a:srgbClr val="00000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>
                <a:ln>
                  <a:noFill/>
                </a:ln>
                <a:effectLst/>
                <a:latin typeface="Times New Roman" charset="0"/>
              </a:endParaRPr>
            </a:p>
          </p:txBody>
        </p:sp>
      </p:grpSp>
      <p:grpSp>
        <p:nvGrpSpPr>
          <p:cNvPr id="56" name="Group 55"/>
          <p:cNvGrpSpPr/>
          <p:nvPr/>
        </p:nvGrpSpPr>
        <p:grpSpPr>
          <a:xfrm>
            <a:off x="5735472" y="3114709"/>
            <a:ext cx="700746" cy="369332"/>
            <a:chOff x="2860357" y="4955683"/>
            <a:chExt cx="700746" cy="369332"/>
          </a:xfrm>
        </p:grpSpPr>
        <p:sp>
          <p:nvSpPr>
            <p:cNvPr id="57" name="TextBox 56"/>
            <p:cNvSpPr txBox="1"/>
            <p:nvPr/>
          </p:nvSpPr>
          <p:spPr>
            <a:xfrm>
              <a:off x="2953244" y="4955683"/>
              <a:ext cx="60785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b="1" dirty="0" smtClean="0">
                  <a:latin typeface="Arial" pitchFamily="34" charset="0"/>
                  <a:cs typeface="Arial" pitchFamily="34" charset="0"/>
                </a:rPr>
                <a:t>R4c</a:t>
              </a:r>
              <a:endParaRPr lang="en-US" sz="1800" b="1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8" name="Oval 57"/>
            <p:cNvSpPr/>
            <p:nvPr/>
          </p:nvSpPr>
          <p:spPr bwMode="auto">
            <a:xfrm>
              <a:off x="2860357" y="5063075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</p:grpSp>
      <p:sp>
        <p:nvSpPr>
          <p:cNvPr id="59" name="Rounded Rectangle 58"/>
          <p:cNvSpPr/>
          <p:nvPr/>
        </p:nvSpPr>
        <p:spPr bwMode="auto">
          <a:xfrm>
            <a:off x="6553200" y="3656995"/>
            <a:ext cx="1066800" cy="533400"/>
          </a:xfrm>
          <a:prstGeom prst="roundRect">
            <a:avLst>
              <a:gd name="adj" fmla="val 27490"/>
            </a:avLst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45720" rIns="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+mn-lt"/>
              </a:rPr>
              <a:t>CN </a:t>
            </a:r>
            <a:r>
              <a:rPr lang="en-US" sz="1600" dirty="0">
                <a:latin typeface="+mn-lt"/>
              </a:rPr>
              <a:t>Ctrl</a:t>
            </a:r>
          </a:p>
        </p:txBody>
      </p:sp>
      <p:cxnSp>
        <p:nvCxnSpPr>
          <p:cNvPr id="70" name="Straight Connector 69"/>
          <p:cNvCxnSpPr>
            <a:stCxn id="50" idx="2"/>
            <a:endCxn id="59" idx="0"/>
          </p:cNvCxnSpPr>
          <p:nvPr/>
        </p:nvCxnSpPr>
        <p:spPr bwMode="auto">
          <a:xfrm>
            <a:off x="7086600" y="2818794"/>
            <a:ext cx="0" cy="838201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grpSp>
        <p:nvGrpSpPr>
          <p:cNvPr id="75" name="Group 74"/>
          <p:cNvGrpSpPr/>
          <p:nvPr/>
        </p:nvGrpSpPr>
        <p:grpSpPr>
          <a:xfrm>
            <a:off x="5764674" y="3842735"/>
            <a:ext cx="608122" cy="468622"/>
            <a:chOff x="2860357" y="5063075"/>
            <a:chExt cx="608122" cy="468622"/>
          </a:xfrm>
        </p:grpSpPr>
        <p:sp>
          <p:nvSpPr>
            <p:cNvPr id="76" name="TextBox 75"/>
            <p:cNvSpPr txBox="1"/>
            <p:nvPr/>
          </p:nvSpPr>
          <p:spPr>
            <a:xfrm>
              <a:off x="2860357" y="5162365"/>
              <a:ext cx="60812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b="1" dirty="0" smtClean="0">
                  <a:latin typeface="Arial" pitchFamily="34" charset="0"/>
                  <a:cs typeface="Arial" pitchFamily="34" charset="0"/>
                </a:rPr>
                <a:t>R3c</a:t>
              </a:r>
              <a:endParaRPr lang="en-US" sz="1800" b="1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7" name="Oval 76"/>
            <p:cNvSpPr/>
            <p:nvPr/>
          </p:nvSpPr>
          <p:spPr bwMode="auto">
            <a:xfrm>
              <a:off x="3012757" y="5063075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</p:grpSp>
      <p:sp>
        <p:nvSpPr>
          <p:cNvPr id="78" name="Rounded Rectangle 77"/>
          <p:cNvSpPr/>
          <p:nvPr/>
        </p:nvSpPr>
        <p:spPr bwMode="auto">
          <a:xfrm>
            <a:off x="3352800" y="4495194"/>
            <a:ext cx="685800" cy="609600"/>
          </a:xfrm>
          <a:prstGeom prst="roundRect">
            <a:avLst>
              <a:gd name="adj" fmla="val 0"/>
            </a:avLst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45720" rIns="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>
                <a:latin typeface="+mn-lt"/>
              </a:rPr>
              <a:t>NA</a:t>
            </a:r>
          </a:p>
        </p:txBody>
      </p:sp>
      <p:sp>
        <p:nvSpPr>
          <p:cNvPr id="79" name="Rounded Rectangle 78"/>
          <p:cNvSpPr/>
          <p:nvPr/>
        </p:nvSpPr>
        <p:spPr bwMode="auto">
          <a:xfrm>
            <a:off x="4526994" y="4495194"/>
            <a:ext cx="959405" cy="609600"/>
          </a:xfrm>
          <a:prstGeom prst="roundRect">
            <a:avLst>
              <a:gd name="adj" fmla="val 0"/>
            </a:avLst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45720" rIns="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+mn-lt"/>
              </a:rPr>
              <a:t>Backhaul</a:t>
            </a:r>
          </a:p>
        </p:txBody>
      </p:sp>
      <p:cxnSp>
        <p:nvCxnSpPr>
          <p:cNvPr id="80" name="Straight Connector 79"/>
          <p:cNvCxnSpPr>
            <a:stCxn id="78" idx="3"/>
            <a:endCxn id="79" idx="1"/>
          </p:cNvCxnSpPr>
          <p:nvPr/>
        </p:nvCxnSpPr>
        <p:spPr bwMode="auto">
          <a:xfrm>
            <a:off x="4038600" y="4799994"/>
            <a:ext cx="488394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grpSp>
        <p:nvGrpSpPr>
          <p:cNvPr id="92" name="Group 91"/>
          <p:cNvGrpSpPr/>
          <p:nvPr/>
        </p:nvGrpSpPr>
        <p:grpSpPr>
          <a:xfrm>
            <a:off x="3970145" y="4719569"/>
            <a:ext cx="620745" cy="461425"/>
            <a:chOff x="2646162" y="5063075"/>
            <a:chExt cx="620745" cy="461425"/>
          </a:xfrm>
        </p:grpSpPr>
        <p:sp>
          <p:nvSpPr>
            <p:cNvPr id="93" name="TextBox 92"/>
            <p:cNvSpPr txBox="1"/>
            <p:nvPr/>
          </p:nvSpPr>
          <p:spPr>
            <a:xfrm>
              <a:off x="2646162" y="5155168"/>
              <a:ext cx="62074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b="1" dirty="0" smtClean="0">
                  <a:latin typeface="Arial" pitchFamily="34" charset="0"/>
                  <a:cs typeface="Arial" pitchFamily="34" charset="0"/>
                </a:rPr>
                <a:t>R6d</a:t>
              </a:r>
              <a:endParaRPr lang="en-US" sz="1800" b="1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4" name="Oval 93"/>
            <p:cNvSpPr/>
            <p:nvPr/>
          </p:nvSpPr>
          <p:spPr bwMode="auto">
            <a:xfrm>
              <a:off x="2860357" y="5063075"/>
              <a:ext cx="152400" cy="152400"/>
            </a:xfrm>
            <a:prstGeom prst="ellipse">
              <a:avLst/>
            </a:prstGeom>
            <a:solidFill>
              <a:srgbClr val="00000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>
                <a:ln>
                  <a:noFill/>
                </a:ln>
                <a:effectLst/>
                <a:latin typeface="Times New Roman" charset="0"/>
              </a:endParaRPr>
            </a:p>
          </p:txBody>
        </p:sp>
      </p:grpSp>
      <p:cxnSp>
        <p:nvCxnSpPr>
          <p:cNvPr id="89" name="Straight Connector 88"/>
          <p:cNvCxnSpPr>
            <a:stCxn id="78" idx="0"/>
          </p:cNvCxnSpPr>
          <p:nvPr/>
        </p:nvCxnSpPr>
        <p:spPr bwMode="auto">
          <a:xfrm flipV="1">
            <a:off x="3695700" y="4189906"/>
            <a:ext cx="21205" cy="30528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grpSp>
        <p:nvGrpSpPr>
          <p:cNvPr id="104" name="Group 103"/>
          <p:cNvGrpSpPr/>
          <p:nvPr/>
        </p:nvGrpSpPr>
        <p:grpSpPr>
          <a:xfrm>
            <a:off x="3626895" y="4168049"/>
            <a:ext cx="737432" cy="369332"/>
            <a:chOff x="2837267" y="4956915"/>
            <a:chExt cx="737432" cy="369332"/>
          </a:xfrm>
        </p:grpSpPr>
        <p:sp>
          <p:nvSpPr>
            <p:cNvPr id="105" name="TextBox 104"/>
            <p:cNvSpPr txBox="1"/>
            <p:nvPr/>
          </p:nvSpPr>
          <p:spPr>
            <a:xfrm>
              <a:off x="2966577" y="4956915"/>
              <a:ext cx="60812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b="1" dirty="0" smtClean="0">
                  <a:latin typeface="Arial" pitchFamily="34" charset="0"/>
                  <a:cs typeface="Arial" pitchFamily="34" charset="0"/>
                </a:rPr>
                <a:t>R6c</a:t>
              </a:r>
              <a:endParaRPr lang="en-US" sz="1800" b="1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6" name="Oval 105"/>
            <p:cNvSpPr/>
            <p:nvPr/>
          </p:nvSpPr>
          <p:spPr bwMode="auto">
            <a:xfrm>
              <a:off x="2837267" y="5063075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</p:grpSp>
      <p:cxnSp>
        <p:nvCxnSpPr>
          <p:cNvPr id="325" name="Straight Connector 324"/>
          <p:cNvCxnSpPr/>
          <p:nvPr/>
        </p:nvCxnSpPr>
        <p:spPr bwMode="auto">
          <a:xfrm flipV="1">
            <a:off x="4797025" y="4190394"/>
            <a:ext cx="0" cy="314546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grpSp>
        <p:nvGrpSpPr>
          <p:cNvPr id="109" name="Group 108"/>
          <p:cNvGrpSpPr/>
          <p:nvPr/>
        </p:nvGrpSpPr>
        <p:grpSpPr>
          <a:xfrm>
            <a:off x="4707015" y="4168049"/>
            <a:ext cx="737432" cy="369332"/>
            <a:chOff x="2837267" y="4956915"/>
            <a:chExt cx="737432" cy="369332"/>
          </a:xfrm>
        </p:grpSpPr>
        <p:sp>
          <p:nvSpPr>
            <p:cNvPr id="110" name="TextBox 109"/>
            <p:cNvSpPr txBox="1"/>
            <p:nvPr/>
          </p:nvSpPr>
          <p:spPr>
            <a:xfrm>
              <a:off x="2966577" y="4956915"/>
              <a:ext cx="60812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b="1" dirty="0" smtClean="0">
                  <a:latin typeface="Arial" pitchFamily="34" charset="0"/>
                  <a:cs typeface="Arial" pitchFamily="34" charset="0"/>
                </a:rPr>
                <a:t>R7c</a:t>
              </a:r>
              <a:endParaRPr lang="en-US" sz="1800" b="1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1" name="Oval 110"/>
            <p:cNvSpPr/>
            <p:nvPr/>
          </p:nvSpPr>
          <p:spPr bwMode="auto">
            <a:xfrm>
              <a:off x="2837267" y="5063075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</p:grpSp>
      <p:cxnSp>
        <p:nvCxnSpPr>
          <p:cNvPr id="147" name="Straight Connector 146"/>
          <p:cNvCxnSpPr>
            <a:stCxn id="36" idx="3"/>
            <a:endCxn id="59" idx="1"/>
          </p:cNvCxnSpPr>
          <p:nvPr/>
        </p:nvCxnSpPr>
        <p:spPr bwMode="auto">
          <a:xfrm>
            <a:off x="5486399" y="3923695"/>
            <a:ext cx="1066801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grpSp>
        <p:nvGrpSpPr>
          <p:cNvPr id="160" name="Group 159"/>
          <p:cNvGrpSpPr/>
          <p:nvPr/>
        </p:nvGrpSpPr>
        <p:grpSpPr>
          <a:xfrm>
            <a:off x="7015163" y="3109946"/>
            <a:ext cx="700746" cy="369332"/>
            <a:chOff x="2860357" y="4955683"/>
            <a:chExt cx="700746" cy="369332"/>
          </a:xfrm>
        </p:grpSpPr>
        <p:sp>
          <p:nvSpPr>
            <p:cNvPr id="161" name="TextBox 160"/>
            <p:cNvSpPr txBox="1"/>
            <p:nvPr/>
          </p:nvSpPr>
          <p:spPr>
            <a:xfrm>
              <a:off x="2953244" y="4955683"/>
              <a:ext cx="60785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b="1" dirty="0" smtClean="0">
                  <a:latin typeface="Arial" pitchFamily="34" charset="0"/>
                  <a:cs typeface="Arial" pitchFamily="34" charset="0"/>
                </a:rPr>
                <a:t>R5c</a:t>
              </a:r>
              <a:endParaRPr lang="en-US" sz="1800" b="1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62" name="Oval 161"/>
            <p:cNvSpPr/>
            <p:nvPr/>
          </p:nvSpPr>
          <p:spPr bwMode="auto">
            <a:xfrm>
              <a:off x="2860357" y="5063075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xmlns="" val="1058441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/>
          <a:lstStyle/>
          <a:p>
            <a:r>
              <a:rPr lang="en-US" dirty="0" smtClean="0"/>
              <a:t>Resolving the R8c vs. R1c issue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047750"/>
            <a:ext cx="4040188" cy="639762"/>
          </a:xfrm>
        </p:spPr>
        <p:txBody>
          <a:bodyPr/>
          <a:lstStyle/>
          <a:p>
            <a:r>
              <a:rPr lang="en-US" dirty="0" smtClean="0"/>
              <a:t>R8c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87512"/>
            <a:ext cx="4040188" cy="3951288"/>
          </a:xfrm>
        </p:spPr>
        <p:txBody>
          <a:bodyPr/>
          <a:lstStyle/>
          <a:p>
            <a:r>
              <a:rPr lang="en-US" dirty="0" smtClean="0"/>
              <a:t>Denotes ctrl-to-ctrl interface</a:t>
            </a:r>
          </a:p>
          <a:p>
            <a:r>
              <a:rPr lang="en-US" dirty="0" smtClean="0"/>
              <a:t>May comprise information elements not defined within R1 specification</a:t>
            </a:r>
          </a:p>
          <a:p>
            <a:r>
              <a:rPr lang="en-US" dirty="0" smtClean="0"/>
              <a:t>..?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047750"/>
            <a:ext cx="4041775" cy="639762"/>
          </a:xfrm>
        </p:spPr>
        <p:txBody>
          <a:bodyPr/>
          <a:lstStyle/>
          <a:p>
            <a:r>
              <a:rPr lang="en-US" dirty="0" smtClean="0"/>
              <a:t>R1c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687512"/>
            <a:ext cx="4041775" cy="3951288"/>
          </a:xfrm>
        </p:spPr>
        <p:txBody>
          <a:bodyPr/>
          <a:lstStyle/>
          <a:p>
            <a:r>
              <a:rPr lang="en-US" dirty="0" smtClean="0"/>
              <a:t>For symmetry reasons, R1 should follow R3</a:t>
            </a:r>
          </a:p>
          <a:p>
            <a:r>
              <a:rPr lang="en-US" dirty="0" smtClean="0"/>
              <a:t>Label should be aligned to data path interface</a:t>
            </a:r>
          </a:p>
          <a:p>
            <a:r>
              <a:rPr lang="en-US" dirty="0" smtClean="0"/>
              <a:t>No major distinction necessary as R1 may comprise multiple specifications</a:t>
            </a:r>
          </a:p>
          <a:p>
            <a:r>
              <a:rPr lang="en-US" dirty="0" smtClean="0"/>
              <a:t>..?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381000" y="5486400"/>
            <a:ext cx="8153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i="1" dirty="0" smtClean="0">
                <a:latin typeface="+mn-lt"/>
              </a:rPr>
              <a:t>Maybe, we have to more clearly specify the scope of a data path interface.</a:t>
            </a:r>
            <a:br>
              <a:rPr lang="en-US" sz="1800" i="1" dirty="0" smtClean="0">
                <a:latin typeface="+mn-lt"/>
              </a:rPr>
            </a:br>
            <a:r>
              <a:rPr lang="en-US" sz="1800" i="1" dirty="0" smtClean="0">
                <a:latin typeface="+mn-lt"/>
              </a:rPr>
              <a:t>IMHO, an data path interface comprises all functions required for sending and receiving Ethernet frames once the connection is established.</a:t>
            </a:r>
            <a:endParaRPr lang="en-US" sz="1800" i="1" dirty="0">
              <a:latin typeface="+mn-lt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Roger's PowerBook HD:802:802.16:meetings:#3 9909 Boulder:Template.pot</Template>
  <TotalTime>1134</TotalTime>
  <Words>784</Words>
  <Application>Microsoft Office PowerPoint</Application>
  <PresentationFormat>On-screen Show (4:3)</PresentationFormat>
  <Paragraphs>187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Template</vt:lpstr>
      <vt:lpstr>Slide 1</vt:lpstr>
      <vt:lpstr>P802.1CF NRM Refinements</vt:lpstr>
      <vt:lpstr>Terminology</vt:lpstr>
      <vt:lpstr>From omniran-14-0083-00-00TG-p802-1cf-network-reference-model.docx Detailed Network Reference Model</vt:lpstr>
      <vt:lpstr>ATL F2F discussion results</vt:lpstr>
      <vt:lpstr>From omniran-15-0003-01-CF00-nrm-ambiguities: ATL F2F discussion result</vt:lpstr>
      <vt:lpstr>Conclusions of Feb 16th call</vt:lpstr>
      <vt:lpstr>Proposed revision of the NRM</vt:lpstr>
      <vt:lpstr>Resolving the R8c vs. R1c issue</vt:lpstr>
      <vt:lpstr>Additional considerations</vt:lpstr>
      <vt:lpstr>Slide 11</vt:lpstr>
      <vt:lpstr>NRM benefits for SDN</vt:lpstr>
    </vt:vector>
  </TitlesOfParts>
  <Company>NIST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Roger Marks</dc:creator>
  <cp:lastModifiedBy>Max Riegel</cp:lastModifiedBy>
  <cp:revision>248</cp:revision>
  <cp:lastPrinted>1998-02-10T13:28:06Z</cp:lastPrinted>
  <dcterms:created xsi:type="dcterms:W3CDTF">2011-12-30T17:06:23Z</dcterms:created>
  <dcterms:modified xsi:type="dcterms:W3CDTF">2015-03-04T17:32:05Z</dcterms:modified>
</cp:coreProperties>
</file>