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4" r:id="rId2"/>
    <p:sldId id="345" r:id="rId3"/>
    <p:sldId id="340" r:id="rId4"/>
    <p:sldId id="353" r:id="rId5"/>
    <p:sldId id="342" r:id="rId6"/>
    <p:sldId id="359" r:id="rId7"/>
    <p:sldId id="354" r:id="rId8"/>
    <p:sldId id="356" r:id="rId9"/>
    <p:sldId id="355" r:id="rId10"/>
    <p:sldId id="35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9900CC"/>
    <a:srgbClr val="A50021"/>
    <a:srgbClr val="9900FF"/>
    <a:srgbClr val="7600A0"/>
    <a:srgbClr val="6600CC"/>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85" autoAdjust="0"/>
    <p:restoredTop sz="99233" autoAdjust="0"/>
  </p:normalViewPr>
  <p:slideViewPr>
    <p:cSldViewPr>
      <p:cViewPr varScale="1">
        <p:scale>
          <a:sx n="66" d="100"/>
          <a:sy n="66" d="100"/>
        </p:scale>
        <p:origin x="-60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46080363" cy="460803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29811" y="76200"/>
            <a:ext cx="2385589" cy="307777"/>
          </a:xfrm>
          <a:prstGeom prst="rect">
            <a:avLst/>
          </a:prstGeom>
        </p:spPr>
        <p:txBody>
          <a:bodyPr wrap="none">
            <a:spAutoFit/>
          </a:bodyPr>
          <a:lstStyle/>
          <a:p>
            <a:pPr algn="r"/>
            <a:r>
              <a:rPr lang="en-US" sz="1400" b="1" dirty="0" smtClean="0"/>
              <a:t>OmniRAN-15-0024-00-CF00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 xmlns:p14="http://schemas.microsoft.com/office/powerpoint/2010/main" val="2359667526"/>
              </p:ext>
            </p:extLst>
          </p:nvPr>
        </p:nvGraphicFramePr>
        <p:xfrm>
          <a:off x="533400" y="483090"/>
          <a:ext cx="8077201" cy="3252929"/>
        </p:xfrm>
        <a:graphic>
          <a:graphicData uri="http://schemas.openxmlformats.org/drawingml/2006/table">
            <a:tbl>
              <a:tblPr firstRow="1" bandRow="1">
                <a:tableStyleId>{5940675A-B579-460E-94D1-54222C63F5DA}</a:tableStyleId>
              </a:tblPr>
              <a:tblGrid>
                <a:gridCol w="2056015"/>
                <a:gridCol w="1622545"/>
                <a:gridCol w="1845205"/>
                <a:gridCol w="2553436"/>
              </a:tblGrid>
              <a:tr h="399499">
                <a:tc gridSpan="4">
                  <a:txBody>
                    <a:bodyPr/>
                    <a:lstStyle/>
                    <a:p>
                      <a:pPr algn="ctr"/>
                      <a:r>
                        <a:rPr lang="en-US" sz="2000" dirty="0" smtClean="0">
                          <a:solidFill>
                            <a:schemeClr val="tx2"/>
                          </a:solidFill>
                          <a:latin typeface="+mj-lt"/>
                        </a:rPr>
                        <a:t>IEEE 802 </a:t>
                      </a:r>
                      <a:r>
                        <a:rPr lang="en-US" sz="2000" dirty="0" err="1" smtClean="0">
                          <a:solidFill>
                            <a:schemeClr val="tx2"/>
                          </a:solidFill>
                          <a:latin typeface="+mj-lt"/>
                        </a:rPr>
                        <a:t>omniRAN</a:t>
                      </a:r>
                      <a:r>
                        <a:rPr lang="en-US" sz="2000" baseline="0" dirty="0" smtClean="0">
                          <a:solidFill>
                            <a:schemeClr val="tx2"/>
                          </a:solidFill>
                          <a:latin typeface="+mj-lt"/>
                        </a:rPr>
                        <a:t> Network Reference Model Amendment</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a:t>
                      </a:r>
                      <a:r>
                        <a:rPr lang="en-US" sz="1200" smtClean="0"/>
                        <a:t>: 2014-04-16</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40000">
                <a:tc>
                  <a:txBody>
                    <a:bodyPr/>
                    <a:lstStyle/>
                    <a:p>
                      <a:r>
                        <a:rPr lang="en-US" sz="1200" dirty="0" smtClean="0"/>
                        <a:t>Yonggang</a:t>
                      </a:r>
                      <a:r>
                        <a:rPr lang="en-US" sz="1200" baseline="0" dirty="0" smtClean="0"/>
                        <a:t> Fang</a:t>
                      </a:r>
                      <a:endParaRPr lang="en-US" sz="12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200" dirty="0" smtClean="0"/>
                        <a:t>ZTE</a:t>
                      </a:r>
                      <a:endParaRPr lang="en-US" sz="12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2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200" dirty="0" err="1" smtClean="0"/>
                        <a:t>yfang@ztetx.com</a:t>
                      </a:r>
                      <a:endParaRPr lang="en-US" sz="12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r>
                        <a:rPr lang="en-US" sz="1200" kern="1200" dirty="0" smtClean="0">
                          <a:solidFill>
                            <a:schemeClr val="tx1"/>
                          </a:solidFill>
                          <a:latin typeface="+mn-lt"/>
                          <a:ea typeface="+mn-ea"/>
                          <a:cs typeface="+mn-cs"/>
                        </a:rPr>
                        <a:t>Bo Sun</a:t>
                      </a:r>
                      <a:endParaRPr lang="en-US" sz="1200" kern="1200" dirty="0">
                        <a:solidFill>
                          <a:schemeClr val="tx1"/>
                        </a:solidFill>
                        <a:latin typeface="+mn-lt"/>
                        <a:ea typeface="+mn-ea"/>
                        <a:cs typeface="+mn-cs"/>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200" kern="1200" dirty="0" smtClean="0">
                          <a:solidFill>
                            <a:schemeClr val="tx1"/>
                          </a:solidFill>
                          <a:latin typeface="+mn-lt"/>
                          <a:ea typeface="+mn-ea"/>
                          <a:cs typeface="+mn-cs"/>
                        </a:rPr>
                        <a:t>ZTE</a:t>
                      </a:r>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r>
                        <a:rPr lang="en-US" sz="1200" kern="1200" dirty="0" smtClean="0">
                          <a:solidFill>
                            <a:schemeClr val="tx1"/>
                          </a:solidFill>
                          <a:latin typeface="+mn-lt"/>
                          <a:ea typeface="+mn-ea"/>
                          <a:cs typeface="+mn-cs"/>
                        </a:rPr>
                        <a:t>He Huang</a:t>
                      </a:r>
                      <a:endParaRPr lang="en-US" sz="1200" kern="1200" dirty="0">
                        <a:solidFill>
                          <a:schemeClr val="tx1"/>
                        </a:solidFill>
                        <a:latin typeface="+mn-lt"/>
                        <a:ea typeface="+mn-ea"/>
                        <a:cs typeface="+mn-cs"/>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200" kern="1200" dirty="0" smtClean="0">
                          <a:solidFill>
                            <a:schemeClr val="tx1"/>
                          </a:solidFill>
                          <a:latin typeface="+mn-lt"/>
                          <a:ea typeface="+mn-ea"/>
                          <a:cs typeface="+mn-cs"/>
                        </a:rPr>
                        <a:t>ZTE</a:t>
                      </a:r>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200" kern="1200" dirty="0" smtClean="0">
                          <a:solidFill>
                            <a:schemeClr val="tx1"/>
                          </a:solidFill>
                          <a:latin typeface="+mn-lt"/>
                          <a:ea typeface="+mn-ea"/>
                          <a:cs typeface="+mn-cs"/>
                        </a:rPr>
                        <a:t>Huang.he@zte.com.cn</a:t>
                      </a:r>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a:t>
                      </a:r>
                      <a:r>
                        <a:rPr lang="en-US" sz="1000" i="0" kern="1200" baseline="0" dirty="0" smtClean="0">
                          <a:solidFill>
                            <a:schemeClr val="tx1"/>
                          </a:solidFill>
                          <a:latin typeface="+mn-lt"/>
                          <a:ea typeface="+mn-ea"/>
                          <a:cs typeface="+mn-cs"/>
                        </a:rPr>
                        <a:t> </a:t>
                      </a:r>
                      <a:r>
                        <a:rPr lang="en-US" sz="1000" i="0" kern="1200" dirty="0" smtClean="0">
                          <a:solidFill>
                            <a:schemeClr val="tx1"/>
                          </a:solidFill>
                          <a:latin typeface="+mn-lt"/>
                          <a:ea typeface="+mn-ea"/>
                          <a:cs typeface="+mn-cs"/>
                        </a:rPr>
                        <a:t>represents only the views of the participants listed in the ‘Authors:’ field above. It is offered as a basis for discussion. It is not binding on contributors, who reserve the right to add, amend or withdraw material contained herein.</a:t>
                      </a:r>
                      <a:endParaRPr lang="en-US" sz="1000" i="0" dirty="0"/>
                    </a:p>
                  </a:txBody>
                  <a:tcPr marL="36000" marR="36000" marT="0" marB="0" anchor="ctr">
                    <a:lnT w="635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contribution discusses issues in network reference model of IEEE 802 </a:t>
            </a:r>
            <a:r>
              <a:rPr lang="en-US" sz="1600" dirty="0" err="1" smtClean="0">
                <a:latin typeface="+mn-lt"/>
              </a:rPr>
              <a:t>omniRAN</a:t>
            </a:r>
            <a:r>
              <a:rPr lang="en-US" sz="1600" dirty="0" smtClean="0">
                <a:latin typeface="+mn-lt"/>
              </a:rPr>
              <a:t> Recommended Practice document, and suggest the amendment for naming convention consistence and reflecting real deployments.</a:t>
            </a:r>
          </a:p>
          <a:p>
            <a:endParaRPr lang="en-US" sz="1600" dirty="0" smtClean="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References</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400" dirty="0" smtClean="0">
                <a:solidFill>
                  <a:srgbClr val="0070C0"/>
                </a:solidFill>
              </a:rPr>
              <a:t>References</a:t>
            </a:r>
          </a:p>
          <a:p>
            <a:pPr marL="914400" lvl="1" indent="-457200">
              <a:buFont typeface="+mj-lt"/>
              <a:buAutoNum type="arabicPeriod"/>
            </a:pPr>
            <a:r>
              <a:rPr lang="en-US" sz="2000" dirty="0" smtClean="0">
                <a:solidFill>
                  <a:srgbClr val="0070C0"/>
                </a:solidFill>
              </a:rPr>
              <a:t>omniran-14-0083-00-00TG-p802-1cf-network-reference-model</a:t>
            </a:r>
          </a:p>
          <a:p>
            <a:pPr marL="914400" lvl="1" indent="-457200">
              <a:buFont typeface="+mj-lt"/>
              <a:buAutoNum type="arabicPeriod"/>
            </a:pPr>
            <a:r>
              <a:rPr lang="en-US" sz="2000" dirty="0" smtClean="0">
                <a:solidFill>
                  <a:srgbClr val="0070C0"/>
                </a:solidFill>
              </a:rPr>
              <a:t>omniran-15-0013-00-CF00-r9c-reference-point-discussion</a:t>
            </a:r>
          </a:p>
          <a:p>
            <a:pPr marL="914400" lvl="1" indent="-457200">
              <a:buFont typeface="+mj-lt"/>
              <a:buAutoNum type="arabicPeriod"/>
            </a:pPr>
            <a:r>
              <a:rPr lang="en-US" sz="2000" dirty="0" smtClean="0">
                <a:solidFill>
                  <a:srgbClr val="0070C0"/>
                </a:solidFill>
              </a:rPr>
              <a:t>omniran-14-0078-02-CF00-updated-text-for-an-setup.</a:t>
            </a:r>
          </a:p>
          <a:p>
            <a:pPr marL="914400" lvl="1" indent="-457200">
              <a:buFont typeface="+mj-lt"/>
              <a:buAutoNum type="arabicPeriod"/>
            </a:pPr>
            <a:r>
              <a:rPr lang="en-US" sz="2000" dirty="0" smtClean="0">
                <a:solidFill>
                  <a:srgbClr val="0070C0"/>
                </a:solidFill>
              </a:rPr>
              <a:t>omniran-15-0008-00-CF00-nrm-refinements</a:t>
            </a: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Current </a:t>
            </a:r>
            <a:r>
              <a:rPr lang="en-US" dirty="0" err="1" smtClean="0"/>
              <a:t>omniRAN</a:t>
            </a:r>
            <a:r>
              <a:rPr lang="en-US" dirty="0" smtClean="0"/>
              <a:t> Reference Model</a:t>
            </a:r>
            <a:endParaRPr lang="en-US" dirty="0"/>
          </a:p>
        </p:txBody>
      </p:sp>
      <p:grpSp>
        <p:nvGrpSpPr>
          <p:cNvPr id="321" name="Group 320"/>
          <p:cNvGrpSpPr/>
          <p:nvPr/>
        </p:nvGrpSpPr>
        <p:grpSpPr>
          <a:xfrm>
            <a:off x="815150" y="1482724"/>
            <a:ext cx="7176850" cy="4736276"/>
            <a:chOff x="815150" y="1482724"/>
            <a:chExt cx="7176850" cy="4736276"/>
          </a:xfrm>
        </p:grpSpPr>
        <p:sp>
          <p:nvSpPr>
            <p:cNvPr id="201" name="Freeform 9"/>
            <p:cNvSpPr>
              <a:spLocks/>
            </p:cNvSpPr>
            <p:nvPr/>
          </p:nvSpPr>
          <p:spPr bwMode="auto">
            <a:xfrm>
              <a:off x="815150" y="3564000"/>
              <a:ext cx="1305000" cy="2655000"/>
            </a:xfrm>
            <a:custGeom>
              <a:avLst/>
              <a:gdLst/>
              <a:ahLst/>
              <a:cxnLst>
                <a:cxn ang="0">
                  <a:pos x="0" y="867"/>
                </a:cxn>
                <a:cxn ang="0">
                  <a:pos x="867" y="0"/>
                </a:cxn>
                <a:cxn ang="0">
                  <a:pos x="5934" y="0"/>
                </a:cxn>
                <a:cxn ang="0">
                  <a:pos x="6800" y="867"/>
                </a:cxn>
                <a:cxn ang="0">
                  <a:pos x="6800" y="4334"/>
                </a:cxn>
                <a:cxn ang="0">
                  <a:pos x="5934" y="5200"/>
                </a:cxn>
                <a:cxn ang="0">
                  <a:pos x="867" y="5200"/>
                </a:cxn>
                <a:cxn ang="0">
                  <a:pos x="0" y="4334"/>
                </a:cxn>
                <a:cxn ang="0">
                  <a:pos x="0" y="867"/>
                </a:cxn>
              </a:cxnLst>
              <a:rect l="0" t="0" r="r" b="b"/>
              <a:pathLst>
                <a:path w="6800" h="5200">
                  <a:moveTo>
                    <a:pt x="0" y="867"/>
                  </a:moveTo>
                  <a:cubicBezTo>
                    <a:pt x="0" y="388"/>
                    <a:pt x="388" y="0"/>
                    <a:pt x="867" y="0"/>
                  </a:cubicBezTo>
                  <a:lnTo>
                    <a:pt x="5934" y="0"/>
                  </a:lnTo>
                  <a:cubicBezTo>
                    <a:pt x="6412" y="0"/>
                    <a:pt x="6800" y="388"/>
                    <a:pt x="6800" y="867"/>
                  </a:cubicBezTo>
                  <a:lnTo>
                    <a:pt x="6800" y="4334"/>
                  </a:lnTo>
                  <a:cubicBezTo>
                    <a:pt x="6800" y="4812"/>
                    <a:pt x="6412" y="5200"/>
                    <a:pt x="5934" y="5200"/>
                  </a:cubicBezTo>
                  <a:lnTo>
                    <a:pt x="867" y="5200"/>
                  </a:lnTo>
                  <a:cubicBezTo>
                    <a:pt x="388" y="5200"/>
                    <a:pt x="0" y="4812"/>
                    <a:pt x="0" y="4334"/>
                  </a:cubicBezTo>
                  <a:lnTo>
                    <a:pt x="0" y="867"/>
                  </a:lnTo>
                  <a:close/>
                </a:path>
              </a:pathLst>
            </a:custGeom>
            <a:solidFill>
              <a:schemeClr val="tx2">
                <a:lumMod val="40000"/>
                <a:lumOff val="60000"/>
              </a:schemeClr>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5"/>
            <p:cNvSpPr>
              <a:spLocks/>
            </p:cNvSpPr>
            <p:nvPr/>
          </p:nvSpPr>
          <p:spPr bwMode="auto">
            <a:xfrm>
              <a:off x="3306763" y="4284663"/>
              <a:ext cx="2217738" cy="1897063"/>
            </a:xfrm>
            <a:custGeom>
              <a:avLst/>
              <a:gdLst/>
              <a:ahLst/>
              <a:cxnLst>
                <a:cxn ang="0">
                  <a:pos x="0" y="1534"/>
                </a:cxn>
                <a:cxn ang="0">
                  <a:pos x="1534" y="0"/>
                </a:cxn>
                <a:cxn ang="0">
                  <a:pos x="11667" y="0"/>
                </a:cxn>
                <a:cxn ang="0">
                  <a:pos x="13200" y="1534"/>
                </a:cxn>
                <a:cxn ang="0">
                  <a:pos x="13200" y="7667"/>
                </a:cxn>
                <a:cxn ang="0">
                  <a:pos x="11667" y="9200"/>
                </a:cxn>
                <a:cxn ang="0">
                  <a:pos x="1534" y="9200"/>
                </a:cxn>
                <a:cxn ang="0">
                  <a:pos x="0" y="7667"/>
                </a:cxn>
                <a:cxn ang="0">
                  <a:pos x="0" y="1534"/>
                </a:cxn>
              </a:cxnLst>
              <a:rect l="0" t="0" r="r" b="b"/>
              <a:pathLst>
                <a:path w="13200" h="9200">
                  <a:moveTo>
                    <a:pt x="0" y="1534"/>
                  </a:moveTo>
                  <a:cubicBezTo>
                    <a:pt x="0" y="687"/>
                    <a:pt x="687" y="0"/>
                    <a:pt x="1534" y="0"/>
                  </a:cubicBezTo>
                  <a:lnTo>
                    <a:pt x="11667" y="0"/>
                  </a:lnTo>
                  <a:cubicBezTo>
                    <a:pt x="12514" y="0"/>
                    <a:pt x="13200" y="687"/>
                    <a:pt x="13200" y="1534"/>
                  </a:cubicBezTo>
                  <a:lnTo>
                    <a:pt x="13200" y="7667"/>
                  </a:lnTo>
                  <a:cubicBezTo>
                    <a:pt x="13200" y="8514"/>
                    <a:pt x="12514" y="9200"/>
                    <a:pt x="11667" y="9200"/>
                  </a:cubicBezTo>
                  <a:lnTo>
                    <a:pt x="1534" y="9200"/>
                  </a:lnTo>
                  <a:cubicBezTo>
                    <a:pt x="687" y="9200"/>
                    <a:pt x="0" y="8514"/>
                    <a:pt x="0" y="7667"/>
                  </a:cubicBezTo>
                  <a:lnTo>
                    <a:pt x="0" y="15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 name="Freeform 6"/>
            <p:cNvSpPr>
              <a:spLocks/>
            </p:cNvSpPr>
            <p:nvPr/>
          </p:nvSpPr>
          <p:spPr bwMode="auto">
            <a:xfrm>
              <a:off x="3306763" y="4284663"/>
              <a:ext cx="2217738" cy="1897063"/>
            </a:xfrm>
            <a:custGeom>
              <a:avLst/>
              <a:gdLst/>
              <a:ahLst/>
              <a:cxnLst>
                <a:cxn ang="0">
                  <a:pos x="0" y="1534"/>
                </a:cxn>
                <a:cxn ang="0">
                  <a:pos x="1534" y="0"/>
                </a:cxn>
                <a:cxn ang="0">
                  <a:pos x="11667" y="0"/>
                </a:cxn>
                <a:cxn ang="0">
                  <a:pos x="13200" y="1534"/>
                </a:cxn>
                <a:cxn ang="0">
                  <a:pos x="13200" y="7667"/>
                </a:cxn>
                <a:cxn ang="0">
                  <a:pos x="11667" y="9200"/>
                </a:cxn>
                <a:cxn ang="0">
                  <a:pos x="1534" y="9200"/>
                </a:cxn>
                <a:cxn ang="0">
                  <a:pos x="0" y="7667"/>
                </a:cxn>
                <a:cxn ang="0">
                  <a:pos x="0" y="1534"/>
                </a:cxn>
              </a:cxnLst>
              <a:rect l="0" t="0" r="r" b="b"/>
              <a:pathLst>
                <a:path w="13200" h="9200">
                  <a:moveTo>
                    <a:pt x="0" y="1534"/>
                  </a:moveTo>
                  <a:cubicBezTo>
                    <a:pt x="0" y="687"/>
                    <a:pt x="687" y="0"/>
                    <a:pt x="1534" y="0"/>
                  </a:cubicBezTo>
                  <a:lnTo>
                    <a:pt x="11667" y="0"/>
                  </a:lnTo>
                  <a:cubicBezTo>
                    <a:pt x="12514" y="0"/>
                    <a:pt x="13200" y="687"/>
                    <a:pt x="13200" y="1534"/>
                  </a:cubicBezTo>
                  <a:lnTo>
                    <a:pt x="13200" y="7667"/>
                  </a:lnTo>
                  <a:cubicBezTo>
                    <a:pt x="13200" y="8514"/>
                    <a:pt x="12514" y="9200"/>
                    <a:pt x="11667" y="9200"/>
                  </a:cubicBezTo>
                  <a:lnTo>
                    <a:pt x="1534" y="9200"/>
                  </a:lnTo>
                  <a:cubicBezTo>
                    <a:pt x="687" y="9200"/>
                    <a:pt x="0" y="8514"/>
                    <a:pt x="0" y="7667"/>
                  </a:cubicBezTo>
                  <a:lnTo>
                    <a:pt x="0" y="1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Line 7"/>
            <p:cNvSpPr>
              <a:spLocks noChangeShapeType="1"/>
            </p:cNvSpPr>
            <p:nvPr/>
          </p:nvSpPr>
          <p:spPr bwMode="auto">
            <a:xfrm flipV="1">
              <a:off x="2030413" y="5187950"/>
              <a:ext cx="1344613" cy="4763"/>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Freeform 9"/>
            <p:cNvSpPr>
              <a:spLocks/>
            </p:cNvSpPr>
            <p:nvPr/>
          </p:nvSpPr>
          <p:spPr bwMode="auto">
            <a:xfrm>
              <a:off x="887413" y="4284663"/>
              <a:ext cx="1143000" cy="1259337"/>
            </a:xfrm>
            <a:custGeom>
              <a:avLst/>
              <a:gdLst/>
              <a:ahLst/>
              <a:cxnLst>
                <a:cxn ang="0">
                  <a:pos x="0" y="867"/>
                </a:cxn>
                <a:cxn ang="0">
                  <a:pos x="867" y="0"/>
                </a:cxn>
                <a:cxn ang="0">
                  <a:pos x="5934" y="0"/>
                </a:cxn>
                <a:cxn ang="0">
                  <a:pos x="6800" y="867"/>
                </a:cxn>
                <a:cxn ang="0">
                  <a:pos x="6800" y="4334"/>
                </a:cxn>
                <a:cxn ang="0">
                  <a:pos x="5934" y="5200"/>
                </a:cxn>
                <a:cxn ang="0">
                  <a:pos x="867" y="5200"/>
                </a:cxn>
                <a:cxn ang="0">
                  <a:pos x="0" y="4334"/>
                </a:cxn>
                <a:cxn ang="0">
                  <a:pos x="0" y="867"/>
                </a:cxn>
              </a:cxnLst>
              <a:rect l="0" t="0" r="r" b="b"/>
              <a:pathLst>
                <a:path w="6800" h="5200">
                  <a:moveTo>
                    <a:pt x="0" y="867"/>
                  </a:moveTo>
                  <a:cubicBezTo>
                    <a:pt x="0" y="388"/>
                    <a:pt x="388" y="0"/>
                    <a:pt x="867" y="0"/>
                  </a:cubicBezTo>
                  <a:lnTo>
                    <a:pt x="5934" y="0"/>
                  </a:lnTo>
                  <a:cubicBezTo>
                    <a:pt x="6412" y="0"/>
                    <a:pt x="6800" y="388"/>
                    <a:pt x="6800" y="867"/>
                  </a:cubicBezTo>
                  <a:lnTo>
                    <a:pt x="6800" y="4334"/>
                  </a:lnTo>
                  <a:cubicBezTo>
                    <a:pt x="6800" y="4812"/>
                    <a:pt x="6412" y="5200"/>
                    <a:pt x="5934" y="5200"/>
                  </a:cubicBezTo>
                  <a:lnTo>
                    <a:pt x="867" y="5200"/>
                  </a:lnTo>
                  <a:cubicBezTo>
                    <a:pt x="388" y="5200"/>
                    <a:pt x="0" y="4812"/>
                    <a:pt x="0" y="4334"/>
                  </a:cubicBezTo>
                  <a:lnTo>
                    <a:pt x="0" y="867"/>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Rectangle 10"/>
            <p:cNvSpPr>
              <a:spLocks noChangeArrowheads="1"/>
            </p:cNvSpPr>
            <p:nvPr/>
          </p:nvSpPr>
          <p:spPr bwMode="auto">
            <a:xfrm>
              <a:off x="966535" y="4703447"/>
              <a:ext cx="995465" cy="6155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Terminal</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dirty="0" smtClean="0">
                  <a:solidFill>
                    <a:srgbClr val="000000"/>
                  </a:solidFill>
                  <a:latin typeface="Arial" pitchFamily="34" charset="0"/>
                  <a:cs typeface="Arial" pitchFamily="34" charset="0"/>
                </a:rPr>
                <a:t>Interface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2" name="Rectangle 11"/>
            <p:cNvSpPr>
              <a:spLocks noChangeArrowheads="1"/>
            </p:cNvSpPr>
            <p:nvPr/>
          </p:nvSpPr>
          <p:spPr bwMode="auto">
            <a:xfrm>
              <a:off x="2551113" y="5265738"/>
              <a:ext cx="29495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R1</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24" name="Oval 12"/>
            <p:cNvSpPr>
              <a:spLocks noChangeArrowheads="1"/>
            </p:cNvSpPr>
            <p:nvPr/>
          </p:nvSpPr>
          <p:spPr bwMode="auto">
            <a:xfrm>
              <a:off x="2603500" y="5103813"/>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Oval 13"/>
            <p:cNvSpPr>
              <a:spLocks noChangeArrowheads="1"/>
            </p:cNvSpPr>
            <p:nvPr/>
          </p:nvSpPr>
          <p:spPr bwMode="auto">
            <a:xfrm>
              <a:off x="2603500" y="5103813"/>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2" name="Line 14"/>
            <p:cNvSpPr>
              <a:spLocks noChangeShapeType="1"/>
            </p:cNvSpPr>
            <p:nvPr/>
          </p:nvSpPr>
          <p:spPr bwMode="auto">
            <a:xfrm>
              <a:off x="5457825" y="5192713"/>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15"/>
            <p:cNvSpPr>
              <a:spLocks/>
            </p:cNvSpPr>
            <p:nvPr/>
          </p:nvSpPr>
          <p:spPr bwMode="auto">
            <a:xfrm>
              <a:off x="3835587" y="1976438"/>
              <a:ext cx="1141413" cy="1104900"/>
            </a:xfrm>
            <a:custGeom>
              <a:avLst/>
              <a:gdLst/>
              <a:ahLst/>
              <a:cxnLst>
                <a:cxn ang="0">
                  <a:pos x="0" y="894"/>
                </a:cxn>
                <a:cxn ang="0">
                  <a:pos x="894" y="0"/>
                </a:cxn>
                <a:cxn ang="0">
                  <a:pos x="5907" y="0"/>
                </a:cxn>
                <a:cxn ang="0">
                  <a:pos x="6800" y="894"/>
                </a:cxn>
                <a:cxn ang="0">
                  <a:pos x="6800" y="4467"/>
                </a:cxn>
                <a:cxn ang="0">
                  <a:pos x="5907" y="5360"/>
                </a:cxn>
                <a:cxn ang="0">
                  <a:pos x="894" y="5360"/>
                </a:cxn>
                <a:cxn ang="0">
                  <a:pos x="0" y="4467"/>
                </a:cxn>
                <a:cxn ang="0">
                  <a:pos x="0" y="894"/>
                </a:cxn>
              </a:cxnLst>
              <a:rect l="0" t="0" r="r" b="b"/>
              <a:pathLst>
                <a:path w="6800" h="5360">
                  <a:moveTo>
                    <a:pt x="0" y="894"/>
                  </a:moveTo>
                  <a:cubicBezTo>
                    <a:pt x="0" y="400"/>
                    <a:pt x="400" y="0"/>
                    <a:pt x="894" y="0"/>
                  </a:cubicBezTo>
                  <a:lnTo>
                    <a:pt x="5907" y="0"/>
                  </a:lnTo>
                  <a:cubicBezTo>
                    <a:pt x="6401" y="0"/>
                    <a:pt x="6800" y="400"/>
                    <a:pt x="6800" y="894"/>
                  </a:cubicBezTo>
                  <a:lnTo>
                    <a:pt x="6800" y="4467"/>
                  </a:lnTo>
                  <a:cubicBezTo>
                    <a:pt x="6800" y="4961"/>
                    <a:pt x="6401" y="5360"/>
                    <a:pt x="5907" y="5360"/>
                  </a:cubicBezTo>
                  <a:lnTo>
                    <a:pt x="894" y="5360"/>
                  </a:lnTo>
                  <a:cubicBezTo>
                    <a:pt x="400" y="5360"/>
                    <a:pt x="0" y="4961"/>
                    <a:pt x="0" y="4467"/>
                  </a:cubicBezTo>
                  <a:lnTo>
                    <a:pt x="0" y="89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algn="ctr"/>
              <a:endParaRPr lang="en-US" sz="1050"/>
            </a:p>
          </p:txBody>
        </p:sp>
        <p:sp>
          <p:nvSpPr>
            <p:cNvPr id="245" name="Freeform 16"/>
            <p:cNvSpPr>
              <a:spLocks/>
            </p:cNvSpPr>
            <p:nvPr/>
          </p:nvSpPr>
          <p:spPr bwMode="auto">
            <a:xfrm>
              <a:off x="3835587" y="1976438"/>
              <a:ext cx="1141413" cy="1104900"/>
            </a:xfrm>
            <a:custGeom>
              <a:avLst/>
              <a:gdLst/>
              <a:ahLst/>
              <a:cxnLst>
                <a:cxn ang="0">
                  <a:pos x="0" y="894"/>
                </a:cxn>
                <a:cxn ang="0">
                  <a:pos x="894" y="0"/>
                </a:cxn>
                <a:cxn ang="0">
                  <a:pos x="5907" y="0"/>
                </a:cxn>
                <a:cxn ang="0">
                  <a:pos x="6800" y="894"/>
                </a:cxn>
                <a:cxn ang="0">
                  <a:pos x="6800" y="4467"/>
                </a:cxn>
                <a:cxn ang="0">
                  <a:pos x="5907" y="5360"/>
                </a:cxn>
                <a:cxn ang="0">
                  <a:pos x="894" y="5360"/>
                </a:cxn>
                <a:cxn ang="0">
                  <a:pos x="0" y="4467"/>
                </a:cxn>
                <a:cxn ang="0">
                  <a:pos x="0" y="894"/>
                </a:cxn>
              </a:cxnLst>
              <a:rect l="0" t="0" r="r" b="b"/>
              <a:pathLst>
                <a:path w="6800" h="5360">
                  <a:moveTo>
                    <a:pt x="0" y="894"/>
                  </a:moveTo>
                  <a:cubicBezTo>
                    <a:pt x="0" y="400"/>
                    <a:pt x="400" y="0"/>
                    <a:pt x="894" y="0"/>
                  </a:cubicBezTo>
                  <a:lnTo>
                    <a:pt x="5907" y="0"/>
                  </a:lnTo>
                  <a:cubicBezTo>
                    <a:pt x="6401" y="0"/>
                    <a:pt x="6800" y="400"/>
                    <a:pt x="6800" y="894"/>
                  </a:cubicBezTo>
                  <a:lnTo>
                    <a:pt x="6800" y="4467"/>
                  </a:lnTo>
                  <a:cubicBezTo>
                    <a:pt x="6800" y="4961"/>
                    <a:pt x="6401" y="5360"/>
                    <a:pt x="5907" y="5360"/>
                  </a:cubicBezTo>
                  <a:lnTo>
                    <a:pt x="894" y="5360"/>
                  </a:lnTo>
                  <a:cubicBezTo>
                    <a:pt x="400" y="5360"/>
                    <a:pt x="0" y="4961"/>
                    <a:pt x="0" y="4467"/>
                  </a:cubicBezTo>
                  <a:lnTo>
                    <a:pt x="0" y="89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algn="ctr"/>
              <a:endParaRPr lang="en-US" sz="1050"/>
            </a:p>
          </p:txBody>
        </p:sp>
        <p:sp>
          <p:nvSpPr>
            <p:cNvPr id="247" name="Rectangle 17"/>
            <p:cNvSpPr>
              <a:spLocks noChangeArrowheads="1"/>
            </p:cNvSpPr>
            <p:nvPr/>
          </p:nvSpPr>
          <p:spPr bwMode="auto">
            <a:xfrm>
              <a:off x="3807000" y="2057779"/>
              <a:ext cx="1210268"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Coordination</a:t>
              </a:r>
              <a:r>
                <a:rPr kumimoji="0" lang="en-US" sz="1400" b="0" i="0" u="none" strike="noStrike" cap="none" normalizeH="0" baseline="0" dirty="0" smtClean="0">
                  <a:ln>
                    <a:noFill/>
                  </a:ln>
                  <a:solidFill>
                    <a:srgbClr val="000000"/>
                  </a:solidFill>
                  <a:effectLst/>
                  <a:latin typeface="Arial" pitchFamily="34"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8" name="Rectangle 18"/>
            <p:cNvSpPr>
              <a:spLocks noChangeArrowheads="1"/>
            </p:cNvSpPr>
            <p:nvPr/>
          </p:nvSpPr>
          <p:spPr bwMode="auto">
            <a:xfrm>
              <a:off x="4243500" y="2313556"/>
              <a:ext cx="399148"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and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1" name="Rectangle 19"/>
            <p:cNvSpPr>
              <a:spLocks noChangeArrowheads="1"/>
            </p:cNvSpPr>
            <p:nvPr/>
          </p:nvSpPr>
          <p:spPr bwMode="auto">
            <a:xfrm>
              <a:off x="3926000" y="2574000"/>
              <a:ext cx="1027525"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Information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2" name="Rectangle 20"/>
            <p:cNvSpPr>
              <a:spLocks noChangeArrowheads="1"/>
            </p:cNvSpPr>
            <p:nvPr/>
          </p:nvSpPr>
          <p:spPr bwMode="auto">
            <a:xfrm>
              <a:off x="4048737" y="2813050"/>
              <a:ext cx="682879"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Service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3" name="Freeform 21"/>
            <p:cNvSpPr>
              <a:spLocks/>
            </p:cNvSpPr>
            <p:nvPr/>
          </p:nvSpPr>
          <p:spPr bwMode="auto">
            <a:xfrm>
              <a:off x="2030413" y="1893888"/>
              <a:ext cx="4703763" cy="1979613"/>
            </a:xfrm>
            <a:custGeom>
              <a:avLst/>
              <a:gdLst/>
              <a:ahLst/>
              <a:cxnLst>
                <a:cxn ang="0">
                  <a:pos x="0" y="1247"/>
                </a:cxn>
                <a:cxn ang="0">
                  <a:pos x="421" y="1247"/>
                </a:cxn>
                <a:cxn ang="0">
                  <a:pos x="421" y="0"/>
                </a:cxn>
                <a:cxn ang="0">
                  <a:pos x="2963" y="0"/>
                </a:cxn>
              </a:cxnLst>
              <a:rect l="0" t="0" r="r" b="b"/>
              <a:pathLst>
                <a:path w="2963" h="1247">
                  <a:moveTo>
                    <a:pt x="0" y="1247"/>
                  </a:moveTo>
                  <a:lnTo>
                    <a:pt x="421" y="1247"/>
                  </a:lnTo>
                  <a:lnTo>
                    <a:pt x="421" y="0"/>
                  </a:lnTo>
                  <a:lnTo>
                    <a:pt x="2963" y="0"/>
                  </a:lnTo>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4" name="Rectangle 22"/>
            <p:cNvSpPr>
              <a:spLocks noChangeArrowheads="1"/>
            </p:cNvSpPr>
            <p:nvPr/>
          </p:nvSpPr>
          <p:spPr bwMode="auto">
            <a:xfrm>
              <a:off x="2809875" y="2767013"/>
              <a:ext cx="29495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5" name="Oval 23"/>
            <p:cNvSpPr>
              <a:spLocks noChangeArrowheads="1"/>
            </p:cNvSpPr>
            <p:nvPr/>
          </p:nvSpPr>
          <p:spPr bwMode="auto">
            <a:xfrm>
              <a:off x="2614613" y="2846388"/>
              <a:ext cx="134938" cy="16351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 name="Oval 24"/>
            <p:cNvSpPr>
              <a:spLocks noChangeArrowheads="1"/>
            </p:cNvSpPr>
            <p:nvPr/>
          </p:nvSpPr>
          <p:spPr bwMode="auto">
            <a:xfrm>
              <a:off x="2614613" y="2846388"/>
              <a:ext cx="134938" cy="163513"/>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 name="Line 28"/>
            <p:cNvSpPr>
              <a:spLocks noChangeShapeType="1"/>
            </p:cNvSpPr>
            <p:nvPr/>
          </p:nvSpPr>
          <p:spPr bwMode="auto">
            <a:xfrm>
              <a:off x="2030413" y="4038600"/>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 name="Rectangle 29"/>
            <p:cNvSpPr>
              <a:spLocks noChangeArrowheads="1"/>
            </p:cNvSpPr>
            <p:nvPr/>
          </p:nvSpPr>
          <p:spPr bwMode="auto">
            <a:xfrm>
              <a:off x="2562225" y="4111625"/>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R8c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62" name="Oval 30"/>
            <p:cNvSpPr>
              <a:spLocks noChangeArrowheads="1"/>
            </p:cNvSpPr>
            <p:nvPr/>
          </p:nvSpPr>
          <p:spPr bwMode="auto">
            <a:xfrm>
              <a:off x="2614613" y="3949700"/>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 name="Oval 31"/>
            <p:cNvSpPr>
              <a:spLocks noChangeArrowheads="1"/>
            </p:cNvSpPr>
            <p:nvPr/>
          </p:nvSpPr>
          <p:spPr bwMode="auto">
            <a:xfrm>
              <a:off x="2614613" y="3949700"/>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5" name="Freeform 33"/>
            <p:cNvSpPr>
              <a:spLocks/>
            </p:cNvSpPr>
            <p:nvPr/>
          </p:nvSpPr>
          <p:spPr bwMode="auto">
            <a:xfrm>
              <a:off x="3306763" y="3708400"/>
              <a:ext cx="2217738" cy="576263"/>
            </a:xfrm>
            <a:custGeom>
              <a:avLst/>
              <a:gdLst/>
              <a:ahLst/>
              <a:cxnLst>
                <a:cxn ang="0">
                  <a:pos x="0" y="770"/>
                </a:cxn>
                <a:cxn ang="0">
                  <a:pos x="770" y="0"/>
                </a:cxn>
                <a:cxn ang="0">
                  <a:pos x="12431" y="0"/>
                </a:cxn>
                <a:cxn ang="0">
                  <a:pos x="13200" y="770"/>
                </a:cxn>
                <a:cxn ang="0">
                  <a:pos x="13200" y="2031"/>
                </a:cxn>
                <a:cxn ang="0">
                  <a:pos x="12431" y="2800"/>
                </a:cxn>
                <a:cxn ang="0">
                  <a:pos x="770" y="2800"/>
                </a:cxn>
                <a:cxn ang="0">
                  <a:pos x="0" y="2031"/>
                </a:cxn>
                <a:cxn ang="0">
                  <a:pos x="0" y="770"/>
                </a:cxn>
              </a:cxnLst>
              <a:rect l="0" t="0" r="r" b="b"/>
              <a:pathLst>
                <a:path w="13200" h="2800">
                  <a:moveTo>
                    <a:pt x="0" y="770"/>
                  </a:moveTo>
                  <a:cubicBezTo>
                    <a:pt x="0" y="345"/>
                    <a:pt x="345" y="0"/>
                    <a:pt x="770" y="0"/>
                  </a:cubicBezTo>
                  <a:lnTo>
                    <a:pt x="12431" y="0"/>
                  </a:lnTo>
                  <a:cubicBezTo>
                    <a:pt x="12856" y="0"/>
                    <a:pt x="13200" y="345"/>
                    <a:pt x="13200" y="770"/>
                  </a:cubicBezTo>
                  <a:lnTo>
                    <a:pt x="13200" y="2031"/>
                  </a:lnTo>
                  <a:cubicBezTo>
                    <a:pt x="13200" y="2456"/>
                    <a:pt x="12856" y="2800"/>
                    <a:pt x="12431" y="2800"/>
                  </a:cubicBezTo>
                  <a:lnTo>
                    <a:pt x="770" y="2800"/>
                  </a:lnTo>
                  <a:cubicBezTo>
                    <a:pt x="345" y="2800"/>
                    <a:pt x="0" y="2456"/>
                    <a:pt x="0" y="2031"/>
                  </a:cubicBezTo>
                  <a:lnTo>
                    <a:pt x="0" y="770"/>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 name="Freeform 34"/>
            <p:cNvSpPr>
              <a:spLocks/>
            </p:cNvSpPr>
            <p:nvPr/>
          </p:nvSpPr>
          <p:spPr bwMode="auto">
            <a:xfrm>
              <a:off x="3306763" y="3708400"/>
              <a:ext cx="2217738" cy="576263"/>
            </a:xfrm>
            <a:custGeom>
              <a:avLst/>
              <a:gdLst/>
              <a:ahLst/>
              <a:cxnLst>
                <a:cxn ang="0">
                  <a:pos x="0" y="770"/>
                </a:cxn>
                <a:cxn ang="0">
                  <a:pos x="770" y="0"/>
                </a:cxn>
                <a:cxn ang="0">
                  <a:pos x="12431" y="0"/>
                </a:cxn>
                <a:cxn ang="0">
                  <a:pos x="13200" y="770"/>
                </a:cxn>
                <a:cxn ang="0">
                  <a:pos x="13200" y="2031"/>
                </a:cxn>
                <a:cxn ang="0">
                  <a:pos x="12431" y="2800"/>
                </a:cxn>
                <a:cxn ang="0">
                  <a:pos x="770" y="2800"/>
                </a:cxn>
                <a:cxn ang="0">
                  <a:pos x="0" y="2031"/>
                </a:cxn>
                <a:cxn ang="0">
                  <a:pos x="0" y="770"/>
                </a:cxn>
              </a:cxnLst>
              <a:rect l="0" t="0" r="r" b="b"/>
              <a:pathLst>
                <a:path w="13200" h="2800">
                  <a:moveTo>
                    <a:pt x="0" y="770"/>
                  </a:moveTo>
                  <a:cubicBezTo>
                    <a:pt x="0" y="345"/>
                    <a:pt x="345" y="0"/>
                    <a:pt x="770" y="0"/>
                  </a:cubicBezTo>
                  <a:lnTo>
                    <a:pt x="12431" y="0"/>
                  </a:lnTo>
                  <a:cubicBezTo>
                    <a:pt x="12856" y="0"/>
                    <a:pt x="13200" y="345"/>
                    <a:pt x="13200" y="770"/>
                  </a:cubicBezTo>
                  <a:lnTo>
                    <a:pt x="13200" y="2031"/>
                  </a:lnTo>
                  <a:cubicBezTo>
                    <a:pt x="13200" y="2456"/>
                    <a:pt x="12856" y="2800"/>
                    <a:pt x="12431" y="2800"/>
                  </a:cubicBezTo>
                  <a:lnTo>
                    <a:pt x="770" y="2800"/>
                  </a:lnTo>
                  <a:cubicBezTo>
                    <a:pt x="345" y="2800"/>
                    <a:pt x="0" y="2456"/>
                    <a:pt x="0" y="2031"/>
                  </a:cubicBezTo>
                  <a:lnTo>
                    <a:pt x="0" y="770"/>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7" name="Rectangle 35"/>
            <p:cNvSpPr>
              <a:spLocks noChangeArrowheads="1"/>
            </p:cNvSpPr>
            <p:nvPr/>
          </p:nvSpPr>
          <p:spPr bwMode="auto">
            <a:xfrm>
              <a:off x="4032000" y="3834000"/>
              <a:ext cx="755650"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AN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8" name="Freeform 36"/>
            <p:cNvSpPr>
              <a:spLocks/>
            </p:cNvSpPr>
            <p:nvPr/>
          </p:nvSpPr>
          <p:spPr bwMode="auto">
            <a:xfrm>
              <a:off x="887413" y="3708400"/>
              <a:ext cx="1143000" cy="576263"/>
            </a:xfrm>
            <a:custGeom>
              <a:avLst/>
              <a:gdLst/>
              <a:ahLst/>
              <a:cxnLst>
                <a:cxn ang="0">
                  <a:pos x="0" y="1540"/>
                </a:cxn>
                <a:cxn ang="0">
                  <a:pos x="1540" y="0"/>
                </a:cxn>
                <a:cxn ang="0">
                  <a:pos x="12061" y="0"/>
                </a:cxn>
                <a:cxn ang="0">
                  <a:pos x="13600" y="1540"/>
                </a:cxn>
                <a:cxn ang="0">
                  <a:pos x="13600" y="4061"/>
                </a:cxn>
                <a:cxn ang="0">
                  <a:pos x="12061" y="5600"/>
                </a:cxn>
                <a:cxn ang="0">
                  <a:pos x="1540" y="5600"/>
                </a:cxn>
                <a:cxn ang="0">
                  <a:pos x="0" y="4061"/>
                </a:cxn>
                <a:cxn ang="0">
                  <a:pos x="0" y="1540"/>
                </a:cxn>
              </a:cxnLst>
              <a:rect l="0" t="0" r="r" b="b"/>
              <a:pathLst>
                <a:path w="13600" h="5600">
                  <a:moveTo>
                    <a:pt x="0" y="1540"/>
                  </a:moveTo>
                  <a:cubicBezTo>
                    <a:pt x="0" y="690"/>
                    <a:pt x="690" y="0"/>
                    <a:pt x="1540" y="0"/>
                  </a:cubicBezTo>
                  <a:lnTo>
                    <a:pt x="12061" y="0"/>
                  </a:lnTo>
                  <a:cubicBezTo>
                    <a:pt x="12911" y="0"/>
                    <a:pt x="13600" y="690"/>
                    <a:pt x="13600" y="1540"/>
                  </a:cubicBezTo>
                  <a:lnTo>
                    <a:pt x="13600" y="4061"/>
                  </a:lnTo>
                  <a:cubicBezTo>
                    <a:pt x="13600" y="4911"/>
                    <a:pt x="12911" y="5600"/>
                    <a:pt x="12061" y="5600"/>
                  </a:cubicBezTo>
                  <a:lnTo>
                    <a:pt x="1540" y="5600"/>
                  </a:lnTo>
                  <a:cubicBezTo>
                    <a:pt x="690" y="5600"/>
                    <a:pt x="0" y="4911"/>
                    <a:pt x="0" y="4061"/>
                  </a:cubicBezTo>
                  <a:lnTo>
                    <a:pt x="0" y="1540"/>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9" name="Freeform 37"/>
            <p:cNvSpPr>
              <a:spLocks/>
            </p:cNvSpPr>
            <p:nvPr/>
          </p:nvSpPr>
          <p:spPr bwMode="auto">
            <a:xfrm>
              <a:off x="887413" y="3708400"/>
              <a:ext cx="1143000" cy="576263"/>
            </a:xfrm>
            <a:custGeom>
              <a:avLst/>
              <a:gdLst/>
              <a:ahLst/>
              <a:cxnLst>
                <a:cxn ang="0">
                  <a:pos x="0" y="1540"/>
                </a:cxn>
                <a:cxn ang="0">
                  <a:pos x="1540" y="0"/>
                </a:cxn>
                <a:cxn ang="0">
                  <a:pos x="12061" y="0"/>
                </a:cxn>
                <a:cxn ang="0">
                  <a:pos x="13600" y="1540"/>
                </a:cxn>
                <a:cxn ang="0">
                  <a:pos x="13600" y="4061"/>
                </a:cxn>
                <a:cxn ang="0">
                  <a:pos x="12061" y="5600"/>
                </a:cxn>
                <a:cxn ang="0">
                  <a:pos x="1540" y="5600"/>
                </a:cxn>
                <a:cxn ang="0">
                  <a:pos x="0" y="4061"/>
                </a:cxn>
                <a:cxn ang="0">
                  <a:pos x="0" y="1540"/>
                </a:cxn>
              </a:cxnLst>
              <a:rect l="0" t="0" r="r" b="b"/>
              <a:pathLst>
                <a:path w="13600" h="5600">
                  <a:moveTo>
                    <a:pt x="0" y="1540"/>
                  </a:moveTo>
                  <a:cubicBezTo>
                    <a:pt x="0" y="690"/>
                    <a:pt x="690" y="0"/>
                    <a:pt x="1540" y="0"/>
                  </a:cubicBezTo>
                  <a:lnTo>
                    <a:pt x="12061" y="0"/>
                  </a:lnTo>
                  <a:cubicBezTo>
                    <a:pt x="12911" y="0"/>
                    <a:pt x="13600" y="690"/>
                    <a:pt x="13600" y="1540"/>
                  </a:cubicBezTo>
                  <a:lnTo>
                    <a:pt x="13600" y="4061"/>
                  </a:lnTo>
                  <a:cubicBezTo>
                    <a:pt x="13600" y="4911"/>
                    <a:pt x="12911" y="5600"/>
                    <a:pt x="12061" y="5600"/>
                  </a:cubicBezTo>
                  <a:lnTo>
                    <a:pt x="1540" y="5600"/>
                  </a:lnTo>
                  <a:cubicBezTo>
                    <a:pt x="690" y="5600"/>
                    <a:pt x="0" y="4911"/>
                    <a:pt x="0" y="4061"/>
                  </a:cubicBezTo>
                  <a:lnTo>
                    <a:pt x="0" y="1540"/>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0" name="Rectangle 38"/>
            <p:cNvSpPr>
              <a:spLocks noChangeArrowheads="1"/>
            </p:cNvSpPr>
            <p:nvPr/>
          </p:nvSpPr>
          <p:spPr bwMode="auto">
            <a:xfrm>
              <a:off x="1093575" y="3834000"/>
              <a:ext cx="733425"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TE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1" name="Freeform 39"/>
            <p:cNvSpPr>
              <a:spLocks/>
            </p:cNvSpPr>
            <p:nvPr/>
          </p:nvSpPr>
          <p:spPr bwMode="auto">
            <a:xfrm>
              <a:off x="5524500" y="3995738"/>
              <a:ext cx="1209675" cy="14288"/>
            </a:xfrm>
            <a:custGeom>
              <a:avLst/>
              <a:gdLst/>
              <a:ahLst/>
              <a:cxnLst>
                <a:cxn ang="0">
                  <a:pos x="762" y="9"/>
                </a:cxn>
                <a:cxn ang="0">
                  <a:pos x="381" y="9"/>
                </a:cxn>
                <a:cxn ang="0">
                  <a:pos x="381" y="0"/>
                </a:cxn>
                <a:cxn ang="0">
                  <a:pos x="0" y="0"/>
                </a:cxn>
              </a:cxnLst>
              <a:rect l="0" t="0" r="r" b="b"/>
              <a:pathLst>
                <a:path w="762" h="9">
                  <a:moveTo>
                    <a:pt x="762" y="9"/>
                  </a:moveTo>
                  <a:lnTo>
                    <a:pt x="381" y="9"/>
                  </a:lnTo>
                  <a:lnTo>
                    <a:pt x="381" y="0"/>
                  </a:lnTo>
                  <a:lnTo>
                    <a:pt x="0" y="0"/>
                  </a:lnTo>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2" name="Line 40"/>
            <p:cNvSpPr>
              <a:spLocks noChangeShapeType="1"/>
            </p:cNvSpPr>
            <p:nvPr/>
          </p:nvSpPr>
          <p:spPr bwMode="auto">
            <a:xfrm flipH="1">
              <a:off x="4414838" y="2224088"/>
              <a:ext cx="2319338" cy="1484313"/>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3" name="Freeform 41"/>
            <p:cNvSpPr>
              <a:spLocks/>
            </p:cNvSpPr>
            <p:nvPr/>
          </p:nvSpPr>
          <p:spPr bwMode="auto">
            <a:xfrm>
              <a:off x="6667500" y="1482724"/>
              <a:ext cx="1324500" cy="4691275"/>
            </a:xfrm>
            <a:custGeom>
              <a:avLst/>
              <a:gdLst/>
              <a:ahLst/>
              <a:cxnLst>
                <a:cxn ang="0">
                  <a:pos x="0" y="634"/>
                </a:cxn>
                <a:cxn ang="0">
                  <a:pos x="634" y="0"/>
                </a:cxn>
                <a:cxn ang="0">
                  <a:pos x="3167" y="0"/>
                </a:cxn>
                <a:cxn ang="0">
                  <a:pos x="3800" y="634"/>
                </a:cxn>
                <a:cxn ang="0">
                  <a:pos x="3800" y="8967"/>
                </a:cxn>
                <a:cxn ang="0">
                  <a:pos x="3167" y="9600"/>
                </a:cxn>
                <a:cxn ang="0">
                  <a:pos x="634" y="9600"/>
                </a:cxn>
                <a:cxn ang="0">
                  <a:pos x="0" y="8967"/>
                </a:cxn>
                <a:cxn ang="0">
                  <a:pos x="0" y="634"/>
                </a:cxn>
              </a:cxnLst>
              <a:rect l="0" t="0" r="r" b="b"/>
              <a:pathLst>
                <a:path w="3800" h="9600">
                  <a:moveTo>
                    <a:pt x="0" y="634"/>
                  </a:moveTo>
                  <a:cubicBezTo>
                    <a:pt x="0" y="284"/>
                    <a:pt x="284" y="0"/>
                    <a:pt x="634" y="0"/>
                  </a:cubicBezTo>
                  <a:lnTo>
                    <a:pt x="3167" y="0"/>
                  </a:lnTo>
                  <a:cubicBezTo>
                    <a:pt x="3517" y="0"/>
                    <a:pt x="3800" y="284"/>
                    <a:pt x="3800" y="634"/>
                  </a:cubicBezTo>
                  <a:lnTo>
                    <a:pt x="3800" y="8967"/>
                  </a:lnTo>
                  <a:cubicBezTo>
                    <a:pt x="3800" y="9317"/>
                    <a:pt x="3517" y="9600"/>
                    <a:pt x="3167" y="9600"/>
                  </a:cubicBezTo>
                  <a:lnTo>
                    <a:pt x="634" y="9600"/>
                  </a:lnTo>
                  <a:cubicBezTo>
                    <a:pt x="284" y="9600"/>
                    <a:pt x="0" y="9317"/>
                    <a:pt x="0" y="8967"/>
                  </a:cubicBezTo>
                  <a:lnTo>
                    <a:pt x="0" y="6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4" name="Freeform 43"/>
            <p:cNvSpPr>
              <a:spLocks/>
            </p:cNvSpPr>
            <p:nvPr/>
          </p:nvSpPr>
          <p:spPr bwMode="auto">
            <a:xfrm>
              <a:off x="6734175" y="1647825"/>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5" name="Freeform 44"/>
            <p:cNvSpPr>
              <a:spLocks/>
            </p:cNvSpPr>
            <p:nvPr/>
          </p:nvSpPr>
          <p:spPr bwMode="auto">
            <a:xfrm>
              <a:off x="6734175" y="1646238"/>
              <a:ext cx="1143000" cy="1073150"/>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 name="Rectangle 45"/>
            <p:cNvSpPr>
              <a:spLocks noChangeArrowheads="1"/>
            </p:cNvSpPr>
            <p:nvPr/>
          </p:nvSpPr>
          <p:spPr bwMode="auto">
            <a:xfrm>
              <a:off x="6754332" y="1920875"/>
              <a:ext cx="1126912"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Subscription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7" name="Rectangle 46"/>
            <p:cNvSpPr>
              <a:spLocks noChangeArrowheads="1"/>
            </p:cNvSpPr>
            <p:nvPr/>
          </p:nvSpPr>
          <p:spPr bwMode="auto">
            <a:xfrm>
              <a:off x="6986588" y="2201863"/>
              <a:ext cx="682879"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Service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78" name="Freeform 47"/>
            <p:cNvSpPr>
              <a:spLocks/>
            </p:cNvSpPr>
            <p:nvPr/>
          </p:nvSpPr>
          <p:spPr bwMode="auto">
            <a:xfrm>
              <a:off x="6734175" y="4284663"/>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9" name="Freeform 48"/>
            <p:cNvSpPr>
              <a:spLocks/>
            </p:cNvSpPr>
            <p:nvPr/>
          </p:nvSpPr>
          <p:spPr bwMode="auto">
            <a:xfrm>
              <a:off x="6734175" y="4284663"/>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0" name="Rectangle 49"/>
            <p:cNvSpPr>
              <a:spLocks noChangeArrowheads="1"/>
            </p:cNvSpPr>
            <p:nvPr/>
          </p:nvSpPr>
          <p:spPr bwMode="auto">
            <a:xfrm>
              <a:off x="7088188" y="4395788"/>
              <a:ext cx="541338" cy="3333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Arial" pitchFamily="34" charset="0"/>
                  <a:cs typeface="Arial" pitchFamily="34" charset="0"/>
                </a:rPr>
                <a:t>Core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1" name="Rectangle 50"/>
            <p:cNvSpPr>
              <a:spLocks noChangeArrowheads="1"/>
            </p:cNvSpPr>
            <p:nvPr/>
          </p:nvSpPr>
          <p:spPr bwMode="auto">
            <a:xfrm>
              <a:off x="6867000" y="4689475"/>
              <a:ext cx="850900"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2" name="Rectangle 51"/>
            <p:cNvSpPr>
              <a:spLocks noChangeArrowheads="1"/>
            </p:cNvSpPr>
            <p:nvPr/>
          </p:nvSpPr>
          <p:spPr bwMode="auto">
            <a:xfrm>
              <a:off x="6869318" y="4986338"/>
              <a:ext cx="897682"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Interface</a:t>
              </a:r>
            </a:p>
          </p:txBody>
        </p:sp>
        <p:sp>
          <p:nvSpPr>
            <p:cNvPr id="283" name="Line 52"/>
            <p:cNvSpPr>
              <a:spLocks noChangeShapeType="1"/>
            </p:cNvSpPr>
            <p:nvPr/>
          </p:nvSpPr>
          <p:spPr bwMode="auto">
            <a:xfrm>
              <a:off x="5457825" y="5192713"/>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4" name="Rectangle 53"/>
            <p:cNvSpPr>
              <a:spLocks noChangeArrowheads="1"/>
            </p:cNvSpPr>
            <p:nvPr/>
          </p:nvSpPr>
          <p:spPr bwMode="auto">
            <a:xfrm>
              <a:off x="5989638" y="5270500"/>
              <a:ext cx="43601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5" name="Oval 54"/>
            <p:cNvSpPr>
              <a:spLocks noChangeArrowheads="1"/>
            </p:cNvSpPr>
            <p:nvPr/>
          </p:nvSpPr>
          <p:spPr bwMode="auto">
            <a:xfrm>
              <a:off x="6042025" y="5110163"/>
              <a:ext cx="134938" cy="16351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6" name="Oval 55"/>
            <p:cNvSpPr>
              <a:spLocks noChangeArrowheads="1"/>
            </p:cNvSpPr>
            <p:nvPr/>
          </p:nvSpPr>
          <p:spPr bwMode="auto">
            <a:xfrm>
              <a:off x="6042025" y="5108575"/>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7" name="Rectangle 56"/>
            <p:cNvSpPr>
              <a:spLocks noChangeArrowheads="1"/>
            </p:cNvSpPr>
            <p:nvPr/>
          </p:nvSpPr>
          <p:spPr bwMode="auto">
            <a:xfrm>
              <a:off x="5900738" y="2792413"/>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8" name="Oval 57"/>
            <p:cNvSpPr>
              <a:spLocks noChangeArrowheads="1"/>
            </p:cNvSpPr>
            <p:nvPr/>
          </p:nvSpPr>
          <p:spPr bwMode="auto">
            <a:xfrm>
              <a:off x="5726113" y="2776538"/>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9" name="Oval 58"/>
            <p:cNvSpPr>
              <a:spLocks noChangeArrowheads="1"/>
            </p:cNvSpPr>
            <p:nvPr/>
          </p:nvSpPr>
          <p:spPr bwMode="auto">
            <a:xfrm>
              <a:off x="5726113" y="2776538"/>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0" name="Freeform 59"/>
            <p:cNvSpPr>
              <a:spLocks/>
            </p:cNvSpPr>
            <p:nvPr/>
          </p:nvSpPr>
          <p:spPr bwMode="auto">
            <a:xfrm>
              <a:off x="6734175" y="3708400"/>
              <a:ext cx="1143000" cy="576263"/>
            </a:xfrm>
            <a:custGeom>
              <a:avLst/>
              <a:gdLst/>
              <a:ahLst/>
              <a:cxnLst>
                <a:cxn ang="0">
                  <a:pos x="0" y="385"/>
                </a:cxn>
                <a:cxn ang="0">
                  <a:pos x="385" y="0"/>
                </a:cxn>
                <a:cxn ang="0">
                  <a:pos x="3016" y="0"/>
                </a:cxn>
                <a:cxn ang="0">
                  <a:pos x="3400" y="385"/>
                </a:cxn>
                <a:cxn ang="0">
                  <a:pos x="3400" y="1016"/>
                </a:cxn>
                <a:cxn ang="0">
                  <a:pos x="3016" y="1400"/>
                </a:cxn>
                <a:cxn ang="0">
                  <a:pos x="385" y="1400"/>
                </a:cxn>
                <a:cxn ang="0">
                  <a:pos x="0" y="1016"/>
                </a:cxn>
                <a:cxn ang="0">
                  <a:pos x="0" y="385"/>
                </a:cxn>
              </a:cxnLst>
              <a:rect l="0" t="0" r="r" b="b"/>
              <a:pathLst>
                <a:path w="3400" h="1400">
                  <a:moveTo>
                    <a:pt x="0" y="385"/>
                  </a:moveTo>
                  <a:cubicBezTo>
                    <a:pt x="0" y="173"/>
                    <a:pt x="173" y="0"/>
                    <a:pt x="385" y="0"/>
                  </a:cubicBezTo>
                  <a:lnTo>
                    <a:pt x="3016" y="0"/>
                  </a:lnTo>
                  <a:cubicBezTo>
                    <a:pt x="3228" y="0"/>
                    <a:pt x="3400" y="173"/>
                    <a:pt x="3400" y="385"/>
                  </a:cubicBezTo>
                  <a:lnTo>
                    <a:pt x="3400" y="1016"/>
                  </a:lnTo>
                  <a:cubicBezTo>
                    <a:pt x="3400" y="1228"/>
                    <a:pt x="3228" y="1400"/>
                    <a:pt x="3016" y="1400"/>
                  </a:cubicBezTo>
                  <a:lnTo>
                    <a:pt x="385" y="1400"/>
                  </a:lnTo>
                  <a:cubicBezTo>
                    <a:pt x="173" y="1400"/>
                    <a:pt x="0" y="1228"/>
                    <a:pt x="0" y="1016"/>
                  </a:cubicBezTo>
                  <a:lnTo>
                    <a:pt x="0" y="385"/>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1" name="Freeform 60"/>
            <p:cNvSpPr>
              <a:spLocks/>
            </p:cNvSpPr>
            <p:nvPr/>
          </p:nvSpPr>
          <p:spPr bwMode="auto">
            <a:xfrm>
              <a:off x="6734175" y="3708400"/>
              <a:ext cx="1143000" cy="576263"/>
            </a:xfrm>
            <a:custGeom>
              <a:avLst/>
              <a:gdLst/>
              <a:ahLst/>
              <a:cxnLst>
                <a:cxn ang="0">
                  <a:pos x="0" y="385"/>
                </a:cxn>
                <a:cxn ang="0">
                  <a:pos x="385" y="0"/>
                </a:cxn>
                <a:cxn ang="0">
                  <a:pos x="3016" y="0"/>
                </a:cxn>
                <a:cxn ang="0">
                  <a:pos x="3400" y="385"/>
                </a:cxn>
                <a:cxn ang="0">
                  <a:pos x="3400" y="1016"/>
                </a:cxn>
                <a:cxn ang="0">
                  <a:pos x="3016" y="1400"/>
                </a:cxn>
                <a:cxn ang="0">
                  <a:pos x="385" y="1400"/>
                </a:cxn>
                <a:cxn ang="0">
                  <a:pos x="0" y="1016"/>
                </a:cxn>
                <a:cxn ang="0">
                  <a:pos x="0" y="385"/>
                </a:cxn>
              </a:cxnLst>
              <a:rect l="0" t="0" r="r" b="b"/>
              <a:pathLst>
                <a:path w="3400" h="1400">
                  <a:moveTo>
                    <a:pt x="0" y="385"/>
                  </a:moveTo>
                  <a:cubicBezTo>
                    <a:pt x="0" y="173"/>
                    <a:pt x="173" y="0"/>
                    <a:pt x="385" y="0"/>
                  </a:cubicBezTo>
                  <a:lnTo>
                    <a:pt x="3016" y="0"/>
                  </a:lnTo>
                  <a:cubicBezTo>
                    <a:pt x="3228" y="0"/>
                    <a:pt x="3400" y="173"/>
                    <a:pt x="3400" y="385"/>
                  </a:cubicBezTo>
                  <a:lnTo>
                    <a:pt x="3400" y="1016"/>
                  </a:lnTo>
                  <a:cubicBezTo>
                    <a:pt x="3400" y="1228"/>
                    <a:pt x="3228" y="1400"/>
                    <a:pt x="3016" y="1400"/>
                  </a:cubicBezTo>
                  <a:lnTo>
                    <a:pt x="385" y="1400"/>
                  </a:lnTo>
                  <a:cubicBezTo>
                    <a:pt x="173" y="1400"/>
                    <a:pt x="0" y="1228"/>
                    <a:pt x="0" y="1016"/>
                  </a:cubicBezTo>
                  <a:lnTo>
                    <a:pt x="0" y="385"/>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2" name="Rectangle 61"/>
            <p:cNvSpPr>
              <a:spLocks noChangeArrowheads="1"/>
            </p:cNvSpPr>
            <p:nvPr/>
          </p:nvSpPr>
          <p:spPr bwMode="auto">
            <a:xfrm>
              <a:off x="6864177" y="3834000"/>
              <a:ext cx="912109"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CNI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3" name="Line 62"/>
            <p:cNvSpPr>
              <a:spLocks noChangeShapeType="1"/>
            </p:cNvSpPr>
            <p:nvPr/>
          </p:nvSpPr>
          <p:spPr bwMode="auto">
            <a:xfrm>
              <a:off x="7305675" y="2719388"/>
              <a:ext cx="1588" cy="989013"/>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4" name="Rectangle 63"/>
            <p:cNvSpPr>
              <a:spLocks noChangeArrowheads="1"/>
            </p:cNvSpPr>
            <p:nvPr/>
          </p:nvSpPr>
          <p:spPr bwMode="auto">
            <a:xfrm>
              <a:off x="6008688" y="4098925"/>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95" name="Oval 64"/>
            <p:cNvSpPr>
              <a:spLocks noChangeArrowheads="1"/>
            </p:cNvSpPr>
            <p:nvPr/>
          </p:nvSpPr>
          <p:spPr bwMode="auto">
            <a:xfrm>
              <a:off x="6062663" y="3930650"/>
              <a:ext cx="133350"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6" name="Oval 65"/>
            <p:cNvSpPr>
              <a:spLocks noChangeArrowheads="1"/>
            </p:cNvSpPr>
            <p:nvPr/>
          </p:nvSpPr>
          <p:spPr bwMode="auto">
            <a:xfrm>
              <a:off x="6062663" y="3930650"/>
              <a:ext cx="133350"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 name="Rectangle 66"/>
            <p:cNvSpPr>
              <a:spLocks noChangeArrowheads="1"/>
            </p:cNvSpPr>
            <p:nvPr/>
          </p:nvSpPr>
          <p:spPr bwMode="auto">
            <a:xfrm>
              <a:off x="3498355" y="5838825"/>
              <a:ext cx="1838645"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Access 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8" name="Freeform 67"/>
            <p:cNvSpPr>
              <a:spLocks/>
            </p:cNvSpPr>
            <p:nvPr/>
          </p:nvSpPr>
          <p:spPr bwMode="auto">
            <a:xfrm>
              <a:off x="3373438" y="4862513"/>
              <a:ext cx="604838" cy="658813"/>
            </a:xfrm>
            <a:custGeom>
              <a:avLst/>
              <a:gdLst/>
              <a:ahLst/>
              <a:cxnLst>
                <a:cxn ang="0">
                  <a:pos x="0" y="534"/>
                </a:cxn>
                <a:cxn ang="0">
                  <a:pos x="534" y="0"/>
                </a:cxn>
                <a:cxn ang="0">
                  <a:pos x="3067" y="0"/>
                </a:cxn>
                <a:cxn ang="0">
                  <a:pos x="3600" y="534"/>
                </a:cxn>
                <a:cxn ang="0">
                  <a:pos x="3600" y="2667"/>
                </a:cxn>
                <a:cxn ang="0">
                  <a:pos x="3067" y="3200"/>
                </a:cxn>
                <a:cxn ang="0">
                  <a:pos x="534" y="3200"/>
                </a:cxn>
                <a:cxn ang="0">
                  <a:pos x="0" y="2667"/>
                </a:cxn>
                <a:cxn ang="0">
                  <a:pos x="0" y="534"/>
                </a:cxn>
              </a:cxnLst>
              <a:rect l="0" t="0" r="r" b="b"/>
              <a:pathLst>
                <a:path w="3600" h="3200">
                  <a:moveTo>
                    <a:pt x="0" y="534"/>
                  </a:moveTo>
                  <a:cubicBezTo>
                    <a:pt x="0" y="239"/>
                    <a:pt x="239" y="0"/>
                    <a:pt x="534" y="0"/>
                  </a:cubicBezTo>
                  <a:lnTo>
                    <a:pt x="3067" y="0"/>
                  </a:lnTo>
                  <a:cubicBezTo>
                    <a:pt x="3362" y="0"/>
                    <a:pt x="3600" y="239"/>
                    <a:pt x="3600" y="534"/>
                  </a:cubicBezTo>
                  <a:lnTo>
                    <a:pt x="3600" y="2667"/>
                  </a:lnTo>
                  <a:cubicBezTo>
                    <a:pt x="3600" y="2962"/>
                    <a:pt x="3362" y="3200"/>
                    <a:pt x="3067" y="3200"/>
                  </a:cubicBezTo>
                  <a:lnTo>
                    <a:pt x="534" y="3200"/>
                  </a:lnTo>
                  <a:cubicBezTo>
                    <a:pt x="239" y="3200"/>
                    <a:pt x="0" y="2962"/>
                    <a:pt x="0" y="2667"/>
                  </a:cubicBezTo>
                  <a:lnTo>
                    <a:pt x="0" y="5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9" name="Freeform 68"/>
            <p:cNvSpPr>
              <a:spLocks/>
            </p:cNvSpPr>
            <p:nvPr/>
          </p:nvSpPr>
          <p:spPr bwMode="auto">
            <a:xfrm>
              <a:off x="3373438" y="4862513"/>
              <a:ext cx="604838" cy="658813"/>
            </a:xfrm>
            <a:custGeom>
              <a:avLst/>
              <a:gdLst/>
              <a:ahLst/>
              <a:cxnLst>
                <a:cxn ang="0">
                  <a:pos x="0" y="534"/>
                </a:cxn>
                <a:cxn ang="0">
                  <a:pos x="534" y="0"/>
                </a:cxn>
                <a:cxn ang="0">
                  <a:pos x="3067" y="0"/>
                </a:cxn>
                <a:cxn ang="0">
                  <a:pos x="3600" y="534"/>
                </a:cxn>
                <a:cxn ang="0">
                  <a:pos x="3600" y="2667"/>
                </a:cxn>
                <a:cxn ang="0">
                  <a:pos x="3067" y="3200"/>
                </a:cxn>
                <a:cxn ang="0">
                  <a:pos x="534" y="3200"/>
                </a:cxn>
                <a:cxn ang="0">
                  <a:pos x="0" y="2667"/>
                </a:cxn>
                <a:cxn ang="0">
                  <a:pos x="0" y="534"/>
                </a:cxn>
              </a:cxnLst>
              <a:rect l="0" t="0" r="r" b="b"/>
              <a:pathLst>
                <a:path w="3600" h="3200">
                  <a:moveTo>
                    <a:pt x="0" y="534"/>
                  </a:moveTo>
                  <a:cubicBezTo>
                    <a:pt x="0" y="239"/>
                    <a:pt x="239" y="0"/>
                    <a:pt x="534" y="0"/>
                  </a:cubicBezTo>
                  <a:lnTo>
                    <a:pt x="3067" y="0"/>
                  </a:lnTo>
                  <a:cubicBezTo>
                    <a:pt x="3362" y="0"/>
                    <a:pt x="3600" y="239"/>
                    <a:pt x="3600" y="534"/>
                  </a:cubicBezTo>
                  <a:lnTo>
                    <a:pt x="3600" y="2667"/>
                  </a:lnTo>
                  <a:cubicBezTo>
                    <a:pt x="3600" y="2962"/>
                    <a:pt x="3362" y="3200"/>
                    <a:pt x="3067" y="3200"/>
                  </a:cubicBezTo>
                  <a:lnTo>
                    <a:pt x="534" y="3200"/>
                  </a:lnTo>
                  <a:cubicBezTo>
                    <a:pt x="239" y="3200"/>
                    <a:pt x="0" y="2962"/>
                    <a:pt x="0" y="2667"/>
                  </a:cubicBezTo>
                  <a:lnTo>
                    <a:pt x="0" y="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0" name="Rectangle 69"/>
            <p:cNvSpPr>
              <a:spLocks noChangeArrowheads="1"/>
            </p:cNvSpPr>
            <p:nvPr/>
          </p:nvSpPr>
          <p:spPr bwMode="auto">
            <a:xfrm>
              <a:off x="3492000" y="5062538"/>
              <a:ext cx="379413"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1" name="Freeform 70"/>
            <p:cNvSpPr>
              <a:spLocks/>
            </p:cNvSpPr>
            <p:nvPr/>
          </p:nvSpPr>
          <p:spPr bwMode="auto">
            <a:xfrm>
              <a:off x="4314825" y="4862513"/>
              <a:ext cx="1143000" cy="658813"/>
            </a:xfrm>
            <a:custGeom>
              <a:avLst/>
              <a:gdLst/>
              <a:ahLst/>
              <a:cxnLst>
                <a:cxn ang="0">
                  <a:pos x="0" y="534"/>
                </a:cxn>
                <a:cxn ang="0">
                  <a:pos x="534" y="0"/>
                </a:cxn>
                <a:cxn ang="0">
                  <a:pos x="6267" y="0"/>
                </a:cxn>
                <a:cxn ang="0">
                  <a:pos x="6800" y="534"/>
                </a:cxn>
                <a:cxn ang="0">
                  <a:pos x="6800" y="2667"/>
                </a:cxn>
                <a:cxn ang="0">
                  <a:pos x="6267" y="3200"/>
                </a:cxn>
                <a:cxn ang="0">
                  <a:pos x="534" y="3200"/>
                </a:cxn>
                <a:cxn ang="0">
                  <a:pos x="0" y="2667"/>
                </a:cxn>
                <a:cxn ang="0">
                  <a:pos x="0" y="534"/>
                </a:cxn>
              </a:cxnLst>
              <a:rect l="0" t="0" r="r" b="b"/>
              <a:pathLst>
                <a:path w="6800" h="3200">
                  <a:moveTo>
                    <a:pt x="0" y="534"/>
                  </a:moveTo>
                  <a:cubicBezTo>
                    <a:pt x="0" y="239"/>
                    <a:pt x="239" y="0"/>
                    <a:pt x="534" y="0"/>
                  </a:cubicBezTo>
                  <a:lnTo>
                    <a:pt x="6267" y="0"/>
                  </a:lnTo>
                  <a:cubicBezTo>
                    <a:pt x="6562" y="0"/>
                    <a:pt x="6800" y="239"/>
                    <a:pt x="6800" y="534"/>
                  </a:cubicBezTo>
                  <a:lnTo>
                    <a:pt x="6800" y="2667"/>
                  </a:lnTo>
                  <a:cubicBezTo>
                    <a:pt x="6800" y="2962"/>
                    <a:pt x="6562" y="3200"/>
                    <a:pt x="6267" y="3200"/>
                  </a:cubicBezTo>
                  <a:lnTo>
                    <a:pt x="534" y="3200"/>
                  </a:lnTo>
                  <a:cubicBezTo>
                    <a:pt x="239" y="3200"/>
                    <a:pt x="0" y="2962"/>
                    <a:pt x="0" y="2667"/>
                  </a:cubicBezTo>
                  <a:lnTo>
                    <a:pt x="0" y="534"/>
                  </a:lnTo>
                  <a:close/>
                </a:path>
              </a:pathLst>
            </a:custGeom>
            <a:solidFill>
              <a:srgbClr val="8EB4E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2" name="Freeform 71"/>
            <p:cNvSpPr>
              <a:spLocks/>
            </p:cNvSpPr>
            <p:nvPr/>
          </p:nvSpPr>
          <p:spPr bwMode="auto">
            <a:xfrm>
              <a:off x="4314825" y="4862513"/>
              <a:ext cx="1143000" cy="658813"/>
            </a:xfrm>
            <a:custGeom>
              <a:avLst/>
              <a:gdLst/>
              <a:ahLst/>
              <a:cxnLst>
                <a:cxn ang="0">
                  <a:pos x="0" y="534"/>
                </a:cxn>
                <a:cxn ang="0">
                  <a:pos x="534" y="0"/>
                </a:cxn>
                <a:cxn ang="0">
                  <a:pos x="6267" y="0"/>
                </a:cxn>
                <a:cxn ang="0">
                  <a:pos x="6800" y="534"/>
                </a:cxn>
                <a:cxn ang="0">
                  <a:pos x="6800" y="2667"/>
                </a:cxn>
                <a:cxn ang="0">
                  <a:pos x="6267" y="3200"/>
                </a:cxn>
                <a:cxn ang="0">
                  <a:pos x="534" y="3200"/>
                </a:cxn>
                <a:cxn ang="0">
                  <a:pos x="0" y="2667"/>
                </a:cxn>
                <a:cxn ang="0">
                  <a:pos x="0" y="534"/>
                </a:cxn>
              </a:cxnLst>
              <a:rect l="0" t="0" r="r" b="b"/>
              <a:pathLst>
                <a:path w="6800" h="3200">
                  <a:moveTo>
                    <a:pt x="0" y="534"/>
                  </a:moveTo>
                  <a:cubicBezTo>
                    <a:pt x="0" y="239"/>
                    <a:pt x="239" y="0"/>
                    <a:pt x="534" y="0"/>
                  </a:cubicBezTo>
                  <a:lnTo>
                    <a:pt x="6267" y="0"/>
                  </a:lnTo>
                  <a:cubicBezTo>
                    <a:pt x="6562" y="0"/>
                    <a:pt x="6800" y="239"/>
                    <a:pt x="6800" y="534"/>
                  </a:cubicBezTo>
                  <a:lnTo>
                    <a:pt x="6800" y="2667"/>
                  </a:lnTo>
                  <a:cubicBezTo>
                    <a:pt x="6800" y="2962"/>
                    <a:pt x="6562" y="3200"/>
                    <a:pt x="6267" y="3200"/>
                  </a:cubicBezTo>
                  <a:lnTo>
                    <a:pt x="534" y="3200"/>
                  </a:lnTo>
                  <a:cubicBezTo>
                    <a:pt x="239" y="3200"/>
                    <a:pt x="0" y="2962"/>
                    <a:pt x="0" y="2667"/>
                  </a:cubicBezTo>
                  <a:lnTo>
                    <a:pt x="0" y="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3" name="Rectangle 72"/>
            <p:cNvSpPr>
              <a:spLocks noChangeArrowheads="1"/>
            </p:cNvSpPr>
            <p:nvPr/>
          </p:nvSpPr>
          <p:spPr bwMode="auto">
            <a:xfrm>
              <a:off x="4370621" y="5062538"/>
              <a:ext cx="1056379"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Backhaul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4" name="Line 73"/>
            <p:cNvSpPr>
              <a:spLocks noChangeShapeType="1"/>
            </p:cNvSpPr>
            <p:nvPr/>
          </p:nvSpPr>
          <p:spPr bwMode="auto">
            <a:xfrm>
              <a:off x="3979863" y="5192713"/>
              <a:ext cx="334963"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5" name="Rectangle 74"/>
            <p:cNvSpPr>
              <a:spLocks noChangeArrowheads="1"/>
            </p:cNvSpPr>
            <p:nvPr/>
          </p:nvSpPr>
          <p:spPr bwMode="auto">
            <a:xfrm>
              <a:off x="3983038" y="5418138"/>
              <a:ext cx="43601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R6d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06" name="Oval 75"/>
            <p:cNvSpPr>
              <a:spLocks noChangeArrowheads="1"/>
            </p:cNvSpPr>
            <p:nvPr/>
          </p:nvSpPr>
          <p:spPr bwMode="auto">
            <a:xfrm>
              <a:off x="4083050" y="5110163"/>
              <a:ext cx="133350" cy="16351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 name="Oval 76"/>
            <p:cNvSpPr>
              <a:spLocks noChangeArrowheads="1"/>
            </p:cNvSpPr>
            <p:nvPr/>
          </p:nvSpPr>
          <p:spPr bwMode="auto">
            <a:xfrm>
              <a:off x="4083050" y="5108575"/>
              <a:ext cx="133350"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 name="Line 77"/>
            <p:cNvSpPr>
              <a:spLocks noChangeShapeType="1"/>
            </p:cNvSpPr>
            <p:nvPr/>
          </p:nvSpPr>
          <p:spPr bwMode="auto">
            <a:xfrm flipH="1">
              <a:off x="3709988" y="4284663"/>
              <a:ext cx="704850" cy="57785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 name="Line 78"/>
            <p:cNvSpPr>
              <a:spLocks noChangeShapeType="1"/>
            </p:cNvSpPr>
            <p:nvPr/>
          </p:nvSpPr>
          <p:spPr bwMode="auto">
            <a:xfrm flipH="1" flipV="1">
              <a:off x="4414838" y="4284663"/>
              <a:ext cx="471488" cy="57785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 name="Rectangle 79"/>
            <p:cNvSpPr>
              <a:spLocks noChangeArrowheads="1"/>
            </p:cNvSpPr>
            <p:nvPr/>
          </p:nvSpPr>
          <p:spPr bwMode="auto">
            <a:xfrm>
              <a:off x="3537000" y="441900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Arial" pitchFamily="34" charset="0"/>
                  <a:cs typeface="Arial" pitchFamily="34" charset="0"/>
                </a:rPr>
                <a:t>R6c</a:t>
              </a:r>
              <a:endParaRPr kumimoji="0" lang="en-US" sz="1600" b="0" i="0" u="none" strike="noStrike" cap="none" normalizeH="0" baseline="0" dirty="0" smtClean="0">
                <a:ln>
                  <a:noFill/>
                </a:ln>
                <a:effectLst/>
                <a:latin typeface="Arial" pitchFamily="34" charset="0"/>
                <a:cs typeface="Arial" pitchFamily="34" charset="0"/>
              </a:endParaRPr>
            </a:p>
          </p:txBody>
        </p:sp>
        <p:sp>
          <p:nvSpPr>
            <p:cNvPr id="311" name="Oval 80"/>
            <p:cNvSpPr>
              <a:spLocks noChangeArrowheads="1"/>
            </p:cNvSpPr>
            <p:nvPr/>
          </p:nvSpPr>
          <p:spPr bwMode="auto">
            <a:xfrm>
              <a:off x="4032062" y="4478900"/>
              <a:ext cx="134938" cy="165100"/>
            </a:xfrm>
            <a:prstGeom prst="ellipse">
              <a:avLst/>
            </a:prstGeom>
            <a:solidFill>
              <a:schemeClr val="tx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 name="Rectangle 82"/>
            <p:cNvSpPr>
              <a:spLocks noChangeArrowheads="1"/>
            </p:cNvSpPr>
            <p:nvPr/>
          </p:nvSpPr>
          <p:spPr bwMode="auto">
            <a:xfrm>
              <a:off x="4759325" y="442595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R7c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13" name="Oval 83"/>
            <p:cNvSpPr>
              <a:spLocks noChangeArrowheads="1"/>
            </p:cNvSpPr>
            <p:nvPr/>
          </p:nvSpPr>
          <p:spPr bwMode="auto">
            <a:xfrm>
              <a:off x="4583113" y="4506913"/>
              <a:ext cx="134938" cy="16510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 name="Oval 84"/>
            <p:cNvSpPr>
              <a:spLocks noChangeArrowheads="1"/>
            </p:cNvSpPr>
            <p:nvPr/>
          </p:nvSpPr>
          <p:spPr bwMode="auto">
            <a:xfrm>
              <a:off x="4583113" y="4506913"/>
              <a:ext cx="134938" cy="165100"/>
            </a:xfrm>
            <a:prstGeom prst="ellips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 name="Rectangle 66"/>
            <p:cNvSpPr>
              <a:spLocks noChangeArrowheads="1"/>
            </p:cNvSpPr>
            <p:nvPr/>
          </p:nvSpPr>
          <p:spPr bwMode="auto">
            <a:xfrm>
              <a:off x="991734" y="5866223"/>
              <a:ext cx="970266"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smtClean="0">
                  <a:solidFill>
                    <a:srgbClr val="000000"/>
                  </a:solidFill>
                  <a:latin typeface="Arial" pitchFamily="34" charset="0"/>
                  <a:cs typeface="Arial" pitchFamily="34" charset="0"/>
                </a:rPr>
                <a:t>Terminal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6" name="Rectangle 66"/>
            <p:cNvSpPr>
              <a:spLocks noChangeArrowheads="1"/>
            </p:cNvSpPr>
            <p:nvPr/>
          </p:nvSpPr>
          <p:spPr bwMode="auto">
            <a:xfrm>
              <a:off x="6867000" y="5544000"/>
              <a:ext cx="940963" cy="6155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Core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 name="Line 32"/>
            <p:cNvSpPr>
              <a:spLocks noChangeShapeType="1"/>
            </p:cNvSpPr>
            <p:nvPr/>
          </p:nvSpPr>
          <p:spPr bwMode="auto">
            <a:xfrm>
              <a:off x="4437000" y="3069001"/>
              <a:ext cx="0" cy="67500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 name="Rectangle 25"/>
            <p:cNvSpPr>
              <a:spLocks noChangeArrowheads="1"/>
            </p:cNvSpPr>
            <p:nvPr/>
          </p:nvSpPr>
          <p:spPr bwMode="auto">
            <a:xfrm>
              <a:off x="4617000" y="324900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Arial" pitchFamily="34" charset="0"/>
                  <a:cs typeface="Arial" pitchFamily="34" charset="0"/>
                </a:rPr>
                <a:t>R9c</a:t>
              </a:r>
              <a:endParaRPr kumimoji="0" lang="en-US" sz="1800" b="0" i="0" u="none" strike="noStrike" cap="none" normalizeH="0" baseline="0" dirty="0" smtClean="0">
                <a:ln>
                  <a:noFill/>
                </a:ln>
                <a:effectLst/>
                <a:latin typeface="Arial" pitchFamily="34" charset="0"/>
                <a:cs typeface="Arial" pitchFamily="34" charset="0"/>
              </a:endParaRPr>
            </a:p>
          </p:txBody>
        </p:sp>
        <p:sp>
          <p:nvSpPr>
            <p:cNvPr id="319" name="Oval 27"/>
            <p:cNvSpPr>
              <a:spLocks noChangeArrowheads="1"/>
            </p:cNvSpPr>
            <p:nvPr/>
          </p:nvSpPr>
          <p:spPr bwMode="auto">
            <a:xfrm>
              <a:off x="4370150" y="3315850"/>
              <a:ext cx="133350"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Issues</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400" dirty="0" smtClean="0">
                <a:solidFill>
                  <a:srgbClr val="0070C0"/>
                </a:solidFill>
              </a:rPr>
              <a:t>Reference Points</a:t>
            </a:r>
          </a:p>
          <a:p>
            <a:pPr lvl="1"/>
            <a:r>
              <a:rPr lang="en-US" sz="2000" dirty="0" smtClean="0">
                <a:solidFill>
                  <a:srgbClr val="0070C0"/>
                </a:solidFill>
              </a:rPr>
              <a:t>Inconsistent Naming Convention</a:t>
            </a:r>
          </a:p>
          <a:p>
            <a:pPr lvl="2"/>
            <a:r>
              <a:rPr lang="en-US" sz="1600" dirty="0" smtClean="0">
                <a:solidFill>
                  <a:srgbClr val="0070C0"/>
                </a:solidFill>
              </a:rPr>
              <a:t>R1 refers to the data path between TEI and NA.  It should be changed to R1d according the naming convention.</a:t>
            </a:r>
          </a:p>
          <a:p>
            <a:pPr lvl="2"/>
            <a:r>
              <a:rPr lang="en-US" sz="1600" dirty="0" smtClean="0">
                <a:solidFill>
                  <a:srgbClr val="0070C0"/>
                </a:solidFill>
              </a:rPr>
              <a:t>R8c refers to the control path between TEI control entity and AN control entity.  It should be named as R1c according to the naming convention.</a:t>
            </a:r>
          </a:p>
          <a:p>
            <a:pPr lvl="1"/>
            <a:r>
              <a:rPr lang="en-US" sz="2000" dirty="0" smtClean="0">
                <a:solidFill>
                  <a:srgbClr val="0070C0"/>
                </a:solidFill>
              </a:rPr>
              <a:t>Missing Reference Points</a:t>
            </a:r>
          </a:p>
          <a:p>
            <a:pPr lvl="2"/>
            <a:r>
              <a:rPr lang="en-US" sz="1600" dirty="0" smtClean="0">
                <a:solidFill>
                  <a:srgbClr val="0070C0"/>
                </a:solidFill>
              </a:rPr>
              <a:t>Currently R9c represents the external interface between AN control entity and CIS. But CIS may be co-located with AN, or CN depending on the implementation, or operated by 3rd party. Therefore it is necessary to define a new reference point  between CIS and CNI controller. </a:t>
            </a:r>
          </a:p>
          <a:p>
            <a:pPr lvl="2"/>
            <a:r>
              <a:rPr lang="en-US" sz="1600" dirty="0" smtClean="0">
                <a:solidFill>
                  <a:srgbClr val="0070C0"/>
                </a:solidFill>
              </a:rPr>
              <a:t>R6c refers to the control path between AN control entity and NA. However, it misses the case of inter-NA communication. Such communication could be ether indirectly through AN control entity or directly between two NAs (needs a new reference point).</a:t>
            </a:r>
          </a:p>
          <a:p>
            <a:r>
              <a:rPr lang="en-US" sz="2400" dirty="0" smtClean="0">
                <a:solidFill>
                  <a:srgbClr val="0070C0"/>
                </a:solidFill>
              </a:rPr>
              <a:t>Definition of Network Entities </a:t>
            </a:r>
          </a:p>
          <a:p>
            <a:pPr lvl="1"/>
            <a:r>
              <a:rPr lang="en-US" sz="2000" dirty="0" smtClean="0">
                <a:solidFill>
                  <a:srgbClr val="0070C0"/>
                </a:solidFill>
              </a:rPr>
              <a:t>It needs to clearly define the functionalities of each network entity in the network reference model section. Referring to [3].</a:t>
            </a: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Proposal of modified NRM</a:t>
            </a:r>
            <a:endParaRPr lang="en-US" dirty="0"/>
          </a:p>
        </p:txBody>
      </p:sp>
      <p:sp>
        <p:nvSpPr>
          <p:cNvPr id="207" name="Freeform 5"/>
          <p:cNvSpPr>
            <a:spLocks/>
          </p:cNvSpPr>
          <p:nvPr/>
        </p:nvSpPr>
        <p:spPr bwMode="auto">
          <a:xfrm>
            <a:off x="3306763" y="4655939"/>
            <a:ext cx="2217738" cy="1897063"/>
          </a:xfrm>
          <a:custGeom>
            <a:avLst/>
            <a:gdLst/>
            <a:ahLst/>
            <a:cxnLst>
              <a:cxn ang="0">
                <a:pos x="0" y="1534"/>
              </a:cxn>
              <a:cxn ang="0">
                <a:pos x="1534" y="0"/>
              </a:cxn>
              <a:cxn ang="0">
                <a:pos x="11667" y="0"/>
              </a:cxn>
              <a:cxn ang="0">
                <a:pos x="13200" y="1534"/>
              </a:cxn>
              <a:cxn ang="0">
                <a:pos x="13200" y="7667"/>
              </a:cxn>
              <a:cxn ang="0">
                <a:pos x="11667" y="9200"/>
              </a:cxn>
              <a:cxn ang="0">
                <a:pos x="1534" y="9200"/>
              </a:cxn>
              <a:cxn ang="0">
                <a:pos x="0" y="7667"/>
              </a:cxn>
              <a:cxn ang="0">
                <a:pos x="0" y="1534"/>
              </a:cxn>
            </a:cxnLst>
            <a:rect l="0" t="0" r="r" b="b"/>
            <a:pathLst>
              <a:path w="13200" h="9200">
                <a:moveTo>
                  <a:pt x="0" y="1534"/>
                </a:moveTo>
                <a:cubicBezTo>
                  <a:pt x="0" y="687"/>
                  <a:pt x="687" y="0"/>
                  <a:pt x="1534" y="0"/>
                </a:cubicBezTo>
                <a:lnTo>
                  <a:pt x="11667" y="0"/>
                </a:lnTo>
                <a:cubicBezTo>
                  <a:pt x="12514" y="0"/>
                  <a:pt x="13200" y="687"/>
                  <a:pt x="13200" y="1534"/>
                </a:cubicBezTo>
                <a:lnTo>
                  <a:pt x="13200" y="7667"/>
                </a:lnTo>
                <a:cubicBezTo>
                  <a:pt x="13200" y="8514"/>
                  <a:pt x="12514" y="9200"/>
                  <a:pt x="11667" y="9200"/>
                </a:cubicBezTo>
                <a:lnTo>
                  <a:pt x="1534" y="9200"/>
                </a:lnTo>
                <a:cubicBezTo>
                  <a:pt x="687" y="9200"/>
                  <a:pt x="0" y="8514"/>
                  <a:pt x="0" y="7667"/>
                </a:cubicBezTo>
                <a:lnTo>
                  <a:pt x="0" y="1534"/>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 name="Freeform 6"/>
          <p:cNvSpPr>
            <a:spLocks/>
          </p:cNvSpPr>
          <p:nvPr/>
        </p:nvSpPr>
        <p:spPr bwMode="auto">
          <a:xfrm>
            <a:off x="3306763" y="4655939"/>
            <a:ext cx="2217738" cy="1897063"/>
          </a:xfrm>
          <a:custGeom>
            <a:avLst/>
            <a:gdLst/>
            <a:ahLst/>
            <a:cxnLst>
              <a:cxn ang="0">
                <a:pos x="0" y="1534"/>
              </a:cxn>
              <a:cxn ang="0">
                <a:pos x="1534" y="0"/>
              </a:cxn>
              <a:cxn ang="0">
                <a:pos x="11667" y="0"/>
              </a:cxn>
              <a:cxn ang="0">
                <a:pos x="13200" y="1534"/>
              </a:cxn>
              <a:cxn ang="0">
                <a:pos x="13200" y="7667"/>
              </a:cxn>
              <a:cxn ang="0">
                <a:pos x="11667" y="9200"/>
              </a:cxn>
              <a:cxn ang="0">
                <a:pos x="1534" y="9200"/>
              </a:cxn>
              <a:cxn ang="0">
                <a:pos x="0" y="7667"/>
              </a:cxn>
              <a:cxn ang="0">
                <a:pos x="0" y="1534"/>
              </a:cxn>
            </a:cxnLst>
            <a:rect l="0" t="0" r="r" b="b"/>
            <a:pathLst>
              <a:path w="13200" h="9200">
                <a:moveTo>
                  <a:pt x="0" y="1534"/>
                </a:moveTo>
                <a:cubicBezTo>
                  <a:pt x="0" y="687"/>
                  <a:pt x="687" y="0"/>
                  <a:pt x="1534" y="0"/>
                </a:cubicBezTo>
                <a:lnTo>
                  <a:pt x="11667" y="0"/>
                </a:lnTo>
                <a:cubicBezTo>
                  <a:pt x="12514" y="0"/>
                  <a:pt x="13200" y="687"/>
                  <a:pt x="13200" y="1534"/>
                </a:cubicBezTo>
                <a:lnTo>
                  <a:pt x="13200" y="7667"/>
                </a:lnTo>
                <a:cubicBezTo>
                  <a:pt x="13200" y="8514"/>
                  <a:pt x="12514" y="9200"/>
                  <a:pt x="11667" y="9200"/>
                </a:cubicBezTo>
                <a:lnTo>
                  <a:pt x="1534" y="9200"/>
                </a:lnTo>
                <a:cubicBezTo>
                  <a:pt x="687" y="9200"/>
                  <a:pt x="0" y="8514"/>
                  <a:pt x="0" y="7667"/>
                </a:cubicBezTo>
                <a:lnTo>
                  <a:pt x="0" y="1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Line 7"/>
          <p:cNvSpPr>
            <a:spLocks noChangeShapeType="1"/>
          </p:cNvSpPr>
          <p:nvPr/>
        </p:nvSpPr>
        <p:spPr bwMode="auto">
          <a:xfrm flipV="1">
            <a:off x="2030413" y="5559226"/>
            <a:ext cx="1344613" cy="4763"/>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Freeform 9"/>
          <p:cNvSpPr>
            <a:spLocks/>
          </p:cNvSpPr>
          <p:nvPr/>
        </p:nvSpPr>
        <p:spPr bwMode="auto">
          <a:xfrm>
            <a:off x="887413" y="4655939"/>
            <a:ext cx="1143000" cy="1259337"/>
          </a:xfrm>
          <a:custGeom>
            <a:avLst/>
            <a:gdLst/>
            <a:ahLst/>
            <a:cxnLst>
              <a:cxn ang="0">
                <a:pos x="0" y="867"/>
              </a:cxn>
              <a:cxn ang="0">
                <a:pos x="867" y="0"/>
              </a:cxn>
              <a:cxn ang="0">
                <a:pos x="5934" y="0"/>
              </a:cxn>
              <a:cxn ang="0">
                <a:pos x="6800" y="867"/>
              </a:cxn>
              <a:cxn ang="0">
                <a:pos x="6800" y="4334"/>
              </a:cxn>
              <a:cxn ang="0">
                <a:pos x="5934" y="5200"/>
              </a:cxn>
              <a:cxn ang="0">
                <a:pos x="867" y="5200"/>
              </a:cxn>
              <a:cxn ang="0">
                <a:pos x="0" y="4334"/>
              </a:cxn>
              <a:cxn ang="0">
                <a:pos x="0" y="867"/>
              </a:cxn>
            </a:cxnLst>
            <a:rect l="0" t="0" r="r" b="b"/>
            <a:pathLst>
              <a:path w="6800" h="5200">
                <a:moveTo>
                  <a:pt x="0" y="867"/>
                </a:moveTo>
                <a:cubicBezTo>
                  <a:pt x="0" y="388"/>
                  <a:pt x="388" y="0"/>
                  <a:pt x="867" y="0"/>
                </a:cubicBezTo>
                <a:lnTo>
                  <a:pt x="5934" y="0"/>
                </a:lnTo>
                <a:cubicBezTo>
                  <a:pt x="6412" y="0"/>
                  <a:pt x="6800" y="388"/>
                  <a:pt x="6800" y="867"/>
                </a:cubicBezTo>
                <a:lnTo>
                  <a:pt x="6800" y="4334"/>
                </a:lnTo>
                <a:cubicBezTo>
                  <a:pt x="6800" y="4812"/>
                  <a:pt x="6412" y="5200"/>
                  <a:pt x="5934" y="5200"/>
                </a:cubicBezTo>
                <a:lnTo>
                  <a:pt x="867" y="5200"/>
                </a:lnTo>
                <a:cubicBezTo>
                  <a:pt x="388" y="5200"/>
                  <a:pt x="0" y="4812"/>
                  <a:pt x="0" y="4334"/>
                </a:cubicBezTo>
                <a:lnTo>
                  <a:pt x="0" y="867"/>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Rectangle 10"/>
          <p:cNvSpPr>
            <a:spLocks noChangeArrowheads="1"/>
          </p:cNvSpPr>
          <p:nvPr/>
        </p:nvSpPr>
        <p:spPr bwMode="auto">
          <a:xfrm>
            <a:off x="966535" y="5074723"/>
            <a:ext cx="995465" cy="6155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Terminal</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dirty="0" smtClean="0">
                <a:solidFill>
                  <a:srgbClr val="000000"/>
                </a:solidFill>
                <a:latin typeface="Arial" pitchFamily="34" charset="0"/>
                <a:cs typeface="Arial" pitchFamily="34" charset="0"/>
              </a:rPr>
              <a:t>Interface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2" name="Rectangle 11"/>
          <p:cNvSpPr>
            <a:spLocks noChangeArrowheads="1"/>
          </p:cNvSpPr>
          <p:nvPr/>
        </p:nvSpPr>
        <p:spPr bwMode="auto">
          <a:xfrm>
            <a:off x="2551113" y="5637014"/>
            <a:ext cx="43601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R1d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24" name="Oval 12"/>
          <p:cNvSpPr>
            <a:spLocks noChangeArrowheads="1"/>
          </p:cNvSpPr>
          <p:nvPr/>
        </p:nvSpPr>
        <p:spPr bwMode="auto">
          <a:xfrm>
            <a:off x="2603500" y="5475089"/>
            <a:ext cx="134938" cy="165100"/>
          </a:xfrm>
          <a:prstGeom prst="ellips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Oval 13"/>
          <p:cNvSpPr>
            <a:spLocks noChangeArrowheads="1"/>
          </p:cNvSpPr>
          <p:nvPr/>
        </p:nvSpPr>
        <p:spPr bwMode="auto">
          <a:xfrm>
            <a:off x="2603500" y="5475089"/>
            <a:ext cx="134938"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2" name="Line 14"/>
          <p:cNvSpPr>
            <a:spLocks noChangeShapeType="1"/>
          </p:cNvSpPr>
          <p:nvPr/>
        </p:nvSpPr>
        <p:spPr bwMode="auto">
          <a:xfrm>
            <a:off x="5457825" y="5563989"/>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88" name="Group 87"/>
          <p:cNvGrpSpPr/>
          <p:nvPr/>
        </p:nvGrpSpPr>
        <p:grpSpPr>
          <a:xfrm>
            <a:off x="3856732" y="1269000"/>
            <a:ext cx="1210268" cy="1104900"/>
            <a:chOff x="3807000" y="2369100"/>
            <a:chExt cx="1210268" cy="1104900"/>
          </a:xfrm>
          <a:noFill/>
        </p:grpSpPr>
        <p:sp>
          <p:nvSpPr>
            <p:cNvPr id="244" name="Freeform 15"/>
            <p:cNvSpPr>
              <a:spLocks/>
            </p:cNvSpPr>
            <p:nvPr/>
          </p:nvSpPr>
          <p:spPr bwMode="auto">
            <a:xfrm>
              <a:off x="3835587" y="2369100"/>
              <a:ext cx="1141413" cy="1104900"/>
            </a:xfrm>
            <a:custGeom>
              <a:avLst/>
              <a:gdLst/>
              <a:ahLst/>
              <a:cxnLst>
                <a:cxn ang="0">
                  <a:pos x="0" y="894"/>
                </a:cxn>
                <a:cxn ang="0">
                  <a:pos x="894" y="0"/>
                </a:cxn>
                <a:cxn ang="0">
                  <a:pos x="5907" y="0"/>
                </a:cxn>
                <a:cxn ang="0">
                  <a:pos x="6800" y="894"/>
                </a:cxn>
                <a:cxn ang="0">
                  <a:pos x="6800" y="4467"/>
                </a:cxn>
                <a:cxn ang="0">
                  <a:pos x="5907" y="5360"/>
                </a:cxn>
                <a:cxn ang="0">
                  <a:pos x="894" y="5360"/>
                </a:cxn>
                <a:cxn ang="0">
                  <a:pos x="0" y="4467"/>
                </a:cxn>
                <a:cxn ang="0">
                  <a:pos x="0" y="894"/>
                </a:cxn>
              </a:cxnLst>
              <a:rect l="0" t="0" r="r" b="b"/>
              <a:pathLst>
                <a:path w="6800" h="5360">
                  <a:moveTo>
                    <a:pt x="0" y="894"/>
                  </a:moveTo>
                  <a:cubicBezTo>
                    <a:pt x="0" y="400"/>
                    <a:pt x="400" y="0"/>
                    <a:pt x="894" y="0"/>
                  </a:cubicBezTo>
                  <a:lnTo>
                    <a:pt x="5907" y="0"/>
                  </a:lnTo>
                  <a:cubicBezTo>
                    <a:pt x="6401" y="0"/>
                    <a:pt x="6800" y="400"/>
                    <a:pt x="6800" y="894"/>
                  </a:cubicBezTo>
                  <a:lnTo>
                    <a:pt x="6800" y="4467"/>
                  </a:lnTo>
                  <a:cubicBezTo>
                    <a:pt x="6800" y="4961"/>
                    <a:pt x="6401" y="5360"/>
                    <a:pt x="5907" y="5360"/>
                  </a:cubicBezTo>
                  <a:lnTo>
                    <a:pt x="894" y="5360"/>
                  </a:lnTo>
                  <a:cubicBezTo>
                    <a:pt x="400" y="5360"/>
                    <a:pt x="0" y="4961"/>
                    <a:pt x="0" y="4467"/>
                  </a:cubicBezTo>
                  <a:lnTo>
                    <a:pt x="0" y="894"/>
                  </a:lnTo>
                  <a:close/>
                </a:path>
              </a:pathLst>
            </a:cu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algn="ctr"/>
              <a:endParaRPr lang="en-US" sz="1050"/>
            </a:p>
          </p:txBody>
        </p:sp>
        <p:sp>
          <p:nvSpPr>
            <p:cNvPr id="247" name="Rectangle 17"/>
            <p:cNvSpPr>
              <a:spLocks noChangeArrowheads="1"/>
            </p:cNvSpPr>
            <p:nvPr/>
          </p:nvSpPr>
          <p:spPr bwMode="auto">
            <a:xfrm>
              <a:off x="3807000" y="2429055"/>
              <a:ext cx="1210268" cy="246221"/>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Coordination</a:t>
              </a:r>
              <a:r>
                <a:rPr kumimoji="0" lang="en-US" sz="1400" b="0" i="0" u="none" strike="noStrike" cap="none" normalizeH="0" baseline="0" dirty="0" smtClean="0">
                  <a:ln>
                    <a:noFill/>
                  </a:ln>
                  <a:solidFill>
                    <a:srgbClr val="000000"/>
                  </a:solidFill>
                  <a:effectLst/>
                  <a:latin typeface="Arial" pitchFamily="34"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8" name="Rectangle 18"/>
            <p:cNvSpPr>
              <a:spLocks noChangeArrowheads="1"/>
            </p:cNvSpPr>
            <p:nvPr/>
          </p:nvSpPr>
          <p:spPr bwMode="auto">
            <a:xfrm>
              <a:off x="4243500" y="2684832"/>
              <a:ext cx="399148" cy="246221"/>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and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1" name="Rectangle 19"/>
            <p:cNvSpPr>
              <a:spLocks noChangeArrowheads="1"/>
            </p:cNvSpPr>
            <p:nvPr/>
          </p:nvSpPr>
          <p:spPr bwMode="auto">
            <a:xfrm>
              <a:off x="3926000" y="2945276"/>
              <a:ext cx="1027525" cy="246221"/>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Information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2" name="Rectangle 20"/>
            <p:cNvSpPr>
              <a:spLocks noChangeArrowheads="1"/>
            </p:cNvSpPr>
            <p:nvPr/>
          </p:nvSpPr>
          <p:spPr bwMode="auto">
            <a:xfrm>
              <a:off x="4048737" y="3184326"/>
              <a:ext cx="682879" cy="246221"/>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Service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53" name="Freeform 21"/>
          <p:cNvSpPr>
            <a:spLocks/>
          </p:cNvSpPr>
          <p:nvPr/>
        </p:nvSpPr>
        <p:spPr bwMode="auto">
          <a:xfrm>
            <a:off x="2030413" y="2574001"/>
            <a:ext cx="4703763" cy="1575000"/>
          </a:xfrm>
          <a:custGeom>
            <a:avLst/>
            <a:gdLst/>
            <a:ahLst/>
            <a:cxnLst>
              <a:cxn ang="0">
                <a:pos x="0" y="1247"/>
              </a:cxn>
              <a:cxn ang="0">
                <a:pos x="421" y="1247"/>
              </a:cxn>
              <a:cxn ang="0">
                <a:pos x="421" y="0"/>
              </a:cxn>
              <a:cxn ang="0">
                <a:pos x="2963" y="0"/>
              </a:cxn>
            </a:cxnLst>
            <a:rect l="0" t="0" r="r" b="b"/>
            <a:pathLst>
              <a:path w="2963" h="1247">
                <a:moveTo>
                  <a:pt x="0" y="1247"/>
                </a:moveTo>
                <a:lnTo>
                  <a:pt x="421" y="1247"/>
                </a:lnTo>
                <a:lnTo>
                  <a:pt x="421" y="0"/>
                </a:lnTo>
                <a:lnTo>
                  <a:pt x="2963" y="0"/>
                </a:lnTo>
              </a:path>
            </a:pathLst>
          </a:custGeom>
          <a:noFill/>
          <a:ln w="11113" cap="flat">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254" name="Rectangle 22"/>
          <p:cNvSpPr>
            <a:spLocks noChangeArrowheads="1"/>
          </p:cNvSpPr>
          <p:nvPr/>
        </p:nvSpPr>
        <p:spPr bwMode="auto">
          <a:xfrm>
            <a:off x="2809875" y="3138289"/>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R2c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5" name="Oval 23"/>
          <p:cNvSpPr>
            <a:spLocks noChangeArrowheads="1"/>
          </p:cNvSpPr>
          <p:nvPr/>
        </p:nvSpPr>
        <p:spPr bwMode="auto">
          <a:xfrm>
            <a:off x="2614613" y="3217664"/>
            <a:ext cx="134938" cy="163513"/>
          </a:xfrm>
          <a:prstGeom prst="ellips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 name="Oval 24"/>
          <p:cNvSpPr>
            <a:spLocks noChangeArrowheads="1"/>
          </p:cNvSpPr>
          <p:nvPr/>
        </p:nvSpPr>
        <p:spPr bwMode="auto">
          <a:xfrm>
            <a:off x="2614613" y="3217664"/>
            <a:ext cx="134938" cy="163513"/>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 name="Line 28"/>
          <p:cNvSpPr>
            <a:spLocks noChangeShapeType="1"/>
          </p:cNvSpPr>
          <p:nvPr/>
        </p:nvSpPr>
        <p:spPr bwMode="auto">
          <a:xfrm>
            <a:off x="2030413" y="4409876"/>
            <a:ext cx="1276350" cy="1588"/>
          </a:xfrm>
          <a:prstGeom prst="line">
            <a:avLst/>
          </a:prstGeom>
          <a:noFill/>
          <a:ln w="12700" cap="flat">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 name="Rectangle 29"/>
          <p:cNvSpPr>
            <a:spLocks noChangeArrowheads="1"/>
          </p:cNvSpPr>
          <p:nvPr/>
        </p:nvSpPr>
        <p:spPr bwMode="auto">
          <a:xfrm>
            <a:off x="2562225" y="4482901"/>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R1c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62" name="Oval 30"/>
          <p:cNvSpPr>
            <a:spLocks noChangeArrowheads="1"/>
          </p:cNvSpPr>
          <p:nvPr/>
        </p:nvSpPr>
        <p:spPr bwMode="auto">
          <a:xfrm>
            <a:off x="2614613" y="4320976"/>
            <a:ext cx="134938" cy="165100"/>
          </a:xfrm>
          <a:prstGeom prst="ellips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 name="Oval 31"/>
          <p:cNvSpPr>
            <a:spLocks noChangeArrowheads="1"/>
          </p:cNvSpPr>
          <p:nvPr/>
        </p:nvSpPr>
        <p:spPr bwMode="auto">
          <a:xfrm>
            <a:off x="2614613" y="4320976"/>
            <a:ext cx="134938"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5" name="Freeform 33"/>
          <p:cNvSpPr>
            <a:spLocks/>
          </p:cNvSpPr>
          <p:nvPr/>
        </p:nvSpPr>
        <p:spPr bwMode="auto">
          <a:xfrm>
            <a:off x="3306763" y="4079676"/>
            <a:ext cx="2217738" cy="576263"/>
          </a:xfrm>
          <a:custGeom>
            <a:avLst/>
            <a:gdLst/>
            <a:ahLst/>
            <a:cxnLst>
              <a:cxn ang="0">
                <a:pos x="0" y="770"/>
              </a:cxn>
              <a:cxn ang="0">
                <a:pos x="770" y="0"/>
              </a:cxn>
              <a:cxn ang="0">
                <a:pos x="12431" y="0"/>
              </a:cxn>
              <a:cxn ang="0">
                <a:pos x="13200" y="770"/>
              </a:cxn>
              <a:cxn ang="0">
                <a:pos x="13200" y="2031"/>
              </a:cxn>
              <a:cxn ang="0">
                <a:pos x="12431" y="2800"/>
              </a:cxn>
              <a:cxn ang="0">
                <a:pos x="770" y="2800"/>
              </a:cxn>
              <a:cxn ang="0">
                <a:pos x="0" y="2031"/>
              </a:cxn>
              <a:cxn ang="0">
                <a:pos x="0" y="770"/>
              </a:cxn>
            </a:cxnLst>
            <a:rect l="0" t="0" r="r" b="b"/>
            <a:pathLst>
              <a:path w="13200" h="2800">
                <a:moveTo>
                  <a:pt x="0" y="770"/>
                </a:moveTo>
                <a:cubicBezTo>
                  <a:pt x="0" y="345"/>
                  <a:pt x="345" y="0"/>
                  <a:pt x="770" y="0"/>
                </a:cubicBezTo>
                <a:lnTo>
                  <a:pt x="12431" y="0"/>
                </a:lnTo>
                <a:cubicBezTo>
                  <a:pt x="12856" y="0"/>
                  <a:pt x="13200" y="345"/>
                  <a:pt x="13200" y="770"/>
                </a:cubicBezTo>
                <a:lnTo>
                  <a:pt x="13200" y="2031"/>
                </a:lnTo>
                <a:cubicBezTo>
                  <a:pt x="13200" y="2456"/>
                  <a:pt x="12856" y="2800"/>
                  <a:pt x="12431" y="2800"/>
                </a:cubicBezTo>
                <a:lnTo>
                  <a:pt x="770" y="2800"/>
                </a:lnTo>
                <a:cubicBezTo>
                  <a:pt x="345" y="2800"/>
                  <a:pt x="0" y="2456"/>
                  <a:pt x="0" y="2031"/>
                </a:cubicBezTo>
                <a:lnTo>
                  <a:pt x="0" y="770"/>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 name="Freeform 34"/>
          <p:cNvSpPr>
            <a:spLocks/>
          </p:cNvSpPr>
          <p:nvPr/>
        </p:nvSpPr>
        <p:spPr bwMode="auto">
          <a:xfrm>
            <a:off x="3306763" y="4079676"/>
            <a:ext cx="2217738" cy="576263"/>
          </a:xfrm>
          <a:custGeom>
            <a:avLst/>
            <a:gdLst/>
            <a:ahLst/>
            <a:cxnLst>
              <a:cxn ang="0">
                <a:pos x="0" y="770"/>
              </a:cxn>
              <a:cxn ang="0">
                <a:pos x="770" y="0"/>
              </a:cxn>
              <a:cxn ang="0">
                <a:pos x="12431" y="0"/>
              </a:cxn>
              <a:cxn ang="0">
                <a:pos x="13200" y="770"/>
              </a:cxn>
              <a:cxn ang="0">
                <a:pos x="13200" y="2031"/>
              </a:cxn>
              <a:cxn ang="0">
                <a:pos x="12431" y="2800"/>
              </a:cxn>
              <a:cxn ang="0">
                <a:pos x="770" y="2800"/>
              </a:cxn>
              <a:cxn ang="0">
                <a:pos x="0" y="2031"/>
              </a:cxn>
              <a:cxn ang="0">
                <a:pos x="0" y="770"/>
              </a:cxn>
            </a:cxnLst>
            <a:rect l="0" t="0" r="r" b="b"/>
            <a:pathLst>
              <a:path w="13200" h="2800">
                <a:moveTo>
                  <a:pt x="0" y="770"/>
                </a:moveTo>
                <a:cubicBezTo>
                  <a:pt x="0" y="345"/>
                  <a:pt x="345" y="0"/>
                  <a:pt x="770" y="0"/>
                </a:cubicBezTo>
                <a:lnTo>
                  <a:pt x="12431" y="0"/>
                </a:lnTo>
                <a:cubicBezTo>
                  <a:pt x="12856" y="0"/>
                  <a:pt x="13200" y="345"/>
                  <a:pt x="13200" y="770"/>
                </a:cubicBezTo>
                <a:lnTo>
                  <a:pt x="13200" y="2031"/>
                </a:lnTo>
                <a:cubicBezTo>
                  <a:pt x="13200" y="2456"/>
                  <a:pt x="12856" y="2800"/>
                  <a:pt x="12431" y="2800"/>
                </a:cubicBezTo>
                <a:lnTo>
                  <a:pt x="770" y="2800"/>
                </a:lnTo>
                <a:cubicBezTo>
                  <a:pt x="345" y="2800"/>
                  <a:pt x="0" y="2456"/>
                  <a:pt x="0" y="2031"/>
                </a:cubicBezTo>
                <a:lnTo>
                  <a:pt x="0" y="770"/>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7" name="Rectangle 35"/>
          <p:cNvSpPr>
            <a:spLocks noChangeArrowheads="1"/>
          </p:cNvSpPr>
          <p:nvPr/>
        </p:nvSpPr>
        <p:spPr bwMode="auto">
          <a:xfrm>
            <a:off x="4032000" y="4205276"/>
            <a:ext cx="755650"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AN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8" name="Freeform 36"/>
          <p:cNvSpPr>
            <a:spLocks/>
          </p:cNvSpPr>
          <p:nvPr/>
        </p:nvSpPr>
        <p:spPr bwMode="auto">
          <a:xfrm>
            <a:off x="887413" y="4079676"/>
            <a:ext cx="1143000" cy="576263"/>
          </a:xfrm>
          <a:custGeom>
            <a:avLst/>
            <a:gdLst/>
            <a:ahLst/>
            <a:cxnLst>
              <a:cxn ang="0">
                <a:pos x="0" y="1540"/>
              </a:cxn>
              <a:cxn ang="0">
                <a:pos x="1540" y="0"/>
              </a:cxn>
              <a:cxn ang="0">
                <a:pos x="12061" y="0"/>
              </a:cxn>
              <a:cxn ang="0">
                <a:pos x="13600" y="1540"/>
              </a:cxn>
              <a:cxn ang="0">
                <a:pos x="13600" y="4061"/>
              </a:cxn>
              <a:cxn ang="0">
                <a:pos x="12061" y="5600"/>
              </a:cxn>
              <a:cxn ang="0">
                <a:pos x="1540" y="5600"/>
              </a:cxn>
              <a:cxn ang="0">
                <a:pos x="0" y="4061"/>
              </a:cxn>
              <a:cxn ang="0">
                <a:pos x="0" y="1540"/>
              </a:cxn>
            </a:cxnLst>
            <a:rect l="0" t="0" r="r" b="b"/>
            <a:pathLst>
              <a:path w="13600" h="5600">
                <a:moveTo>
                  <a:pt x="0" y="1540"/>
                </a:moveTo>
                <a:cubicBezTo>
                  <a:pt x="0" y="690"/>
                  <a:pt x="690" y="0"/>
                  <a:pt x="1540" y="0"/>
                </a:cubicBezTo>
                <a:lnTo>
                  <a:pt x="12061" y="0"/>
                </a:lnTo>
                <a:cubicBezTo>
                  <a:pt x="12911" y="0"/>
                  <a:pt x="13600" y="690"/>
                  <a:pt x="13600" y="1540"/>
                </a:cubicBezTo>
                <a:lnTo>
                  <a:pt x="13600" y="4061"/>
                </a:lnTo>
                <a:cubicBezTo>
                  <a:pt x="13600" y="4911"/>
                  <a:pt x="12911" y="5600"/>
                  <a:pt x="12061" y="5600"/>
                </a:cubicBezTo>
                <a:lnTo>
                  <a:pt x="1540" y="5600"/>
                </a:lnTo>
                <a:cubicBezTo>
                  <a:pt x="690" y="5600"/>
                  <a:pt x="0" y="4911"/>
                  <a:pt x="0" y="4061"/>
                </a:cubicBezTo>
                <a:lnTo>
                  <a:pt x="0" y="1540"/>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9" name="Freeform 37"/>
          <p:cNvSpPr>
            <a:spLocks/>
          </p:cNvSpPr>
          <p:nvPr/>
        </p:nvSpPr>
        <p:spPr bwMode="auto">
          <a:xfrm>
            <a:off x="887413" y="4079676"/>
            <a:ext cx="1143000" cy="576263"/>
          </a:xfrm>
          <a:custGeom>
            <a:avLst/>
            <a:gdLst/>
            <a:ahLst/>
            <a:cxnLst>
              <a:cxn ang="0">
                <a:pos x="0" y="1540"/>
              </a:cxn>
              <a:cxn ang="0">
                <a:pos x="1540" y="0"/>
              </a:cxn>
              <a:cxn ang="0">
                <a:pos x="12061" y="0"/>
              </a:cxn>
              <a:cxn ang="0">
                <a:pos x="13600" y="1540"/>
              </a:cxn>
              <a:cxn ang="0">
                <a:pos x="13600" y="4061"/>
              </a:cxn>
              <a:cxn ang="0">
                <a:pos x="12061" y="5600"/>
              </a:cxn>
              <a:cxn ang="0">
                <a:pos x="1540" y="5600"/>
              </a:cxn>
              <a:cxn ang="0">
                <a:pos x="0" y="4061"/>
              </a:cxn>
              <a:cxn ang="0">
                <a:pos x="0" y="1540"/>
              </a:cxn>
            </a:cxnLst>
            <a:rect l="0" t="0" r="r" b="b"/>
            <a:pathLst>
              <a:path w="13600" h="5600">
                <a:moveTo>
                  <a:pt x="0" y="1540"/>
                </a:moveTo>
                <a:cubicBezTo>
                  <a:pt x="0" y="690"/>
                  <a:pt x="690" y="0"/>
                  <a:pt x="1540" y="0"/>
                </a:cubicBezTo>
                <a:lnTo>
                  <a:pt x="12061" y="0"/>
                </a:lnTo>
                <a:cubicBezTo>
                  <a:pt x="12911" y="0"/>
                  <a:pt x="13600" y="690"/>
                  <a:pt x="13600" y="1540"/>
                </a:cubicBezTo>
                <a:lnTo>
                  <a:pt x="13600" y="4061"/>
                </a:lnTo>
                <a:cubicBezTo>
                  <a:pt x="13600" y="4911"/>
                  <a:pt x="12911" y="5600"/>
                  <a:pt x="12061" y="5600"/>
                </a:cubicBezTo>
                <a:lnTo>
                  <a:pt x="1540" y="5600"/>
                </a:lnTo>
                <a:cubicBezTo>
                  <a:pt x="690" y="5600"/>
                  <a:pt x="0" y="4911"/>
                  <a:pt x="0" y="4061"/>
                </a:cubicBezTo>
                <a:lnTo>
                  <a:pt x="0" y="1540"/>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0" name="Rectangle 38"/>
          <p:cNvSpPr>
            <a:spLocks noChangeArrowheads="1"/>
          </p:cNvSpPr>
          <p:nvPr/>
        </p:nvSpPr>
        <p:spPr bwMode="auto">
          <a:xfrm>
            <a:off x="1093575" y="4205276"/>
            <a:ext cx="733425"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TE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2" name="Line 40"/>
          <p:cNvSpPr>
            <a:spLocks noChangeShapeType="1"/>
          </p:cNvSpPr>
          <p:nvPr/>
        </p:nvSpPr>
        <p:spPr bwMode="auto">
          <a:xfrm flipH="1">
            <a:off x="4414838" y="2595364"/>
            <a:ext cx="2319338" cy="1484313"/>
          </a:xfrm>
          <a:prstGeom prst="line">
            <a:avLst/>
          </a:prstGeom>
          <a:noFill/>
          <a:ln w="11113" cap="flat">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273" name="Freeform 41"/>
          <p:cNvSpPr>
            <a:spLocks/>
          </p:cNvSpPr>
          <p:nvPr/>
        </p:nvSpPr>
        <p:spPr bwMode="auto">
          <a:xfrm>
            <a:off x="6667500" y="1854000"/>
            <a:ext cx="1324500" cy="4691275"/>
          </a:xfrm>
          <a:custGeom>
            <a:avLst/>
            <a:gdLst/>
            <a:ahLst/>
            <a:cxnLst>
              <a:cxn ang="0">
                <a:pos x="0" y="634"/>
              </a:cxn>
              <a:cxn ang="0">
                <a:pos x="634" y="0"/>
              </a:cxn>
              <a:cxn ang="0">
                <a:pos x="3167" y="0"/>
              </a:cxn>
              <a:cxn ang="0">
                <a:pos x="3800" y="634"/>
              </a:cxn>
              <a:cxn ang="0">
                <a:pos x="3800" y="8967"/>
              </a:cxn>
              <a:cxn ang="0">
                <a:pos x="3167" y="9600"/>
              </a:cxn>
              <a:cxn ang="0">
                <a:pos x="634" y="9600"/>
              </a:cxn>
              <a:cxn ang="0">
                <a:pos x="0" y="8967"/>
              </a:cxn>
              <a:cxn ang="0">
                <a:pos x="0" y="634"/>
              </a:cxn>
            </a:cxnLst>
            <a:rect l="0" t="0" r="r" b="b"/>
            <a:pathLst>
              <a:path w="3800" h="9600">
                <a:moveTo>
                  <a:pt x="0" y="634"/>
                </a:moveTo>
                <a:cubicBezTo>
                  <a:pt x="0" y="284"/>
                  <a:pt x="284" y="0"/>
                  <a:pt x="634" y="0"/>
                </a:cubicBezTo>
                <a:lnTo>
                  <a:pt x="3167" y="0"/>
                </a:lnTo>
                <a:cubicBezTo>
                  <a:pt x="3517" y="0"/>
                  <a:pt x="3800" y="284"/>
                  <a:pt x="3800" y="634"/>
                </a:cubicBezTo>
                <a:lnTo>
                  <a:pt x="3800" y="8967"/>
                </a:lnTo>
                <a:cubicBezTo>
                  <a:pt x="3800" y="9317"/>
                  <a:pt x="3517" y="9600"/>
                  <a:pt x="3167" y="9600"/>
                </a:cubicBezTo>
                <a:lnTo>
                  <a:pt x="634" y="9600"/>
                </a:lnTo>
                <a:cubicBezTo>
                  <a:pt x="284" y="9600"/>
                  <a:pt x="0" y="9317"/>
                  <a:pt x="0" y="8967"/>
                </a:cubicBezTo>
                <a:lnTo>
                  <a:pt x="0" y="634"/>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4" name="Freeform 43"/>
          <p:cNvSpPr>
            <a:spLocks/>
          </p:cNvSpPr>
          <p:nvPr/>
        </p:nvSpPr>
        <p:spPr bwMode="auto">
          <a:xfrm>
            <a:off x="6734175" y="2019101"/>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5" name="Freeform 44"/>
          <p:cNvSpPr>
            <a:spLocks/>
          </p:cNvSpPr>
          <p:nvPr/>
        </p:nvSpPr>
        <p:spPr bwMode="auto">
          <a:xfrm>
            <a:off x="6734175" y="2017514"/>
            <a:ext cx="1143000" cy="1073150"/>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 name="Rectangle 45"/>
          <p:cNvSpPr>
            <a:spLocks noChangeArrowheads="1"/>
          </p:cNvSpPr>
          <p:nvPr/>
        </p:nvSpPr>
        <p:spPr bwMode="auto">
          <a:xfrm>
            <a:off x="6754332" y="2292151"/>
            <a:ext cx="1126912"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Subscription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7" name="Rectangle 46"/>
          <p:cNvSpPr>
            <a:spLocks noChangeArrowheads="1"/>
          </p:cNvSpPr>
          <p:nvPr/>
        </p:nvSpPr>
        <p:spPr bwMode="auto">
          <a:xfrm>
            <a:off x="6986588" y="2573139"/>
            <a:ext cx="682879"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Service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78" name="Freeform 47"/>
          <p:cNvSpPr>
            <a:spLocks/>
          </p:cNvSpPr>
          <p:nvPr/>
        </p:nvSpPr>
        <p:spPr bwMode="auto">
          <a:xfrm>
            <a:off x="6734175" y="4655939"/>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9" name="Freeform 48"/>
          <p:cNvSpPr>
            <a:spLocks/>
          </p:cNvSpPr>
          <p:nvPr/>
        </p:nvSpPr>
        <p:spPr bwMode="auto">
          <a:xfrm>
            <a:off x="6734175" y="4655939"/>
            <a:ext cx="1143000" cy="1071563"/>
          </a:xfrm>
          <a:custGeom>
            <a:avLst/>
            <a:gdLst/>
            <a:ahLst/>
            <a:cxnLst>
              <a:cxn ang="0">
                <a:pos x="0" y="434"/>
              </a:cxn>
              <a:cxn ang="0">
                <a:pos x="434" y="0"/>
              </a:cxn>
              <a:cxn ang="0">
                <a:pos x="2967" y="0"/>
              </a:cxn>
              <a:cxn ang="0">
                <a:pos x="3400" y="434"/>
              </a:cxn>
              <a:cxn ang="0">
                <a:pos x="3400" y="2167"/>
              </a:cxn>
              <a:cxn ang="0">
                <a:pos x="2967" y="2600"/>
              </a:cxn>
              <a:cxn ang="0">
                <a:pos x="434" y="2600"/>
              </a:cxn>
              <a:cxn ang="0">
                <a:pos x="0" y="2167"/>
              </a:cxn>
              <a:cxn ang="0">
                <a:pos x="0" y="434"/>
              </a:cxn>
            </a:cxnLst>
            <a:rect l="0" t="0" r="r" b="b"/>
            <a:pathLst>
              <a:path w="3400" h="2600">
                <a:moveTo>
                  <a:pt x="0" y="434"/>
                </a:moveTo>
                <a:cubicBezTo>
                  <a:pt x="0" y="194"/>
                  <a:pt x="194" y="0"/>
                  <a:pt x="434" y="0"/>
                </a:cubicBezTo>
                <a:lnTo>
                  <a:pt x="2967" y="0"/>
                </a:lnTo>
                <a:cubicBezTo>
                  <a:pt x="3206" y="0"/>
                  <a:pt x="3400" y="194"/>
                  <a:pt x="3400" y="434"/>
                </a:cubicBezTo>
                <a:lnTo>
                  <a:pt x="3400" y="2167"/>
                </a:lnTo>
                <a:cubicBezTo>
                  <a:pt x="3400" y="2406"/>
                  <a:pt x="3206" y="2600"/>
                  <a:pt x="2967" y="2600"/>
                </a:cubicBezTo>
                <a:lnTo>
                  <a:pt x="434" y="2600"/>
                </a:lnTo>
                <a:cubicBezTo>
                  <a:pt x="194" y="2600"/>
                  <a:pt x="0" y="2406"/>
                  <a:pt x="0" y="2167"/>
                </a:cubicBezTo>
                <a:lnTo>
                  <a:pt x="0" y="4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0" name="Rectangle 49"/>
          <p:cNvSpPr>
            <a:spLocks noChangeArrowheads="1"/>
          </p:cNvSpPr>
          <p:nvPr/>
        </p:nvSpPr>
        <p:spPr bwMode="auto">
          <a:xfrm>
            <a:off x="7088188" y="4767064"/>
            <a:ext cx="541338" cy="3333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rgbClr val="000000"/>
                </a:solidFill>
                <a:effectLst/>
                <a:latin typeface="Arial" pitchFamily="34" charset="0"/>
                <a:cs typeface="Arial" pitchFamily="34" charset="0"/>
              </a:rPr>
              <a:t>Core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1" name="Rectangle 50"/>
          <p:cNvSpPr>
            <a:spLocks noChangeArrowheads="1"/>
          </p:cNvSpPr>
          <p:nvPr/>
        </p:nvSpPr>
        <p:spPr bwMode="auto">
          <a:xfrm>
            <a:off x="6867000" y="5060751"/>
            <a:ext cx="850900"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2" name="Rectangle 51"/>
          <p:cNvSpPr>
            <a:spLocks noChangeArrowheads="1"/>
          </p:cNvSpPr>
          <p:nvPr/>
        </p:nvSpPr>
        <p:spPr bwMode="auto">
          <a:xfrm>
            <a:off x="6869318" y="5357614"/>
            <a:ext cx="897682"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Interface</a:t>
            </a:r>
          </a:p>
        </p:txBody>
      </p:sp>
      <p:sp>
        <p:nvSpPr>
          <p:cNvPr id="283" name="Line 52"/>
          <p:cNvSpPr>
            <a:spLocks noChangeShapeType="1"/>
          </p:cNvSpPr>
          <p:nvPr/>
        </p:nvSpPr>
        <p:spPr bwMode="auto">
          <a:xfrm>
            <a:off x="5457825" y="5563989"/>
            <a:ext cx="1276350"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4" name="Rectangle 53"/>
          <p:cNvSpPr>
            <a:spLocks noChangeArrowheads="1"/>
          </p:cNvSpPr>
          <p:nvPr/>
        </p:nvSpPr>
        <p:spPr bwMode="auto">
          <a:xfrm>
            <a:off x="5989638" y="5641776"/>
            <a:ext cx="43601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5" name="Oval 54"/>
          <p:cNvSpPr>
            <a:spLocks noChangeArrowheads="1"/>
          </p:cNvSpPr>
          <p:nvPr/>
        </p:nvSpPr>
        <p:spPr bwMode="auto">
          <a:xfrm>
            <a:off x="6042025" y="5481439"/>
            <a:ext cx="134938" cy="163513"/>
          </a:xfrm>
          <a:prstGeom prst="ellips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6" name="Oval 55"/>
          <p:cNvSpPr>
            <a:spLocks noChangeArrowheads="1"/>
          </p:cNvSpPr>
          <p:nvPr/>
        </p:nvSpPr>
        <p:spPr bwMode="auto">
          <a:xfrm>
            <a:off x="6042025" y="5479851"/>
            <a:ext cx="134938"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7" name="Rectangle 56"/>
          <p:cNvSpPr>
            <a:spLocks noChangeArrowheads="1"/>
          </p:cNvSpPr>
          <p:nvPr/>
        </p:nvSpPr>
        <p:spPr bwMode="auto">
          <a:xfrm>
            <a:off x="5900738" y="3163689"/>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R4c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8" name="Oval 57"/>
          <p:cNvSpPr>
            <a:spLocks noChangeArrowheads="1"/>
          </p:cNvSpPr>
          <p:nvPr/>
        </p:nvSpPr>
        <p:spPr bwMode="auto">
          <a:xfrm>
            <a:off x="5726113" y="3147814"/>
            <a:ext cx="134938" cy="165100"/>
          </a:xfrm>
          <a:prstGeom prst="ellips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9" name="Oval 58"/>
          <p:cNvSpPr>
            <a:spLocks noChangeArrowheads="1"/>
          </p:cNvSpPr>
          <p:nvPr/>
        </p:nvSpPr>
        <p:spPr bwMode="auto">
          <a:xfrm>
            <a:off x="5726113" y="3147814"/>
            <a:ext cx="134938"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0" name="Freeform 59"/>
          <p:cNvSpPr>
            <a:spLocks/>
          </p:cNvSpPr>
          <p:nvPr/>
        </p:nvSpPr>
        <p:spPr bwMode="auto">
          <a:xfrm>
            <a:off x="6734175" y="4079676"/>
            <a:ext cx="1143000" cy="576263"/>
          </a:xfrm>
          <a:custGeom>
            <a:avLst/>
            <a:gdLst/>
            <a:ahLst/>
            <a:cxnLst>
              <a:cxn ang="0">
                <a:pos x="0" y="385"/>
              </a:cxn>
              <a:cxn ang="0">
                <a:pos x="385" y="0"/>
              </a:cxn>
              <a:cxn ang="0">
                <a:pos x="3016" y="0"/>
              </a:cxn>
              <a:cxn ang="0">
                <a:pos x="3400" y="385"/>
              </a:cxn>
              <a:cxn ang="0">
                <a:pos x="3400" y="1016"/>
              </a:cxn>
              <a:cxn ang="0">
                <a:pos x="3016" y="1400"/>
              </a:cxn>
              <a:cxn ang="0">
                <a:pos x="385" y="1400"/>
              </a:cxn>
              <a:cxn ang="0">
                <a:pos x="0" y="1016"/>
              </a:cxn>
              <a:cxn ang="0">
                <a:pos x="0" y="385"/>
              </a:cxn>
            </a:cxnLst>
            <a:rect l="0" t="0" r="r" b="b"/>
            <a:pathLst>
              <a:path w="3400" h="1400">
                <a:moveTo>
                  <a:pt x="0" y="385"/>
                </a:moveTo>
                <a:cubicBezTo>
                  <a:pt x="0" y="173"/>
                  <a:pt x="173" y="0"/>
                  <a:pt x="385" y="0"/>
                </a:cubicBezTo>
                <a:lnTo>
                  <a:pt x="3016" y="0"/>
                </a:lnTo>
                <a:cubicBezTo>
                  <a:pt x="3228" y="0"/>
                  <a:pt x="3400" y="173"/>
                  <a:pt x="3400" y="385"/>
                </a:cubicBezTo>
                <a:lnTo>
                  <a:pt x="3400" y="1016"/>
                </a:lnTo>
                <a:cubicBezTo>
                  <a:pt x="3400" y="1228"/>
                  <a:pt x="3228" y="1400"/>
                  <a:pt x="3016" y="1400"/>
                </a:cubicBezTo>
                <a:lnTo>
                  <a:pt x="385" y="1400"/>
                </a:lnTo>
                <a:cubicBezTo>
                  <a:pt x="173" y="1400"/>
                  <a:pt x="0" y="1228"/>
                  <a:pt x="0" y="1016"/>
                </a:cubicBezTo>
                <a:lnTo>
                  <a:pt x="0" y="385"/>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1" name="Freeform 60"/>
          <p:cNvSpPr>
            <a:spLocks/>
          </p:cNvSpPr>
          <p:nvPr/>
        </p:nvSpPr>
        <p:spPr bwMode="auto">
          <a:xfrm>
            <a:off x="6734175" y="4079676"/>
            <a:ext cx="1143000" cy="576263"/>
          </a:xfrm>
          <a:custGeom>
            <a:avLst/>
            <a:gdLst/>
            <a:ahLst/>
            <a:cxnLst>
              <a:cxn ang="0">
                <a:pos x="0" y="385"/>
              </a:cxn>
              <a:cxn ang="0">
                <a:pos x="385" y="0"/>
              </a:cxn>
              <a:cxn ang="0">
                <a:pos x="3016" y="0"/>
              </a:cxn>
              <a:cxn ang="0">
                <a:pos x="3400" y="385"/>
              </a:cxn>
              <a:cxn ang="0">
                <a:pos x="3400" y="1016"/>
              </a:cxn>
              <a:cxn ang="0">
                <a:pos x="3016" y="1400"/>
              </a:cxn>
              <a:cxn ang="0">
                <a:pos x="385" y="1400"/>
              </a:cxn>
              <a:cxn ang="0">
                <a:pos x="0" y="1016"/>
              </a:cxn>
              <a:cxn ang="0">
                <a:pos x="0" y="385"/>
              </a:cxn>
            </a:cxnLst>
            <a:rect l="0" t="0" r="r" b="b"/>
            <a:pathLst>
              <a:path w="3400" h="1400">
                <a:moveTo>
                  <a:pt x="0" y="385"/>
                </a:moveTo>
                <a:cubicBezTo>
                  <a:pt x="0" y="173"/>
                  <a:pt x="173" y="0"/>
                  <a:pt x="385" y="0"/>
                </a:cubicBezTo>
                <a:lnTo>
                  <a:pt x="3016" y="0"/>
                </a:lnTo>
                <a:cubicBezTo>
                  <a:pt x="3228" y="0"/>
                  <a:pt x="3400" y="173"/>
                  <a:pt x="3400" y="385"/>
                </a:cubicBezTo>
                <a:lnTo>
                  <a:pt x="3400" y="1016"/>
                </a:lnTo>
                <a:cubicBezTo>
                  <a:pt x="3400" y="1228"/>
                  <a:pt x="3228" y="1400"/>
                  <a:pt x="3016" y="1400"/>
                </a:cubicBezTo>
                <a:lnTo>
                  <a:pt x="385" y="1400"/>
                </a:lnTo>
                <a:cubicBezTo>
                  <a:pt x="173" y="1400"/>
                  <a:pt x="0" y="1228"/>
                  <a:pt x="0" y="1016"/>
                </a:cubicBezTo>
                <a:lnTo>
                  <a:pt x="0" y="385"/>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2" name="Rectangle 61"/>
          <p:cNvSpPr>
            <a:spLocks noChangeArrowheads="1"/>
          </p:cNvSpPr>
          <p:nvPr/>
        </p:nvSpPr>
        <p:spPr bwMode="auto">
          <a:xfrm>
            <a:off x="6864177" y="4205276"/>
            <a:ext cx="912109"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CNI Ctrl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3" name="Line 62"/>
          <p:cNvSpPr>
            <a:spLocks noChangeShapeType="1"/>
          </p:cNvSpPr>
          <p:nvPr/>
        </p:nvSpPr>
        <p:spPr bwMode="auto">
          <a:xfrm>
            <a:off x="7305675" y="3090664"/>
            <a:ext cx="1588" cy="989013"/>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4" name="Rectangle 63"/>
          <p:cNvSpPr>
            <a:spLocks noChangeArrowheads="1"/>
          </p:cNvSpPr>
          <p:nvPr/>
        </p:nvSpPr>
        <p:spPr bwMode="auto">
          <a:xfrm>
            <a:off x="6008688" y="4470201"/>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R3c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95" name="Oval 64"/>
          <p:cNvSpPr>
            <a:spLocks noChangeArrowheads="1"/>
          </p:cNvSpPr>
          <p:nvPr/>
        </p:nvSpPr>
        <p:spPr bwMode="auto">
          <a:xfrm>
            <a:off x="6062663" y="4301926"/>
            <a:ext cx="133350" cy="165100"/>
          </a:xfrm>
          <a:prstGeom prst="ellips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6" name="Oval 65"/>
          <p:cNvSpPr>
            <a:spLocks noChangeArrowheads="1"/>
          </p:cNvSpPr>
          <p:nvPr/>
        </p:nvSpPr>
        <p:spPr bwMode="auto">
          <a:xfrm>
            <a:off x="6062663" y="4301926"/>
            <a:ext cx="133350"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 name="Rectangle 66"/>
          <p:cNvSpPr>
            <a:spLocks noChangeArrowheads="1"/>
          </p:cNvSpPr>
          <p:nvPr/>
        </p:nvSpPr>
        <p:spPr bwMode="auto">
          <a:xfrm>
            <a:off x="3498355" y="6210101"/>
            <a:ext cx="1838645"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Access 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8" name="Freeform 67"/>
          <p:cNvSpPr>
            <a:spLocks/>
          </p:cNvSpPr>
          <p:nvPr/>
        </p:nvSpPr>
        <p:spPr bwMode="auto">
          <a:xfrm>
            <a:off x="3373438" y="5233789"/>
            <a:ext cx="604838" cy="658813"/>
          </a:xfrm>
          <a:custGeom>
            <a:avLst/>
            <a:gdLst/>
            <a:ahLst/>
            <a:cxnLst>
              <a:cxn ang="0">
                <a:pos x="0" y="534"/>
              </a:cxn>
              <a:cxn ang="0">
                <a:pos x="534" y="0"/>
              </a:cxn>
              <a:cxn ang="0">
                <a:pos x="3067" y="0"/>
              </a:cxn>
              <a:cxn ang="0">
                <a:pos x="3600" y="534"/>
              </a:cxn>
              <a:cxn ang="0">
                <a:pos x="3600" y="2667"/>
              </a:cxn>
              <a:cxn ang="0">
                <a:pos x="3067" y="3200"/>
              </a:cxn>
              <a:cxn ang="0">
                <a:pos x="534" y="3200"/>
              </a:cxn>
              <a:cxn ang="0">
                <a:pos x="0" y="2667"/>
              </a:cxn>
              <a:cxn ang="0">
                <a:pos x="0" y="534"/>
              </a:cxn>
            </a:cxnLst>
            <a:rect l="0" t="0" r="r" b="b"/>
            <a:pathLst>
              <a:path w="3600" h="3200">
                <a:moveTo>
                  <a:pt x="0" y="534"/>
                </a:moveTo>
                <a:cubicBezTo>
                  <a:pt x="0" y="239"/>
                  <a:pt x="239" y="0"/>
                  <a:pt x="534" y="0"/>
                </a:cubicBezTo>
                <a:lnTo>
                  <a:pt x="3067" y="0"/>
                </a:lnTo>
                <a:cubicBezTo>
                  <a:pt x="3362" y="0"/>
                  <a:pt x="3600" y="239"/>
                  <a:pt x="3600" y="534"/>
                </a:cubicBezTo>
                <a:lnTo>
                  <a:pt x="3600" y="2667"/>
                </a:lnTo>
                <a:cubicBezTo>
                  <a:pt x="3600" y="2962"/>
                  <a:pt x="3362" y="3200"/>
                  <a:pt x="3067" y="3200"/>
                </a:cubicBezTo>
                <a:lnTo>
                  <a:pt x="534" y="3200"/>
                </a:lnTo>
                <a:cubicBezTo>
                  <a:pt x="239" y="3200"/>
                  <a:pt x="0" y="2962"/>
                  <a:pt x="0" y="2667"/>
                </a:cubicBezTo>
                <a:lnTo>
                  <a:pt x="0" y="534"/>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9" name="Freeform 68"/>
          <p:cNvSpPr>
            <a:spLocks/>
          </p:cNvSpPr>
          <p:nvPr/>
        </p:nvSpPr>
        <p:spPr bwMode="auto">
          <a:xfrm>
            <a:off x="3373438" y="5233789"/>
            <a:ext cx="604838" cy="658813"/>
          </a:xfrm>
          <a:custGeom>
            <a:avLst/>
            <a:gdLst/>
            <a:ahLst/>
            <a:cxnLst>
              <a:cxn ang="0">
                <a:pos x="0" y="534"/>
              </a:cxn>
              <a:cxn ang="0">
                <a:pos x="534" y="0"/>
              </a:cxn>
              <a:cxn ang="0">
                <a:pos x="3067" y="0"/>
              </a:cxn>
              <a:cxn ang="0">
                <a:pos x="3600" y="534"/>
              </a:cxn>
              <a:cxn ang="0">
                <a:pos x="3600" y="2667"/>
              </a:cxn>
              <a:cxn ang="0">
                <a:pos x="3067" y="3200"/>
              </a:cxn>
              <a:cxn ang="0">
                <a:pos x="534" y="3200"/>
              </a:cxn>
              <a:cxn ang="0">
                <a:pos x="0" y="2667"/>
              </a:cxn>
              <a:cxn ang="0">
                <a:pos x="0" y="534"/>
              </a:cxn>
            </a:cxnLst>
            <a:rect l="0" t="0" r="r" b="b"/>
            <a:pathLst>
              <a:path w="3600" h="3200">
                <a:moveTo>
                  <a:pt x="0" y="534"/>
                </a:moveTo>
                <a:cubicBezTo>
                  <a:pt x="0" y="239"/>
                  <a:pt x="239" y="0"/>
                  <a:pt x="534" y="0"/>
                </a:cubicBezTo>
                <a:lnTo>
                  <a:pt x="3067" y="0"/>
                </a:lnTo>
                <a:cubicBezTo>
                  <a:pt x="3362" y="0"/>
                  <a:pt x="3600" y="239"/>
                  <a:pt x="3600" y="534"/>
                </a:cubicBezTo>
                <a:lnTo>
                  <a:pt x="3600" y="2667"/>
                </a:lnTo>
                <a:cubicBezTo>
                  <a:pt x="3600" y="2962"/>
                  <a:pt x="3362" y="3200"/>
                  <a:pt x="3067" y="3200"/>
                </a:cubicBezTo>
                <a:lnTo>
                  <a:pt x="534" y="3200"/>
                </a:lnTo>
                <a:cubicBezTo>
                  <a:pt x="239" y="3200"/>
                  <a:pt x="0" y="2962"/>
                  <a:pt x="0" y="2667"/>
                </a:cubicBezTo>
                <a:lnTo>
                  <a:pt x="0" y="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0" name="Rectangle 69"/>
          <p:cNvSpPr>
            <a:spLocks noChangeArrowheads="1"/>
          </p:cNvSpPr>
          <p:nvPr/>
        </p:nvSpPr>
        <p:spPr bwMode="auto">
          <a:xfrm>
            <a:off x="3492000" y="5433814"/>
            <a:ext cx="379413" cy="3349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1" name="Freeform 70"/>
          <p:cNvSpPr>
            <a:spLocks/>
          </p:cNvSpPr>
          <p:nvPr/>
        </p:nvSpPr>
        <p:spPr bwMode="auto">
          <a:xfrm>
            <a:off x="4314825" y="5233789"/>
            <a:ext cx="1143000" cy="658813"/>
          </a:xfrm>
          <a:custGeom>
            <a:avLst/>
            <a:gdLst/>
            <a:ahLst/>
            <a:cxnLst>
              <a:cxn ang="0">
                <a:pos x="0" y="534"/>
              </a:cxn>
              <a:cxn ang="0">
                <a:pos x="534" y="0"/>
              </a:cxn>
              <a:cxn ang="0">
                <a:pos x="6267" y="0"/>
              </a:cxn>
              <a:cxn ang="0">
                <a:pos x="6800" y="534"/>
              </a:cxn>
              <a:cxn ang="0">
                <a:pos x="6800" y="2667"/>
              </a:cxn>
              <a:cxn ang="0">
                <a:pos x="6267" y="3200"/>
              </a:cxn>
              <a:cxn ang="0">
                <a:pos x="534" y="3200"/>
              </a:cxn>
              <a:cxn ang="0">
                <a:pos x="0" y="2667"/>
              </a:cxn>
              <a:cxn ang="0">
                <a:pos x="0" y="534"/>
              </a:cxn>
            </a:cxnLst>
            <a:rect l="0" t="0" r="r" b="b"/>
            <a:pathLst>
              <a:path w="6800" h="3200">
                <a:moveTo>
                  <a:pt x="0" y="534"/>
                </a:moveTo>
                <a:cubicBezTo>
                  <a:pt x="0" y="239"/>
                  <a:pt x="239" y="0"/>
                  <a:pt x="534" y="0"/>
                </a:cubicBezTo>
                <a:lnTo>
                  <a:pt x="6267" y="0"/>
                </a:lnTo>
                <a:cubicBezTo>
                  <a:pt x="6562" y="0"/>
                  <a:pt x="6800" y="239"/>
                  <a:pt x="6800" y="534"/>
                </a:cubicBezTo>
                <a:lnTo>
                  <a:pt x="6800" y="2667"/>
                </a:lnTo>
                <a:cubicBezTo>
                  <a:pt x="6800" y="2962"/>
                  <a:pt x="6562" y="3200"/>
                  <a:pt x="6267" y="3200"/>
                </a:cubicBezTo>
                <a:lnTo>
                  <a:pt x="534" y="3200"/>
                </a:lnTo>
                <a:cubicBezTo>
                  <a:pt x="239" y="3200"/>
                  <a:pt x="0" y="2962"/>
                  <a:pt x="0" y="2667"/>
                </a:cubicBezTo>
                <a:lnTo>
                  <a:pt x="0" y="534"/>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2" name="Freeform 71"/>
          <p:cNvSpPr>
            <a:spLocks/>
          </p:cNvSpPr>
          <p:nvPr/>
        </p:nvSpPr>
        <p:spPr bwMode="auto">
          <a:xfrm>
            <a:off x="4314825" y="5233789"/>
            <a:ext cx="1143000" cy="658813"/>
          </a:xfrm>
          <a:custGeom>
            <a:avLst/>
            <a:gdLst/>
            <a:ahLst/>
            <a:cxnLst>
              <a:cxn ang="0">
                <a:pos x="0" y="534"/>
              </a:cxn>
              <a:cxn ang="0">
                <a:pos x="534" y="0"/>
              </a:cxn>
              <a:cxn ang="0">
                <a:pos x="6267" y="0"/>
              </a:cxn>
              <a:cxn ang="0">
                <a:pos x="6800" y="534"/>
              </a:cxn>
              <a:cxn ang="0">
                <a:pos x="6800" y="2667"/>
              </a:cxn>
              <a:cxn ang="0">
                <a:pos x="6267" y="3200"/>
              </a:cxn>
              <a:cxn ang="0">
                <a:pos x="534" y="3200"/>
              </a:cxn>
              <a:cxn ang="0">
                <a:pos x="0" y="2667"/>
              </a:cxn>
              <a:cxn ang="0">
                <a:pos x="0" y="534"/>
              </a:cxn>
            </a:cxnLst>
            <a:rect l="0" t="0" r="r" b="b"/>
            <a:pathLst>
              <a:path w="6800" h="3200">
                <a:moveTo>
                  <a:pt x="0" y="534"/>
                </a:moveTo>
                <a:cubicBezTo>
                  <a:pt x="0" y="239"/>
                  <a:pt x="239" y="0"/>
                  <a:pt x="534" y="0"/>
                </a:cubicBezTo>
                <a:lnTo>
                  <a:pt x="6267" y="0"/>
                </a:lnTo>
                <a:cubicBezTo>
                  <a:pt x="6562" y="0"/>
                  <a:pt x="6800" y="239"/>
                  <a:pt x="6800" y="534"/>
                </a:cubicBezTo>
                <a:lnTo>
                  <a:pt x="6800" y="2667"/>
                </a:lnTo>
                <a:cubicBezTo>
                  <a:pt x="6800" y="2962"/>
                  <a:pt x="6562" y="3200"/>
                  <a:pt x="6267" y="3200"/>
                </a:cubicBezTo>
                <a:lnTo>
                  <a:pt x="534" y="3200"/>
                </a:lnTo>
                <a:cubicBezTo>
                  <a:pt x="239" y="3200"/>
                  <a:pt x="0" y="2962"/>
                  <a:pt x="0" y="2667"/>
                </a:cubicBezTo>
                <a:lnTo>
                  <a:pt x="0" y="534"/>
                </a:lnTo>
                <a:close/>
              </a:path>
            </a:pathLst>
          </a:cu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3" name="Rectangle 72"/>
          <p:cNvSpPr>
            <a:spLocks noChangeArrowheads="1"/>
          </p:cNvSpPr>
          <p:nvPr/>
        </p:nvSpPr>
        <p:spPr bwMode="auto">
          <a:xfrm>
            <a:off x="4370621" y="5433814"/>
            <a:ext cx="1056379"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Backhaul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4" name="Line 73"/>
          <p:cNvSpPr>
            <a:spLocks noChangeShapeType="1"/>
          </p:cNvSpPr>
          <p:nvPr/>
        </p:nvSpPr>
        <p:spPr bwMode="auto">
          <a:xfrm>
            <a:off x="3979863" y="5563989"/>
            <a:ext cx="334963" cy="1588"/>
          </a:xfrm>
          <a:prstGeom prst="line">
            <a:avLst/>
          </a:prstGeom>
          <a:noFill/>
          <a:ln w="1746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5" name="Rectangle 74"/>
          <p:cNvSpPr>
            <a:spLocks noChangeArrowheads="1"/>
          </p:cNvSpPr>
          <p:nvPr/>
        </p:nvSpPr>
        <p:spPr bwMode="auto">
          <a:xfrm>
            <a:off x="3983038" y="5789414"/>
            <a:ext cx="43601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R6d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06" name="Oval 75"/>
          <p:cNvSpPr>
            <a:spLocks noChangeArrowheads="1"/>
          </p:cNvSpPr>
          <p:nvPr/>
        </p:nvSpPr>
        <p:spPr bwMode="auto">
          <a:xfrm>
            <a:off x="4083050" y="5481439"/>
            <a:ext cx="133350" cy="163513"/>
          </a:xfrm>
          <a:prstGeom prst="ellips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 name="Oval 76"/>
          <p:cNvSpPr>
            <a:spLocks noChangeArrowheads="1"/>
          </p:cNvSpPr>
          <p:nvPr/>
        </p:nvSpPr>
        <p:spPr bwMode="auto">
          <a:xfrm>
            <a:off x="4083050" y="5479851"/>
            <a:ext cx="133350"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 name="Line 77"/>
          <p:cNvSpPr>
            <a:spLocks noChangeShapeType="1"/>
          </p:cNvSpPr>
          <p:nvPr/>
        </p:nvSpPr>
        <p:spPr bwMode="auto">
          <a:xfrm flipH="1">
            <a:off x="3709988" y="4655939"/>
            <a:ext cx="704850" cy="57785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 name="Line 78"/>
          <p:cNvSpPr>
            <a:spLocks noChangeShapeType="1"/>
          </p:cNvSpPr>
          <p:nvPr/>
        </p:nvSpPr>
        <p:spPr bwMode="auto">
          <a:xfrm flipH="1" flipV="1">
            <a:off x="4414838" y="4655939"/>
            <a:ext cx="471488" cy="577850"/>
          </a:xfrm>
          <a:prstGeom prst="line">
            <a:avLst/>
          </a:prstGeom>
          <a:no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 name="Rectangle 79"/>
          <p:cNvSpPr>
            <a:spLocks noChangeArrowheads="1"/>
          </p:cNvSpPr>
          <p:nvPr/>
        </p:nvSpPr>
        <p:spPr bwMode="auto">
          <a:xfrm>
            <a:off x="3537000" y="4790276"/>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Arial" pitchFamily="34" charset="0"/>
                <a:cs typeface="Arial" pitchFamily="34" charset="0"/>
              </a:rPr>
              <a:t>R6c</a:t>
            </a:r>
            <a:endParaRPr kumimoji="0" lang="en-US" sz="1600" b="0" i="0" u="none" strike="noStrike" cap="none" normalizeH="0" baseline="0" dirty="0" smtClean="0">
              <a:ln>
                <a:noFill/>
              </a:ln>
              <a:effectLst/>
              <a:latin typeface="Arial" pitchFamily="34" charset="0"/>
              <a:cs typeface="Arial" pitchFamily="34" charset="0"/>
            </a:endParaRPr>
          </a:p>
        </p:txBody>
      </p:sp>
      <p:sp>
        <p:nvSpPr>
          <p:cNvPr id="311" name="Oval 80"/>
          <p:cNvSpPr>
            <a:spLocks noChangeArrowheads="1"/>
          </p:cNvSpPr>
          <p:nvPr/>
        </p:nvSpPr>
        <p:spPr bwMode="auto">
          <a:xfrm>
            <a:off x="4032062" y="4850176"/>
            <a:ext cx="134938" cy="165100"/>
          </a:xfrm>
          <a:prstGeom prst="ellipse">
            <a:avLst/>
          </a:prstGeom>
          <a:solidFill>
            <a:schemeClr val="tx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 name="Rectangle 82"/>
          <p:cNvSpPr>
            <a:spLocks noChangeArrowheads="1"/>
          </p:cNvSpPr>
          <p:nvPr/>
        </p:nvSpPr>
        <p:spPr bwMode="auto">
          <a:xfrm>
            <a:off x="4759325" y="4797226"/>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R7c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13" name="Oval 83"/>
          <p:cNvSpPr>
            <a:spLocks noChangeArrowheads="1"/>
          </p:cNvSpPr>
          <p:nvPr/>
        </p:nvSpPr>
        <p:spPr bwMode="auto">
          <a:xfrm>
            <a:off x="4583113" y="4878189"/>
            <a:ext cx="134938" cy="165100"/>
          </a:xfrm>
          <a:prstGeom prst="ellips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 name="Oval 84"/>
          <p:cNvSpPr>
            <a:spLocks noChangeArrowheads="1"/>
          </p:cNvSpPr>
          <p:nvPr/>
        </p:nvSpPr>
        <p:spPr bwMode="auto">
          <a:xfrm>
            <a:off x="4583113" y="4878189"/>
            <a:ext cx="134938"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 name="Rectangle 66"/>
          <p:cNvSpPr>
            <a:spLocks noChangeArrowheads="1"/>
          </p:cNvSpPr>
          <p:nvPr/>
        </p:nvSpPr>
        <p:spPr bwMode="auto">
          <a:xfrm>
            <a:off x="991734" y="6237499"/>
            <a:ext cx="970266"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smtClean="0">
                <a:solidFill>
                  <a:srgbClr val="000000"/>
                </a:solidFill>
                <a:latin typeface="Arial" pitchFamily="34" charset="0"/>
                <a:cs typeface="Arial" pitchFamily="34" charset="0"/>
              </a:rPr>
              <a:t>Terminal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6" name="Rectangle 66"/>
          <p:cNvSpPr>
            <a:spLocks noChangeArrowheads="1"/>
          </p:cNvSpPr>
          <p:nvPr/>
        </p:nvSpPr>
        <p:spPr bwMode="auto">
          <a:xfrm>
            <a:off x="6867000" y="5915276"/>
            <a:ext cx="940963" cy="6155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Core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Network</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 name="Line 32"/>
          <p:cNvSpPr>
            <a:spLocks noChangeShapeType="1"/>
          </p:cNvSpPr>
          <p:nvPr/>
        </p:nvSpPr>
        <p:spPr bwMode="auto">
          <a:xfrm>
            <a:off x="4437000" y="2394000"/>
            <a:ext cx="2295000" cy="1991277"/>
          </a:xfrm>
          <a:prstGeom prst="line">
            <a:avLst/>
          </a:prstGeom>
          <a:noFill/>
          <a:ln w="11113" cap="flat">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 name="Rectangle 25"/>
          <p:cNvSpPr>
            <a:spLocks noChangeArrowheads="1"/>
          </p:cNvSpPr>
          <p:nvPr/>
        </p:nvSpPr>
        <p:spPr bwMode="auto">
          <a:xfrm>
            <a:off x="5408807" y="3602001"/>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Arial" pitchFamily="34" charset="0"/>
                <a:cs typeface="Arial" pitchFamily="34" charset="0"/>
              </a:rPr>
              <a:t>R8c</a:t>
            </a:r>
            <a:endParaRPr kumimoji="0" lang="en-US" sz="1800" b="0" i="0" u="none" strike="noStrike" cap="none" normalizeH="0" baseline="0" dirty="0" smtClean="0">
              <a:ln>
                <a:noFill/>
              </a:ln>
              <a:effectLst/>
              <a:latin typeface="Arial" pitchFamily="34" charset="0"/>
              <a:cs typeface="Arial" pitchFamily="34" charset="0"/>
            </a:endParaRPr>
          </a:p>
        </p:txBody>
      </p:sp>
      <p:sp>
        <p:nvSpPr>
          <p:cNvPr id="319" name="Oval 27"/>
          <p:cNvSpPr>
            <a:spLocks noChangeArrowheads="1"/>
          </p:cNvSpPr>
          <p:nvPr/>
        </p:nvSpPr>
        <p:spPr bwMode="auto">
          <a:xfrm>
            <a:off x="5877000" y="3609000"/>
            <a:ext cx="133350"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3" name="Line 32"/>
          <p:cNvSpPr>
            <a:spLocks noChangeShapeType="1"/>
          </p:cNvSpPr>
          <p:nvPr/>
        </p:nvSpPr>
        <p:spPr bwMode="auto">
          <a:xfrm>
            <a:off x="4437000" y="2394000"/>
            <a:ext cx="0" cy="1676277"/>
          </a:xfrm>
          <a:prstGeom prst="line">
            <a:avLst/>
          </a:prstGeom>
          <a:noFill/>
          <a:ln w="11113" cap="flat">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Rectangle 25"/>
          <p:cNvSpPr>
            <a:spLocks noChangeArrowheads="1"/>
          </p:cNvSpPr>
          <p:nvPr/>
        </p:nvSpPr>
        <p:spPr bwMode="auto">
          <a:xfrm>
            <a:off x="3807000" y="3557001"/>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Arial" pitchFamily="34" charset="0"/>
                <a:cs typeface="Arial" pitchFamily="34" charset="0"/>
              </a:rPr>
              <a:t>R9c</a:t>
            </a:r>
            <a:endParaRPr kumimoji="0" lang="en-US" sz="1800" b="0" i="0" u="none" strike="noStrike" cap="none" normalizeH="0" baseline="0" dirty="0" smtClean="0">
              <a:ln>
                <a:noFill/>
              </a:ln>
              <a:effectLst/>
              <a:latin typeface="Arial" pitchFamily="34" charset="0"/>
              <a:cs typeface="Arial" pitchFamily="34" charset="0"/>
            </a:endParaRPr>
          </a:p>
        </p:txBody>
      </p:sp>
      <p:sp>
        <p:nvSpPr>
          <p:cNvPr id="86" name="Oval 27"/>
          <p:cNvSpPr>
            <a:spLocks noChangeArrowheads="1"/>
          </p:cNvSpPr>
          <p:nvPr/>
        </p:nvSpPr>
        <p:spPr bwMode="auto">
          <a:xfrm>
            <a:off x="4358575" y="3609000"/>
            <a:ext cx="133350" cy="165100"/>
          </a:xfrm>
          <a:prstGeom prst="ellipse">
            <a:avLst/>
          </a:prstGeom>
          <a:solidFill>
            <a:schemeClr val="tx1"/>
          </a:solidFill>
          <a:ln w="11113"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Rectangle 56"/>
          <p:cNvSpPr>
            <a:spLocks noChangeArrowheads="1"/>
          </p:cNvSpPr>
          <p:nvPr/>
        </p:nvSpPr>
        <p:spPr bwMode="auto">
          <a:xfrm>
            <a:off x="7433807" y="3429000"/>
            <a:ext cx="42319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pitchFamily="34" charset="0"/>
                <a:cs typeface="Arial" pitchFamily="34" charset="0"/>
              </a:rPr>
              <a:t>R5c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90" name="Oval 57"/>
          <p:cNvSpPr>
            <a:spLocks noChangeArrowheads="1"/>
          </p:cNvSpPr>
          <p:nvPr/>
        </p:nvSpPr>
        <p:spPr bwMode="auto">
          <a:xfrm>
            <a:off x="7227000" y="3488900"/>
            <a:ext cx="134938" cy="165100"/>
          </a:xfrm>
          <a:prstGeom prst="ellipse">
            <a:avLst/>
          </a:prstGeom>
          <a:solidFill>
            <a:schemeClr val="tx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Line 32"/>
          <p:cNvSpPr>
            <a:spLocks noChangeShapeType="1"/>
          </p:cNvSpPr>
          <p:nvPr/>
        </p:nvSpPr>
        <p:spPr bwMode="auto">
          <a:xfrm flipV="1">
            <a:off x="5517000" y="4374000"/>
            <a:ext cx="1215000" cy="1"/>
          </a:xfrm>
          <a:prstGeom prst="line">
            <a:avLst/>
          </a:prstGeom>
          <a:noFill/>
          <a:ln w="11113" cap="flat">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Freeform 41"/>
          <p:cNvSpPr>
            <a:spLocks/>
          </p:cNvSpPr>
          <p:nvPr/>
        </p:nvSpPr>
        <p:spPr bwMode="auto">
          <a:xfrm>
            <a:off x="792000" y="3879000"/>
            <a:ext cx="1324500" cy="2711275"/>
          </a:xfrm>
          <a:custGeom>
            <a:avLst/>
            <a:gdLst/>
            <a:ahLst/>
            <a:cxnLst>
              <a:cxn ang="0">
                <a:pos x="0" y="634"/>
              </a:cxn>
              <a:cxn ang="0">
                <a:pos x="634" y="0"/>
              </a:cxn>
              <a:cxn ang="0">
                <a:pos x="3167" y="0"/>
              </a:cxn>
              <a:cxn ang="0">
                <a:pos x="3800" y="634"/>
              </a:cxn>
              <a:cxn ang="0">
                <a:pos x="3800" y="8967"/>
              </a:cxn>
              <a:cxn ang="0">
                <a:pos x="3167" y="9600"/>
              </a:cxn>
              <a:cxn ang="0">
                <a:pos x="634" y="9600"/>
              </a:cxn>
              <a:cxn ang="0">
                <a:pos x="0" y="8967"/>
              </a:cxn>
              <a:cxn ang="0">
                <a:pos x="0" y="634"/>
              </a:cxn>
            </a:cxnLst>
            <a:rect l="0" t="0" r="r" b="b"/>
            <a:pathLst>
              <a:path w="3800" h="9600">
                <a:moveTo>
                  <a:pt x="0" y="634"/>
                </a:moveTo>
                <a:cubicBezTo>
                  <a:pt x="0" y="284"/>
                  <a:pt x="284" y="0"/>
                  <a:pt x="634" y="0"/>
                </a:cubicBezTo>
                <a:lnTo>
                  <a:pt x="3167" y="0"/>
                </a:lnTo>
                <a:cubicBezTo>
                  <a:pt x="3517" y="0"/>
                  <a:pt x="3800" y="284"/>
                  <a:pt x="3800" y="634"/>
                </a:cubicBezTo>
                <a:lnTo>
                  <a:pt x="3800" y="8967"/>
                </a:lnTo>
                <a:cubicBezTo>
                  <a:pt x="3800" y="9317"/>
                  <a:pt x="3517" y="9600"/>
                  <a:pt x="3167" y="9600"/>
                </a:cubicBezTo>
                <a:lnTo>
                  <a:pt x="634" y="9600"/>
                </a:lnTo>
                <a:cubicBezTo>
                  <a:pt x="284" y="9600"/>
                  <a:pt x="0" y="9317"/>
                  <a:pt x="0" y="8967"/>
                </a:cubicBezTo>
                <a:lnTo>
                  <a:pt x="0" y="634"/>
                </a:lnTo>
                <a:close/>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Proposal of modified NRM</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400" dirty="0" smtClean="0">
                <a:solidFill>
                  <a:srgbClr val="0070C0"/>
                </a:solidFill>
              </a:rPr>
              <a:t>Reference Point Modification</a:t>
            </a:r>
          </a:p>
          <a:p>
            <a:pPr lvl="1"/>
            <a:r>
              <a:rPr lang="en-US" sz="2000" dirty="0" smtClean="0">
                <a:solidFill>
                  <a:srgbClr val="0070C0"/>
                </a:solidFill>
              </a:rPr>
              <a:t>R1c:  Replace R8c with R1c for naming convention consistence</a:t>
            </a:r>
          </a:p>
          <a:p>
            <a:pPr lvl="1"/>
            <a:r>
              <a:rPr lang="en-US" sz="2000" dirty="0" smtClean="0">
                <a:solidFill>
                  <a:srgbClr val="0070C0"/>
                </a:solidFill>
              </a:rPr>
              <a:t>R1d:  Replace R1 with R1d  for naming convention consistence.</a:t>
            </a:r>
          </a:p>
          <a:p>
            <a:pPr lvl="1"/>
            <a:r>
              <a:rPr lang="en-US" sz="2000" dirty="0" smtClean="0">
                <a:solidFill>
                  <a:srgbClr val="0070C0"/>
                </a:solidFill>
              </a:rPr>
              <a:t>R4c:  replace R3s with R4c for the reference point between ANC and SS for naming convention consistence</a:t>
            </a:r>
          </a:p>
          <a:p>
            <a:pPr lvl="1"/>
            <a:r>
              <a:rPr lang="en-US" sz="2000" dirty="0" smtClean="0">
                <a:solidFill>
                  <a:srgbClr val="0070C0"/>
                </a:solidFill>
              </a:rPr>
              <a:t>R5c:  The reference point between CNC and SS [4]</a:t>
            </a:r>
          </a:p>
          <a:p>
            <a:pPr lvl="1"/>
            <a:r>
              <a:rPr lang="en-US" sz="2000" dirty="0" smtClean="0">
                <a:solidFill>
                  <a:srgbClr val="0070C0"/>
                </a:solidFill>
              </a:rPr>
              <a:t>R6c:  (no change) the reference point between ANC and NA</a:t>
            </a:r>
          </a:p>
          <a:p>
            <a:pPr lvl="1"/>
            <a:r>
              <a:rPr lang="en-US" sz="2000" dirty="0" smtClean="0">
                <a:solidFill>
                  <a:srgbClr val="0070C0"/>
                </a:solidFill>
              </a:rPr>
              <a:t>R7c:  (no change) the reference point between ANC and BH</a:t>
            </a:r>
          </a:p>
          <a:p>
            <a:pPr lvl="1"/>
            <a:r>
              <a:rPr lang="en-US" sz="2000" dirty="0" smtClean="0">
                <a:solidFill>
                  <a:srgbClr val="0070C0"/>
                </a:solidFill>
              </a:rPr>
              <a:t>R8c:  (new) The reference point between CIS and CNC. </a:t>
            </a:r>
          </a:p>
          <a:p>
            <a:pPr lvl="1"/>
            <a:r>
              <a:rPr lang="en-US" sz="2000" dirty="0" smtClean="0">
                <a:solidFill>
                  <a:srgbClr val="0070C0"/>
                </a:solidFill>
              </a:rPr>
              <a:t>R9c:  (no change) The reference  point between ANC and CIS </a:t>
            </a:r>
            <a:endParaRPr lang="en-US" sz="2000" dirty="0" smtClean="0">
              <a:solidFill>
                <a:srgbClr val="0070C0"/>
              </a:solidFill>
            </a:endParaRPr>
          </a:p>
          <a:p>
            <a:pPr lvl="1"/>
            <a:r>
              <a:rPr lang="en-US" sz="2000" dirty="0" err="1" smtClean="0">
                <a:solidFill>
                  <a:srgbClr val="0070C0"/>
                </a:solidFill>
              </a:rPr>
              <a:t>Rxc</a:t>
            </a:r>
            <a:r>
              <a:rPr lang="en-US" sz="2000" dirty="0" smtClean="0">
                <a:solidFill>
                  <a:srgbClr val="0070C0"/>
                </a:solidFill>
              </a:rPr>
              <a:t>:  </a:t>
            </a:r>
            <a:r>
              <a:rPr lang="en-US" sz="2000" smtClean="0">
                <a:solidFill>
                  <a:srgbClr val="0070C0"/>
                </a:solidFill>
              </a:rPr>
              <a:t>(TBD) the </a:t>
            </a:r>
            <a:r>
              <a:rPr lang="en-US" sz="2000" dirty="0" smtClean="0">
                <a:solidFill>
                  <a:srgbClr val="0070C0"/>
                </a:solidFill>
              </a:rPr>
              <a:t>reference point between NAs (or ANCs)</a:t>
            </a:r>
            <a:endParaRPr lang="en-US" sz="2000" dirty="0" smtClean="0">
              <a:solidFill>
                <a:srgbClr val="0070C0"/>
              </a:solidFill>
            </a:endParaRPr>
          </a:p>
          <a:p>
            <a:pPr lvl="1"/>
            <a:endParaRPr lang="en-US" sz="1600" dirty="0" smtClean="0">
              <a:solidFill>
                <a:srgbClr val="0070C0"/>
              </a:solidFill>
            </a:endParaRP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Proposal of modified NRM</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400" dirty="0" smtClean="0">
                <a:solidFill>
                  <a:srgbClr val="0070C0"/>
                </a:solidFill>
              </a:rPr>
              <a:t>ANC (AN Ctrl)</a:t>
            </a:r>
          </a:p>
          <a:p>
            <a:pPr lvl="1"/>
            <a:r>
              <a:rPr lang="en-US" sz="1800" dirty="0" smtClean="0">
                <a:solidFill>
                  <a:srgbClr val="0070C0"/>
                </a:solidFill>
              </a:rPr>
              <a:t>ANC is a logic entity in the IEEE 802 access network, which manages and controls the operation of NAs and backhaul, such as NA setup, provisioning, and/or tear-down. </a:t>
            </a:r>
          </a:p>
          <a:p>
            <a:pPr lvl="1"/>
            <a:r>
              <a:rPr lang="en-US" sz="1800" dirty="0" smtClean="0">
                <a:solidFill>
                  <a:srgbClr val="0070C0"/>
                </a:solidFill>
              </a:rPr>
              <a:t>ANC could be either a centralized network entity such as Access Controller defined in IETF, or distributed logical functional entity inside of NA.</a:t>
            </a:r>
          </a:p>
          <a:p>
            <a:pPr lvl="2"/>
            <a:r>
              <a:rPr lang="en-US" sz="1800" dirty="0" smtClean="0">
                <a:solidFill>
                  <a:srgbClr val="0070C0"/>
                </a:solidFill>
              </a:rPr>
              <a:t>As a centralized network entity, ANC uses reference points R6c to control NA and R7c to control the backhaul.</a:t>
            </a:r>
          </a:p>
          <a:p>
            <a:pPr lvl="2"/>
            <a:r>
              <a:rPr lang="en-US" sz="1800" dirty="0" smtClean="0">
                <a:solidFill>
                  <a:srgbClr val="0070C0"/>
                </a:solidFill>
              </a:rPr>
              <a:t>As the distributed functional entity inside of NA,  ANC bridges the communication between Access Networks .</a:t>
            </a:r>
            <a:endParaRPr lang="en-US" sz="2000" dirty="0" smtClean="0">
              <a:solidFill>
                <a:srgbClr val="0070C0"/>
              </a:solidFill>
            </a:endParaRPr>
          </a:p>
          <a:p>
            <a:pPr lvl="1"/>
            <a:r>
              <a:rPr lang="en-US" sz="1800" dirty="0" smtClean="0">
                <a:solidFill>
                  <a:srgbClr val="0070C0"/>
                </a:solidFill>
              </a:rPr>
              <a:t>ANC uses the reference point (R4c) to access Subscription Service (SS) to acquire subscriber’s information during the user authentication, authorization and </a:t>
            </a:r>
            <a:r>
              <a:rPr lang="en-US" sz="1800" dirty="0" err="1" smtClean="0">
                <a:solidFill>
                  <a:srgbClr val="0070C0"/>
                </a:solidFill>
              </a:rPr>
              <a:t>datapath</a:t>
            </a:r>
            <a:r>
              <a:rPr lang="en-US" sz="1800" dirty="0" smtClean="0">
                <a:solidFill>
                  <a:srgbClr val="0070C0"/>
                </a:solidFill>
              </a:rPr>
              <a:t> establishment.</a:t>
            </a:r>
          </a:p>
          <a:p>
            <a:pPr lvl="1"/>
            <a:r>
              <a:rPr lang="en-US" sz="1800" dirty="0" smtClean="0">
                <a:solidFill>
                  <a:srgbClr val="0070C0"/>
                </a:solidFill>
              </a:rPr>
              <a:t>ANC uses the reference point (R3c) to communicate with CNC for user’s </a:t>
            </a:r>
            <a:r>
              <a:rPr lang="en-US" sz="1800" dirty="0" err="1" smtClean="0">
                <a:solidFill>
                  <a:srgbClr val="0070C0"/>
                </a:solidFill>
              </a:rPr>
              <a:t>datapath</a:t>
            </a:r>
            <a:r>
              <a:rPr lang="en-US" sz="1800" dirty="0" smtClean="0">
                <a:solidFill>
                  <a:srgbClr val="0070C0"/>
                </a:solidFill>
              </a:rPr>
              <a:t> establishment, teardown, or relocation over R3d. </a:t>
            </a:r>
          </a:p>
          <a:p>
            <a:pPr lvl="1"/>
            <a:endParaRPr lang="en-US" sz="2000" dirty="0" smtClean="0">
              <a:solidFill>
                <a:srgbClr val="0070C0"/>
              </a:solidFill>
            </a:endParaRPr>
          </a:p>
          <a:p>
            <a:pPr lvl="1"/>
            <a:endParaRPr lang="en-US" sz="2000" dirty="0" smtClean="0">
              <a:solidFill>
                <a:srgbClr val="0070C0"/>
              </a:solidFill>
            </a:endParaRP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Proposal of modified NRM</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400" dirty="0" smtClean="0">
                <a:solidFill>
                  <a:srgbClr val="0070C0"/>
                </a:solidFill>
              </a:rPr>
              <a:t>ANC (AN Ctrl)</a:t>
            </a:r>
          </a:p>
          <a:p>
            <a:pPr lvl="1"/>
            <a:r>
              <a:rPr lang="en-US" sz="1800" dirty="0" smtClean="0">
                <a:solidFill>
                  <a:srgbClr val="0070C0"/>
                </a:solidFill>
              </a:rPr>
              <a:t>ANC uses the reference point (R1c) to communicate with TE for user’s </a:t>
            </a:r>
            <a:r>
              <a:rPr lang="en-US" sz="1800" dirty="0" err="1" smtClean="0">
                <a:solidFill>
                  <a:srgbClr val="0070C0"/>
                </a:solidFill>
              </a:rPr>
              <a:t>datapath</a:t>
            </a:r>
            <a:r>
              <a:rPr lang="en-US" sz="1800" dirty="0" smtClean="0">
                <a:solidFill>
                  <a:srgbClr val="0070C0"/>
                </a:solidFill>
              </a:rPr>
              <a:t> establishment, teardown, or relocation over R1d.</a:t>
            </a:r>
          </a:p>
          <a:p>
            <a:pPr lvl="1"/>
            <a:r>
              <a:rPr lang="en-US" sz="1800" dirty="0" smtClean="0">
                <a:solidFill>
                  <a:srgbClr val="0070C0"/>
                </a:solidFill>
              </a:rPr>
              <a:t>When operating over the authorized spectrum shared with primary services, the ANC uses reference point (R9c) to access CIS to get the authorized shared access information on the particular location and radio channel, and control the operation of NA over the authorized shared spectrum.</a:t>
            </a:r>
          </a:p>
          <a:p>
            <a:pPr lvl="1"/>
            <a:r>
              <a:rPr lang="en-US" sz="1800" dirty="0" smtClean="0">
                <a:solidFill>
                  <a:srgbClr val="0070C0"/>
                </a:solidFill>
              </a:rPr>
              <a:t>ANC also control TE’s operation over the authorized shared spectrum through the reference point R1c.</a:t>
            </a:r>
          </a:p>
          <a:p>
            <a:pPr lvl="1"/>
            <a:endParaRPr lang="en-US" sz="2000" dirty="0" smtClean="0">
              <a:solidFill>
                <a:srgbClr val="0070C0"/>
              </a:solidFill>
            </a:endParaRPr>
          </a:p>
          <a:p>
            <a:pPr lvl="1"/>
            <a:endParaRPr lang="en-US" sz="2000" dirty="0" smtClean="0">
              <a:solidFill>
                <a:srgbClr val="0070C0"/>
              </a:solidFill>
            </a:endParaRPr>
          </a:p>
          <a:p>
            <a:pPr lvl="1"/>
            <a:endParaRPr lang="en-US" sz="2000" dirty="0" smtClean="0">
              <a:solidFill>
                <a:srgbClr val="0070C0"/>
              </a:solidFill>
            </a:endParaRP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Proposal of modified NRM</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400" dirty="0" smtClean="0">
                <a:solidFill>
                  <a:srgbClr val="0070C0"/>
                </a:solidFill>
              </a:rPr>
              <a:t>CNC (CNI Ctrl)</a:t>
            </a:r>
          </a:p>
          <a:p>
            <a:pPr lvl="1"/>
            <a:r>
              <a:rPr lang="en-US" sz="2000" dirty="0" smtClean="0">
                <a:solidFill>
                  <a:srgbClr val="0070C0"/>
                </a:solidFill>
              </a:rPr>
              <a:t>CNC controls the operation of CNI for data path establishment, teardown, or relocation </a:t>
            </a:r>
          </a:p>
          <a:p>
            <a:pPr lvl="1"/>
            <a:r>
              <a:rPr lang="en-US" sz="2000" dirty="0" smtClean="0">
                <a:solidFill>
                  <a:srgbClr val="0070C0"/>
                </a:solidFill>
              </a:rPr>
              <a:t>CNC uses the reference point (R5c) to access Subscription Service (SS) to acquire subscriber’s information during the user authentication, authorization and </a:t>
            </a:r>
            <a:r>
              <a:rPr lang="en-US" sz="2000" dirty="0" err="1" smtClean="0">
                <a:solidFill>
                  <a:srgbClr val="0070C0"/>
                </a:solidFill>
              </a:rPr>
              <a:t>datapath</a:t>
            </a:r>
            <a:r>
              <a:rPr lang="en-US" sz="2000" dirty="0" smtClean="0">
                <a:solidFill>
                  <a:srgbClr val="0070C0"/>
                </a:solidFill>
              </a:rPr>
              <a:t> establishment.</a:t>
            </a:r>
          </a:p>
          <a:p>
            <a:pPr lvl="1"/>
            <a:r>
              <a:rPr lang="en-US" sz="2000" dirty="0" smtClean="0">
                <a:solidFill>
                  <a:srgbClr val="0070C0"/>
                </a:solidFill>
              </a:rPr>
              <a:t>CNC uses the reference point (R8c) to access CIS to acquire the authorized shared access information on the particular location and radio channel. </a:t>
            </a:r>
          </a:p>
          <a:p>
            <a:pPr lvl="1"/>
            <a:r>
              <a:rPr lang="en-US" sz="2000" dirty="0" smtClean="0">
                <a:solidFill>
                  <a:srgbClr val="0070C0"/>
                </a:solidFill>
              </a:rPr>
              <a:t>CNC uses the reference point (R3c) to communicate ANC to control the operation of AN for user’s </a:t>
            </a:r>
            <a:r>
              <a:rPr lang="en-US" sz="2000" dirty="0" err="1" smtClean="0">
                <a:solidFill>
                  <a:srgbClr val="0070C0"/>
                </a:solidFill>
              </a:rPr>
              <a:t>datapath</a:t>
            </a:r>
            <a:r>
              <a:rPr lang="en-US" sz="2000" dirty="0" smtClean="0">
                <a:solidFill>
                  <a:srgbClr val="0070C0"/>
                </a:solidFill>
              </a:rPr>
              <a:t> establishment, teardown, or relocation over the radio access network. </a:t>
            </a:r>
          </a:p>
          <a:p>
            <a:pPr lvl="1"/>
            <a:endParaRPr lang="en-US" sz="2000" dirty="0" smtClean="0">
              <a:solidFill>
                <a:srgbClr val="0070C0"/>
              </a:solidFill>
            </a:endParaRP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Proposal of modified NRM</a:t>
            </a:r>
            <a:endParaRPr lang="en-US" dirty="0"/>
          </a:p>
        </p:txBody>
      </p:sp>
      <p:sp>
        <p:nvSpPr>
          <p:cNvPr id="3" name="Content Placeholder 2"/>
          <p:cNvSpPr>
            <a:spLocks noGrp="1"/>
          </p:cNvSpPr>
          <p:nvPr>
            <p:ph idx="1"/>
          </p:nvPr>
        </p:nvSpPr>
        <p:spPr>
          <a:xfrm>
            <a:off x="457200" y="1089000"/>
            <a:ext cx="8229600" cy="5445000"/>
          </a:xfrm>
        </p:spPr>
        <p:txBody>
          <a:bodyPr>
            <a:noAutofit/>
          </a:bodyPr>
          <a:lstStyle/>
          <a:p>
            <a:r>
              <a:rPr lang="en-US" sz="2400" dirty="0" smtClean="0">
                <a:solidFill>
                  <a:srgbClr val="0070C0"/>
                </a:solidFill>
              </a:rPr>
              <a:t>CIS</a:t>
            </a:r>
          </a:p>
          <a:p>
            <a:pPr lvl="1"/>
            <a:r>
              <a:rPr lang="en-US" sz="2000" dirty="0" smtClean="0">
                <a:solidFill>
                  <a:srgbClr val="0070C0"/>
                </a:solidFill>
              </a:rPr>
              <a:t>CIS provides advanced services such as spectrum management, coexistence, and information services.  It has a database to store the information for authorized shared access. </a:t>
            </a:r>
          </a:p>
          <a:p>
            <a:pPr lvl="1"/>
            <a:r>
              <a:rPr lang="en-US" sz="2000" dirty="0" smtClean="0">
                <a:solidFill>
                  <a:srgbClr val="0070C0"/>
                </a:solidFill>
              </a:rPr>
              <a:t>CIS uses a reference point (R9c or R8c) to communicate the information from these services to the AN control, TE control and CN control entities.</a:t>
            </a:r>
          </a:p>
          <a:p>
            <a:pPr lvl="1"/>
            <a:r>
              <a:rPr lang="en-US" sz="2000" dirty="0" smtClean="0">
                <a:solidFill>
                  <a:srgbClr val="0070C0"/>
                </a:solidFill>
              </a:rPr>
              <a:t>CIS supports mutual authentication with ANC or CNC.</a:t>
            </a:r>
            <a:endParaRPr lang="en-US" sz="1800" dirty="0" smtClean="0">
              <a:solidFill>
                <a:srgbClr val="0070C0"/>
              </a:solidFill>
            </a:endParaRPr>
          </a:p>
          <a:p>
            <a:pPr lvl="1"/>
            <a:endParaRPr lang="en-US" sz="2000" dirty="0" smtClean="0">
              <a:solidFill>
                <a:srgbClr val="0070C0"/>
              </a:solidFill>
            </a:endParaRP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13812</TotalTime>
  <Words>978</Words>
  <Application>Microsoft Office PowerPoint</Application>
  <PresentationFormat>On-screen Show (4:3)</PresentationFormat>
  <Paragraphs>142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omniran_usecase_template</vt:lpstr>
      <vt:lpstr>Slide 1</vt:lpstr>
      <vt:lpstr>Current omniRAN Reference Model</vt:lpstr>
      <vt:lpstr>Issues</vt:lpstr>
      <vt:lpstr>Proposal of modified NRM</vt:lpstr>
      <vt:lpstr>Proposal of modified NRM</vt:lpstr>
      <vt:lpstr>Proposal of modified NRM</vt:lpstr>
      <vt:lpstr>Proposal of modified NRM</vt:lpstr>
      <vt:lpstr>Proposal of modified NRM</vt:lpstr>
      <vt:lpstr>Proposal of modified NRM</vt:lpstr>
      <vt:lpstr>References</vt:lpstr>
    </vt:vector>
  </TitlesOfParts>
  <Company>Nokia Siemens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yfang-2</cp:lastModifiedBy>
  <cp:revision>625</cp:revision>
  <cp:lastPrinted>1998-02-10T13:28:06Z</cp:lastPrinted>
  <dcterms:created xsi:type="dcterms:W3CDTF">2013-03-11T14:14:17Z</dcterms:created>
  <dcterms:modified xsi:type="dcterms:W3CDTF">2015-04-16T13:57:44Z</dcterms:modified>
</cp:coreProperties>
</file>