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4"/>
  </p:notesMasterIdLst>
  <p:handoutMasterIdLst>
    <p:handoutMasterId r:id="rId15"/>
  </p:handoutMasterIdLst>
  <p:sldIdLst>
    <p:sldId id="262" r:id="rId2"/>
    <p:sldId id="295" r:id="rId3"/>
    <p:sldId id="296" r:id="rId4"/>
    <p:sldId id="297" r:id="rId5"/>
    <p:sldId id="298" r:id="rId6"/>
    <p:sldId id="299" r:id="rId7"/>
    <p:sldId id="271" r:id="rId8"/>
    <p:sldId id="266" r:id="rId9"/>
    <p:sldId id="283" r:id="rId10"/>
    <p:sldId id="300" r:id="rId11"/>
    <p:sldId id="287" r:id="rId12"/>
    <p:sldId id="288" r:id="rId1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040"/>
    <a:srgbClr val="7600A0"/>
    <a:srgbClr val="9900CC"/>
    <a:srgbClr val="9900FF"/>
    <a:srgbClr val="6600CC"/>
    <a:srgbClr val="A5002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781" autoAdjust="0"/>
    <p:restoredTop sz="99233" autoAdjust="0"/>
  </p:normalViewPr>
  <p:slideViewPr>
    <p:cSldViewPr>
      <p:cViewPr varScale="1">
        <p:scale>
          <a:sx n="111" d="100"/>
          <a:sy n="111" d="100"/>
        </p:scale>
        <p:origin x="-328" y="-11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notesMaster" Target="notesMasters/notesMaster1.xml"/><Relationship Id="rId15" Type="http://schemas.openxmlformats.org/officeDocument/2006/relationships/handoutMaster" Target="handoutMasters/handoutMaster1.xml"/><Relationship Id="rId16" Type="http://schemas.openxmlformats.org/officeDocument/2006/relationships/printerSettings" Target="printerSettings/printerSettings1.bin"/><Relationship Id="rId17" Type="http://schemas.openxmlformats.org/officeDocument/2006/relationships/presProps" Target="presProps.xml"/><Relationship Id="rId18" Type="http://schemas.openxmlformats.org/officeDocument/2006/relationships/viewProps" Target="viewProps.xml"/><Relationship Id="rId19" Type="http://schemas.openxmlformats.org/officeDocument/2006/relationships/theme" Target="theme/theme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8097175A-B60D-40B8-A04D-5A99D5350811}" type="slidenum">
              <a:rPr lang="en-US" altLang="en-US" sz="1300"/>
              <a:pPr>
                <a:spcBef>
                  <a:spcPct val="0"/>
                </a:spcBef>
              </a:pPr>
              <a:t>2</a:t>
            </a:fld>
            <a:endParaRPr lang="en-US" altLang="en-US" sz="1300"/>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smtClean="0"/>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extLst>
      <p:ext uri="{BB962C8B-B14F-4D97-AF65-F5344CB8AC3E}">
        <p14:creationId xmlns:p14="http://schemas.microsoft.com/office/powerpoint/2010/main" val="18795747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AD71A576-82C5-4FC0-8D3A-95DA849B7BCF}" type="slidenum">
              <a:rPr lang="en-US" altLang="en-US" sz="1300"/>
              <a:pPr>
                <a:spcBef>
                  <a:spcPct val="0"/>
                </a:spcBef>
              </a:pPr>
              <a:t>6</a:t>
            </a:fld>
            <a:endParaRPr lang="en-US" altLang="en-US" sz="1300"/>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34718630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2457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2458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Clint Chaplin, Chair (Samsung)</a:t>
            </a:r>
          </a:p>
        </p:txBody>
      </p:sp>
      <p:sp>
        <p:nvSpPr>
          <p:cNvPr id="2458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6F8A5A64-6647-EB4C-8DAC-71FCF18E0649}" type="slidenum">
              <a:rPr lang="en-GB"/>
              <a:pPr/>
              <a:t>7</a:t>
            </a:fld>
            <a:endParaRPr lang="en-GB"/>
          </a:p>
        </p:txBody>
      </p:sp>
      <p:sp>
        <p:nvSpPr>
          <p:cNvPr id="24582" name="Rectangle 2"/>
          <p:cNvSpPr>
            <a:spLocks noGrp="1" noRot="1" noChangeAspect="1" noChangeArrowheads="1" noTextEdit="1"/>
          </p:cNvSpPr>
          <p:nvPr>
            <p:ph type="sldImg"/>
          </p:nvPr>
        </p:nvSpPr>
        <p:spPr>
          <a:xfrm>
            <a:off x="1146175" y="695325"/>
            <a:ext cx="4643438" cy="3481388"/>
          </a:xfrm>
          <a:ln/>
        </p:spPr>
      </p:sp>
      <p:sp>
        <p:nvSpPr>
          <p:cNvPr id="24583" name="Rectangle 3"/>
          <p:cNvSpPr>
            <a:spLocks noGrp="1" noChangeArrowheads="1"/>
          </p:cNvSpPr>
          <p:nvPr>
            <p:ph type="body" idx="1"/>
          </p:nvPr>
        </p:nvSpPr>
        <p:spPr>
          <a:xfrm>
            <a:off x="693420" y="4408843"/>
            <a:ext cx="5547360" cy="417594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extLst>
      <p:ext uri="{BB962C8B-B14F-4D97-AF65-F5344CB8AC3E}">
        <p14:creationId xmlns:p14="http://schemas.microsoft.com/office/powerpoint/2010/main" val="36697436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8</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12036095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11</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19791485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12</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27410116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6676148" y="76200"/>
            <a:ext cx="2239252" cy="307777"/>
          </a:xfrm>
          <a:prstGeom prst="rect">
            <a:avLst/>
          </a:prstGeom>
        </p:spPr>
        <p:txBody>
          <a:bodyPr wrap="none">
            <a:spAutoFit/>
          </a:bodyPr>
          <a:lstStyle/>
          <a:p>
            <a:pPr algn="r"/>
            <a:r>
              <a:rPr lang="en-US" sz="1400" b="1" dirty="0" smtClean="0"/>
              <a:t>omniran-15-0029-00-00TG</a:t>
            </a:r>
            <a:endParaRPr lang="en-US" sz="1400" b="1" dirty="0"/>
          </a:p>
        </p:txBody>
      </p:sp>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hyperlink" Target="https://mentor.ieee.org/omniran/dcn/15/omniran-15-0025-00-CF00-nrm-mapping-to-real-networks.pptx"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develop/policies/opman/sect6.html%236.3" TargetMode="External"/><Relationship Id="rId4" Type="http://schemas.openxmlformats.org/officeDocument/2006/relationships/hyperlink" Target="http://standards.ieee.org/about/sasb/patcom/materials.html" TargetMode="External"/><Relationship Id="rId1" Type="http://schemas.openxmlformats.org/officeDocument/2006/relationships/slideLayout" Target="../slideLayouts/slideLayout2.xml"/><Relationship Id="rId2" Type="http://schemas.openxmlformats.org/officeDocument/2006/relationships/hyperlink" Target="http://standards.ieee.org/develop/policies/bylaws/sect6-7.html%236"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4" Type="http://schemas.openxmlformats.org/officeDocument/2006/relationships/hyperlink" Target="http://standards.ieee.org/resources/antitrust-guidelines.pdf" TargetMode="External"/><Relationship Id="rId5" Type="http://schemas.openxmlformats.org/officeDocument/2006/relationships/hyperlink" Target="http://www.ieee.org/web/membership/ethics/code_ethics.html" TargetMode="External"/><Relationship Id="rId6" Type="http://schemas.openxmlformats.org/officeDocument/2006/relationships/hyperlink" Target="http://standards.ieee.org/board/pat/pat-slideset.ppt" TargetMode="External"/><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IEEE 802.1 OmniRAN TG</a:t>
            </a:r>
            <a:r>
              <a:rPr lang="en-US" dirty="0"/>
              <a:t/>
            </a:r>
            <a:br>
              <a:rPr lang="en-US" dirty="0"/>
            </a:br>
            <a:r>
              <a:rPr lang="en-US" dirty="0" smtClean="0"/>
              <a:t>May 21</a:t>
            </a:r>
            <a:r>
              <a:rPr lang="en-US" baseline="30000" dirty="0" smtClean="0"/>
              <a:t>st</a:t>
            </a:r>
            <a:r>
              <a:rPr lang="en-US" dirty="0" smtClean="0"/>
              <a:t>, 2015 F2F </a:t>
            </a:r>
            <a:r>
              <a:rPr lang="en-US" dirty="0" err="1" smtClean="0"/>
              <a:t>Mtg</a:t>
            </a:r>
            <a:r>
              <a:rPr lang="en-US" dirty="0" smtClean="0"/>
              <a:t/>
            </a:r>
            <a:br>
              <a:rPr lang="en-US" dirty="0" smtClean="0"/>
            </a:br>
            <a:r>
              <a:rPr lang="en-US" dirty="0" smtClean="0"/>
              <a:t>Pittsburgh, PA</a:t>
            </a:r>
            <a:endParaRPr lang="en-US" dirty="0"/>
          </a:p>
        </p:txBody>
      </p:sp>
      <p:sp>
        <p:nvSpPr>
          <p:cNvPr id="3" name="Subtitle 2"/>
          <p:cNvSpPr>
            <a:spLocks noGrp="1"/>
          </p:cNvSpPr>
          <p:nvPr>
            <p:ph type="subTitle" idx="1"/>
          </p:nvPr>
        </p:nvSpPr>
        <p:spPr/>
        <p:txBody>
          <a:bodyPr/>
          <a:lstStyle/>
          <a:p>
            <a:r>
              <a:rPr lang="en-US" dirty="0" smtClean="0"/>
              <a:t>2015-05-21</a:t>
            </a:r>
            <a:r>
              <a:rPr lang="en-US" dirty="0"/>
              <a:t/>
            </a:r>
            <a:br>
              <a:rPr lang="en-US" dirty="0"/>
            </a:br>
            <a:r>
              <a:rPr lang="en-US" dirty="0"/>
              <a:t>Max </a:t>
            </a:r>
            <a:r>
              <a:rPr lang="en-US" dirty="0" smtClean="0"/>
              <a:t>Riegel, Nokia Networks</a:t>
            </a:r>
            <a:endParaRPr lang="en-US" dirty="0"/>
          </a:p>
          <a:p>
            <a:r>
              <a:rPr lang="en-US" dirty="0" smtClean="0"/>
              <a:t>(TG </a:t>
            </a:r>
            <a:r>
              <a:rPr lang="en-US" dirty="0"/>
              <a:t>Chair)</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smtClean="0"/>
              <a:t>Call for Potentially Essential Patents</a:t>
            </a:r>
          </a:p>
        </p:txBody>
      </p:sp>
      <p:sp>
        <p:nvSpPr>
          <p:cNvPr id="10243" name="Rectangle 1027"/>
          <p:cNvSpPr>
            <a:spLocks noGrp="1" noChangeArrowheads="1"/>
          </p:cNvSpPr>
          <p:nvPr>
            <p:ph type="body" idx="1"/>
          </p:nvPr>
        </p:nvSpPr>
        <p:spPr>
          <a:xfrm>
            <a:off x="457200" y="1524000"/>
            <a:ext cx="8229600" cy="4602163"/>
          </a:xfrm>
        </p:spPr>
        <p:txBody>
          <a:bodyPr>
            <a:normAutofit fontScale="85000" lnSpcReduction="20000"/>
          </a:bodyPr>
          <a:lstStyle/>
          <a:p>
            <a:r>
              <a:rPr lang="en-US" altLang="en-US"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dirty="0" smtClean="0"/>
              <a:t>Either speak up now or</a:t>
            </a:r>
          </a:p>
          <a:p>
            <a:pPr lvl="1"/>
            <a:r>
              <a:rPr lang="en-US" altLang="en-US" dirty="0" smtClean="0"/>
              <a:t>Provide the chair of this group with the identity of the holder(s) of any and all such claims as soon as possible or</a:t>
            </a:r>
          </a:p>
          <a:p>
            <a:pPr lvl="1"/>
            <a:r>
              <a:rPr lang="en-US" altLang="en-US" dirty="0" smtClean="0"/>
              <a:t>Cause an LOA to be submitted</a:t>
            </a:r>
          </a:p>
          <a:p>
            <a:pPr marL="457200" lvl="1" indent="0">
              <a:buNone/>
            </a:pPr>
            <a:endParaRPr lang="en-US" altLang="en-US" dirty="0" smtClean="0"/>
          </a:p>
          <a:p>
            <a:r>
              <a:rPr lang="en-US" altLang="en-US" dirty="0"/>
              <a:t> </a:t>
            </a:r>
            <a:endParaRPr lang="en-US" altLang="en-US" dirty="0" smtClean="0"/>
          </a:p>
        </p:txBody>
      </p:sp>
    </p:spTree>
    <p:extLst>
      <p:ext uri="{BB962C8B-B14F-4D97-AF65-F5344CB8AC3E}">
        <p14:creationId xmlns:p14="http://schemas.microsoft.com/office/powerpoint/2010/main" val="1702481400"/>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de-DE" dirty="0" smtClean="0"/>
              <a:t>Business #2</a:t>
            </a:r>
            <a:endParaRPr lang="en-US" dirty="0"/>
          </a:p>
        </p:txBody>
      </p:sp>
      <p:sp>
        <p:nvSpPr>
          <p:cNvPr id="4104" name="Rectangle 5"/>
          <p:cNvSpPr>
            <a:spLocks noGrp="1" noChangeArrowheads="1"/>
          </p:cNvSpPr>
          <p:nvPr>
            <p:ph type="body" idx="1"/>
          </p:nvPr>
        </p:nvSpPr>
        <p:spPr/>
        <p:txBody>
          <a:bodyPr>
            <a:normAutofit fontScale="92500" lnSpcReduction="10000"/>
          </a:bodyPr>
          <a:lstStyle/>
          <a:p>
            <a:r>
              <a:rPr lang="en-US" dirty="0"/>
              <a:t>Review of progress on initial 802.1CF editor’s draft</a:t>
            </a:r>
          </a:p>
          <a:p>
            <a:r>
              <a:rPr lang="en-US" dirty="0"/>
              <a:t>Representation of non-IEEE 802 technologies in </a:t>
            </a:r>
            <a:r>
              <a:rPr lang="en-US" dirty="0" smtClean="0"/>
              <a:t>P802.1CF</a:t>
            </a:r>
          </a:p>
          <a:p>
            <a:pPr lvl="1"/>
            <a:r>
              <a:rPr lang="en-US" dirty="0" smtClean="0">
                <a:hlinkClick r:id="rId3"/>
              </a:rPr>
              <a:t>https</a:t>
            </a:r>
            <a:r>
              <a:rPr lang="en-US" dirty="0">
                <a:hlinkClick r:id="rId3"/>
              </a:rPr>
              <a:t>://mentor.ieee.org/omniran/dcn/15/omniran-15-0025-00-CF00-nrm-mapping-to-real-networks.pptx</a:t>
            </a:r>
            <a:endParaRPr lang="en-US" dirty="0"/>
          </a:p>
          <a:p>
            <a:pPr lvl="1"/>
            <a:r>
              <a:rPr lang="en-US" dirty="0"/>
              <a:t>Technologies under consideration</a:t>
            </a:r>
          </a:p>
          <a:p>
            <a:pPr lvl="1"/>
            <a:r>
              <a:rPr lang="en-US" dirty="0"/>
              <a:t>Draft outline for informative annex</a:t>
            </a:r>
          </a:p>
          <a:p>
            <a:r>
              <a:rPr lang="en-US" dirty="0"/>
              <a:t>AOB</a:t>
            </a:r>
          </a:p>
        </p:txBody>
      </p:sp>
      <p:sp>
        <p:nvSpPr>
          <p:cNvPr id="4101" name="Rectangle 2"/>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sz="2800" b="1" u="sng">
              <a:solidFill>
                <a:schemeClr val="tx2"/>
              </a:solidFill>
            </a:endParaRPr>
          </a:p>
        </p:txBody>
      </p:sp>
      <p:sp>
        <p:nvSpPr>
          <p:cNvPr id="4102" name="Rectangle 3"/>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3363" indent="-180975">
              <a:spcBef>
                <a:spcPct val="20000"/>
              </a:spcBef>
              <a:buFontTx/>
              <a:buChar char="•"/>
            </a:pPr>
            <a:endParaRPr lang="en-US" sz="1400" b="1"/>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de-DE" dirty="0" smtClean="0"/>
              <a:t>Business #3</a:t>
            </a:r>
            <a:endParaRPr lang="en-US" dirty="0"/>
          </a:p>
        </p:txBody>
      </p:sp>
      <p:sp>
        <p:nvSpPr>
          <p:cNvPr id="4104" name="Rectangle 5"/>
          <p:cNvSpPr>
            <a:spLocks noGrp="1" noChangeArrowheads="1"/>
          </p:cNvSpPr>
          <p:nvPr>
            <p:ph type="body" idx="1"/>
          </p:nvPr>
        </p:nvSpPr>
        <p:spPr/>
        <p:txBody>
          <a:bodyPr>
            <a:normAutofit/>
          </a:bodyPr>
          <a:lstStyle/>
          <a:p>
            <a:r>
              <a:rPr lang="en-US" dirty="0" smtClean="0"/>
              <a:t>Cont.: Representation </a:t>
            </a:r>
            <a:r>
              <a:rPr lang="en-US" dirty="0"/>
              <a:t>of non-IEEE 802 technologies in P802.1CF</a:t>
            </a:r>
          </a:p>
          <a:p>
            <a:pPr lvl="1"/>
            <a:r>
              <a:rPr lang="en-US" dirty="0" smtClean="0"/>
              <a:t>Draft </a:t>
            </a:r>
            <a:r>
              <a:rPr lang="en-US" dirty="0"/>
              <a:t>outline for informative </a:t>
            </a:r>
            <a:r>
              <a:rPr lang="en-US" dirty="0" smtClean="0"/>
              <a:t>annex</a:t>
            </a:r>
          </a:p>
          <a:p>
            <a:pPr lvl="1"/>
            <a:r>
              <a:rPr lang="en-US" dirty="0"/>
              <a:t> </a:t>
            </a:r>
          </a:p>
          <a:p>
            <a:r>
              <a:rPr lang="en-US" dirty="0" smtClean="0"/>
              <a:t>AOB</a:t>
            </a:r>
          </a:p>
          <a:p>
            <a:r>
              <a:rPr lang="en-US" dirty="0" smtClean="0"/>
              <a:t>Adjourned at </a:t>
            </a:r>
            <a:endParaRPr lang="en-US" dirty="0"/>
          </a:p>
          <a:p>
            <a:pPr marL="457200" lvl="1" indent="0">
              <a:buNone/>
            </a:pPr>
            <a:endParaRPr lang="en-US" dirty="0" smtClean="0"/>
          </a:p>
        </p:txBody>
      </p:sp>
      <p:sp>
        <p:nvSpPr>
          <p:cNvPr id="4101" name="Rectangle 2"/>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sz="2800" b="1" u="sng">
              <a:solidFill>
                <a:schemeClr val="tx2"/>
              </a:solidFill>
            </a:endParaRPr>
          </a:p>
        </p:txBody>
      </p:sp>
      <p:sp>
        <p:nvSpPr>
          <p:cNvPr id="4102" name="Rectangle 3"/>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3363" indent="-180975">
              <a:spcBef>
                <a:spcPct val="20000"/>
              </a:spcBef>
              <a:buFontTx/>
              <a:buChar char="•"/>
            </a:pPr>
            <a:endParaRPr lang="en-US" sz="1400" b="1"/>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1026"/>
          <p:cNvSpPr>
            <a:spLocks noGrp="1" noChangeArrowheads="1"/>
          </p:cNvSpPr>
          <p:nvPr>
            <p:ph type="title"/>
          </p:nvPr>
        </p:nvSpPr>
        <p:spPr/>
        <p:txBody>
          <a:bodyPr/>
          <a:lstStyle/>
          <a:p>
            <a:r>
              <a:rPr lang="en-US" altLang="en-US" dirty="0" smtClean="0"/>
              <a:t>Instructions for the WG Chair</a:t>
            </a:r>
            <a:br>
              <a:rPr lang="en-US" altLang="en-US" dirty="0" smtClean="0"/>
            </a:br>
            <a:r>
              <a:rPr lang="en-US" altLang="en-US" sz="1600" dirty="0"/>
              <a:t>The IEEE-SA strongly recommends that at each WG meeting the chair or a designee</a:t>
            </a:r>
            <a:r>
              <a:rPr lang="en-US" altLang="en-US" sz="1600" dirty="0" smtClean="0"/>
              <a:t>:</a:t>
            </a:r>
          </a:p>
        </p:txBody>
      </p:sp>
      <p:sp>
        <p:nvSpPr>
          <p:cNvPr id="7170" name="Rectangle 1027"/>
          <p:cNvSpPr>
            <a:spLocks noGrp="1" noChangeArrowheads="1"/>
          </p:cNvSpPr>
          <p:nvPr>
            <p:ph idx="1"/>
          </p:nvPr>
        </p:nvSpPr>
        <p:spPr>
          <a:xfrm>
            <a:off x="457200" y="1600200"/>
            <a:ext cx="8229600" cy="4648200"/>
          </a:xfrm>
        </p:spPr>
        <p:txBody>
          <a:bodyPr>
            <a:normAutofit fontScale="40000" lnSpcReduction="20000"/>
          </a:bodyPr>
          <a:lstStyle/>
          <a:p>
            <a:r>
              <a:rPr lang="en-US" altLang="en-US" sz="3700" dirty="0" smtClean="0"/>
              <a:t>Show slides #1 through #4 of this presentation</a:t>
            </a:r>
          </a:p>
          <a:p>
            <a:r>
              <a:rPr lang="en-US" altLang="en-US" sz="3700" dirty="0" smtClean="0"/>
              <a:t>Advise the WG attendees that: </a:t>
            </a:r>
          </a:p>
          <a:p>
            <a:pPr lvl="1"/>
            <a:r>
              <a:rPr lang="en-US" altLang="en-US" sz="3100" dirty="0" smtClean="0"/>
              <a:t>The IEEE’s patent policy is described in Clause 6 of the IEEE-SA Standards Board Bylaws;</a:t>
            </a:r>
          </a:p>
          <a:p>
            <a:pPr lvl="1"/>
            <a:r>
              <a:rPr lang="en-US" altLang="en-US" sz="3100" dirty="0" smtClean="0"/>
              <a:t>Early identification of patent claims which may be essential for the use of standards under development is strongly encouraged; </a:t>
            </a:r>
          </a:p>
          <a:p>
            <a:pPr lvl="1"/>
            <a:r>
              <a:rPr lang="en-US" altLang="en-US" sz="31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3100" dirty="0" smtClean="0"/>
            </a:br>
            <a:endParaRPr lang="en-US" altLang="en-US" sz="3100" dirty="0" smtClean="0"/>
          </a:p>
          <a:p>
            <a:r>
              <a:rPr lang="en-US" altLang="en-US" sz="3700" dirty="0" smtClean="0"/>
              <a:t>Instruct the WG Secretary to record in the minutes of the relevant WG meeting: </a:t>
            </a:r>
          </a:p>
          <a:p>
            <a:pPr lvl="1"/>
            <a:r>
              <a:rPr lang="en-US" altLang="en-US" sz="3100" dirty="0" smtClean="0"/>
              <a:t>That the foregoing information was provided and that slides 1 through 4 (and this slide 0, if applicable) were shown; </a:t>
            </a:r>
          </a:p>
          <a:p>
            <a:pPr lvl="1"/>
            <a:r>
              <a:rPr lang="en-US" altLang="en-US" sz="31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1"/>
            <a:r>
              <a:rPr lang="en-US" altLang="en-US" sz="3100" dirty="0" smtClean="0"/>
              <a:t>Any responses that were given, specifically the patent claim(s)/patent application claim(s) and/or the holder of the patent claim(s)/patent application claim(s) that were identified (if any) and by whom.</a:t>
            </a:r>
          </a:p>
          <a:p>
            <a:pPr lvl="1"/>
            <a:endParaRPr lang="en-US" altLang="en-US" sz="3100" dirty="0" smtClean="0"/>
          </a:p>
          <a:p>
            <a:r>
              <a:rPr lang="en-US" altLang="en-US" sz="3700" dirty="0" smtClean="0"/>
              <a:t>The WG Chair shall ensure that a request is made to any identified holders of potential essential patent claim(s) to complete and submit a Letter of Assurance.</a:t>
            </a:r>
          </a:p>
          <a:p>
            <a:r>
              <a:rPr lang="en-US" altLang="en-US" sz="3700" dirty="0" smtClean="0"/>
              <a:t>It is recommended that the WG chair review the guidance in IEEE-SA Standards Board Operations Manual 6.3.5 and in FAQs 14 and 15 on inclusion of potential Essential Patent Claims by incorporation or by reference. </a:t>
            </a:r>
          </a:p>
          <a:p>
            <a:endParaRPr lang="en-US" altLang="en-US" dirty="0" smtClean="0"/>
          </a:p>
          <a:p>
            <a:r>
              <a:rPr lang="en-US" altLang="en-US" sz="2300" dirty="0" smtClean="0"/>
              <a:t>Note: WG includes Working Groups, Task Groups, and other standards-developing committees with a PAR approved by the IEEE-SA Standards Board.</a:t>
            </a: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endParaRPr lang="en-GB" altLang="en-US" sz="1800"/>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457200" y="274638"/>
            <a:ext cx="8229600" cy="944562"/>
          </a:xfrm>
        </p:spPr>
        <p:txBody>
          <a:bodyPr/>
          <a:lstStyle/>
          <a:p>
            <a:r>
              <a:rPr lang="en-US" altLang="en-US" dirty="0" smtClean="0"/>
              <a:t>Participants, Patents, and Duty to Inform</a:t>
            </a:r>
          </a:p>
        </p:txBody>
      </p:sp>
      <p:sp>
        <p:nvSpPr>
          <p:cNvPr id="8195" name="Rectangle 1027"/>
          <p:cNvSpPr>
            <a:spLocks noGrp="1" noChangeArrowheads="1"/>
          </p:cNvSpPr>
          <p:nvPr>
            <p:ph type="body" idx="1"/>
          </p:nvPr>
        </p:nvSpPr>
        <p:spPr>
          <a:xfrm>
            <a:off x="457200" y="1295400"/>
            <a:ext cx="8229600" cy="4953000"/>
          </a:xfrm>
        </p:spPr>
        <p:txBody>
          <a:bodyPr>
            <a:noAutofit/>
          </a:bodyPr>
          <a:lstStyle/>
          <a:p>
            <a:r>
              <a:rPr lang="en-US" altLang="en-US" sz="2000" dirty="0" smtClean="0"/>
              <a:t>All participants in this meeting have certain obligations under the IEEE-SA Patent Policy. </a:t>
            </a:r>
          </a:p>
          <a:p>
            <a:pPr lvl="1"/>
            <a:r>
              <a:rPr lang="en-US" altLang="en-US" sz="1800" dirty="0" smtClean="0"/>
              <a:t>Participants [Note: </a:t>
            </a:r>
            <a:r>
              <a:rPr lang="en-GB" altLang="en-US" sz="1800" dirty="0" smtClean="0"/>
              <a:t>Quoted text excerpted from IEEE-SA Standards Board Bylaws </a:t>
            </a:r>
            <a:r>
              <a:rPr lang="en-GB" altLang="en-US" sz="1800" dirty="0" err="1" smtClean="0"/>
              <a:t>subclause</a:t>
            </a:r>
            <a:r>
              <a:rPr lang="en-GB" altLang="en-US" sz="1800" dirty="0" smtClean="0"/>
              <a:t> 6.2</a:t>
            </a:r>
            <a:r>
              <a:rPr lang="en-US" altLang="en-US" sz="1800" dirty="0" smtClean="0"/>
              <a:t>]:</a:t>
            </a:r>
          </a:p>
          <a:p>
            <a:pPr lvl="2"/>
            <a:r>
              <a:rPr lang="en-US" altLang="en-US" sz="1400" dirty="0" smtClean="0"/>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2"/>
            <a:r>
              <a:rPr lang="en-US" altLang="en-US" sz="1400" dirty="0" smtClean="0"/>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r>
              <a:rPr lang="en-US" altLang="en-US" sz="1800" dirty="0" smtClean="0"/>
              <a:t>The above does not apply if the patent claim is already the subject of an Accepted Letter of Assurance that applies to the proposed standard(s) under consideration by this group</a:t>
            </a:r>
          </a:p>
          <a:p>
            <a:pPr lvl="1"/>
            <a:r>
              <a:rPr lang="en-US" altLang="en-US" sz="1800" dirty="0" smtClean="0"/>
              <a:t>Early identification of holders of potential Essential Patent Claims is strongly encouraged</a:t>
            </a:r>
          </a:p>
          <a:p>
            <a:pPr lvl="1"/>
            <a:r>
              <a:rPr lang="en-US" altLang="en-US" sz="1800" dirty="0" smtClean="0"/>
              <a:t>No duty to perform a patent search</a:t>
            </a:r>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GB" altLang="en-US" smtClean="0"/>
              <a:t>Patent Related Links</a:t>
            </a:r>
            <a:endParaRPr lang="en-US" altLang="en-US" smtClean="0"/>
          </a:p>
        </p:txBody>
      </p:sp>
      <p:sp>
        <p:nvSpPr>
          <p:cNvPr id="9219" name="Rectangle 3"/>
          <p:cNvSpPr>
            <a:spLocks noGrp="1" noChangeArrowheads="1"/>
          </p:cNvSpPr>
          <p:nvPr>
            <p:ph type="body" idx="1"/>
          </p:nvPr>
        </p:nvSpPr>
        <p:spPr>
          <a:xfrm>
            <a:off x="457200" y="1417638"/>
            <a:ext cx="8229600" cy="4754562"/>
          </a:xfrm>
        </p:spPr>
        <p:txBody>
          <a:bodyPr>
            <a:normAutofit fontScale="70000" lnSpcReduction="20000"/>
          </a:bodyPr>
          <a:lstStyle/>
          <a:p>
            <a:r>
              <a:rPr lang="en-US" altLang="en-US" dirty="0" smtClean="0"/>
              <a:t>All participants should be familiar with their obligations under the IEEE-SA Policies &amp; Procedures for standards development.</a:t>
            </a:r>
          </a:p>
          <a:p>
            <a:pPr marL="0" indent="0">
              <a:buNone/>
            </a:pPr>
            <a:endParaRPr lang="en-US" altLang="en-US" dirty="0" smtClean="0"/>
          </a:p>
          <a:p>
            <a:r>
              <a:rPr lang="en-US" altLang="en-US" dirty="0" smtClean="0"/>
              <a:t>Patent Policy is stated in these sources:</a:t>
            </a:r>
          </a:p>
          <a:p>
            <a:pPr lvl="1"/>
            <a:r>
              <a:rPr lang="en-GB" altLang="en-US" dirty="0" smtClean="0"/>
              <a:t>IEEE-SA Standards Boards Bylaws</a:t>
            </a:r>
            <a:br>
              <a:rPr lang="en-GB" altLang="en-US" dirty="0" smtClean="0"/>
            </a:br>
            <a:r>
              <a:rPr lang="en-US" altLang="en-US" dirty="0" smtClean="0">
                <a:hlinkClick r:id="rId2"/>
              </a:rPr>
              <a:t>http://standards.ieee.org/develop/policies/bylaws/sect6-7.html#6</a:t>
            </a:r>
            <a:endParaRPr lang="en-US" altLang="en-US" dirty="0" smtClean="0"/>
          </a:p>
          <a:p>
            <a:pPr lvl="1"/>
            <a:r>
              <a:rPr lang="en-GB" altLang="en-US" dirty="0" smtClean="0"/>
              <a:t>IEEE-SA Standards Board Operations Manual</a:t>
            </a:r>
            <a:br>
              <a:rPr lang="en-GB" altLang="en-US" dirty="0" smtClean="0"/>
            </a:br>
            <a:r>
              <a:rPr lang="en-US" altLang="en-US" dirty="0" smtClean="0">
                <a:hlinkClick r:id="rId3"/>
              </a:rPr>
              <a:t>http://standards.ieee.org/develop/policies/opman/sect6.html#6.3</a:t>
            </a:r>
            <a:endParaRPr lang="en-US" altLang="en-US" dirty="0" smtClean="0"/>
          </a:p>
          <a:p>
            <a:pPr lvl="1"/>
            <a:r>
              <a:rPr lang="en-US" altLang="en-US" dirty="0" smtClean="0"/>
              <a:t>Material about the patent policy is available at </a:t>
            </a:r>
            <a:br>
              <a:rPr lang="en-US" altLang="en-US" dirty="0" smtClean="0"/>
            </a:br>
            <a:r>
              <a:rPr lang="en-US" altLang="en-US" dirty="0" smtClean="0">
                <a:hlinkClick r:id="rId4"/>
              </a:rPr>
              <a:t>http://standards.ieee.org/about/sasb/patcom/materials.html</a:t>
            </a:r>
            <a:endParaRPr lang="en-US" altLang="en-US" dirty="0" smtClean="0"/>
          </a:p>
          <a:p>
            <a:pPr lvl="1"/>
            <a:endParaRPr lang="en-US" altLang="en-US" dirty="0" smtClean="0"/>
          </a:p>
          <a:p>
            <a:pPr lvl="1"/>
            <a:endParaRPr lang="en-US" altLang="en-US" sz="2000" dirty="0"/>
          </a:p>
          <a:p>
            <a:pPr algn="ctr">
              <a:spcBef>
                <a:spcPct val="0"/>
              </a:spcBef>
              <a:buClrTx/>
              <a:buSzTx/>
              <a:buFontTx/>
              <a:buNone/>
            </a:pPr>
            <a:r>
              <a:rPr lang="en-US" altLang="en-US" sz="2000" b="1" dirty="0">
                <a:solidFill>
                  <a:schemeClr val="tx2"/>
                </a:solidFill>
              </a:rPr>
              <a:t>If you have questions, contact the IEEE-SA Standards Board Patent Committee Administrator at patcom@ieee.org or visit http://standards.ieee.org/about/sasb/patcom/index.html</a:t>
            </a:r>
          </a:p>
          <a:p>
            <a:pPr algn="ctr">
              <a:lnSpc>
                <a:spcPct val="80000"/>
              </a:lnSpc>
              <a:buFont typeface="Monotype Sorts"/>
              <a:buNone/>
            </a:pPr>
            <a:endParaRPr lang="en-US" altLang="en-US" sz="2000" b="1" dirty="0">
              <a:solidFill>
                <a:schemeClr val="tx2"/>
              </a:solidFill>
            </a:endParaRPr>
          </a:p>
          <a:p>
            <a:pPr algn="ctr">
              <a:lnSpc>
                <a:spcPct val="80000"/>
              </a:lnSpc>
              <a:buFont typeface="Monotype Sorts"/>
              <a:buNone/>
            </a:pPr>
            <a:r>
              <a:rPr lang="en-US" altLang="en-US" sz="2000" b="1" dirty="0">
                <a:solidFill>
                  <a:schemeClr val="tx2"/>
                </a:solidFill>
              </a:rPr>
              <a:t>This slide set is available </a:t>
            </a:r>
            <a:r>
              <a:rPr lang="en-US" altLang="en-US" sz="2000" b="1" dirty="0" smtClean="0">
                <a:solidFill>
                  <a:schemeClr val="tx2"/>
                </a:solidFill>
              </a:rPr>
              <a:t>at</a:t>
            </a:r>
            <a:br>
              <a:rPr lang="en-US" altLang="en-US" sz="2000" b="1" dirty="0" smtClean="0">
                <a:solidFill>
                  <a:schemeClr val="tx2"/>
                </a:solidFill>
              </a:rPr>
            </a:br>
            <a:r>
              <a:rPr lang="en-US" altLang="en-US" sz="2000" b="1" dirty="0" smtClean="0">
                <a:solidFill>
                  <a:schemeClr val="tx2"/>
                </a:solidFill>
              </a:rPr>
              <a:t>https</a:t>
            </a:r>
            <a:r>
              <a:rPr lang="en-US" altLang="en-US" sz="2000" b="1" dirty="0">
                <a:solidFill>
                  <a:schemeClr val="tx2"/>
                </a:solidFill>
              </a:rPr>
              <a:t>://</a:t>
            </a:r>
            <a:r>
              <a:rPr lang="en-US" altLang="en-US" sz="2000" b="1" dirty="0" smtClean="0">
                <a:solidFill>
                  <a:schemeClr val="tx2"/>
                </a:solidFill>
              </a:rPr>
              <a:t>development.standards.ieee.org/myproject/Public/mytools/mob/slideset.ppt</a:t>
            </a:r>
            <a:endParaRPr lang="en-US" altLang="en-US" sz="2000" dirty="0" smtClean="0">
              <a:solidFill>
                <a:schemeClr val="tx2"/>
              </a:solidFill>
            </a:endParaRPr>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smtClean="0"/>
              <a:t>Call for Potentially Essential Patents</a:t>
            </a:r>
          </a:p>
        </p:txBody>
      </p:sp>
      <p:sp>
        <p:nvSpPr>
          <p:cNvPr id="10243" name="Rectangle 1027"/>
          <p:cNvSpPr>
            <a:spLocks noGrp="1" noChangeArrowheads="1"/>
          </p:cNvSpPr>
          <p:nvPr>
            <p:ph type="body" idx="1"/>
          </p:nvPr>
        </p:nvSpPr>
        <p:spPr/>
        <p:txBody>
          <a:bodyPr>
            <a:normAutofit fontScale="92500" lnSpcReduction="20000"/>
          </a:bodyPr>
          <a:lstStyle/>
          <a:p>
            <a:r>
              <a:rPr lang="en-US" altLang="en-US"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dirty="0" smtClean="0"/>
              <a:t>Either speak up now or</a:t>
            </a:r>
          </a:p>
          <a:p>
            <a:pPr lvl="1"/>
            <a:r>
              <a:rPr lang="en-US" altLang="en-US" dirty="0" smtClean="0"/>
              <a:t>Provide the chair of this group with the identity of the holder(s) of any and all such claims as soon as possible or</a:t>
            </a:r>
          </a:p>
          <a:p>
            <a:pPr lvl="1"/>
            <a:r>
              <a:rPr lang="en-US" altLang="en-US" dirty="0" smtClean="0"/>
              <a:t>Cause an LOA to be submitted</a:t>
            </a:r>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57200" y="274638"/>
            <a:ext cx="8229600" cy="944562"/>
          </a:xfrm>
        </p:spPr>
        <p:txBody>
          <a:bodyPr/>
          <a:lstStyle/>
          <a:p>
            <a:r>
              <a:rPr lang="en-US" altLang="en-US" dirty="0" smtClean="0"/>
              <a:t>Other Guidelines for IEEE WG Meetings</a:t>
            </a:r>
          </a:p>
        </p:txBody>
      </p:sp>
      <p:sp>
        <p:nvSpPr>
          <p:cNvPr id="5" name="Content Placeholder 4"/>
          <p:cNvSpPr>
            <a:spLocks noGrp="1"/>
          </p:cNvSpPr>
          <p:nvPr>
            <p:ph idx="1"/>
          </p:nvPr>
        </p:nvSpPr>
        <p:spPr>
          <a:xfrm>
            <a:off x="457200" y="1219200"/>
            <a:ext cx="8229600" cy="5257800"/>
          </a:xfrm>
        </p:spPr>
        <p:txBody>
          <a:bodyPr>
            <a:normAutofit fontScale="62500" lnSpcReduction="20000"/>
          </a:bodyPr>
          <a:lstStyle/>
          <a:p>
            <a:r>
              <a:rPr lang="en-US" altLang="en-US" sz="3800" dirty="0" smtClean="0"/>
              <a:t>All IEEE-SA standards meetings shall be conducted in compliance with all applicable laws, including antitrust and competition laws. </a:t>
            </a:r>
          </a:p>
          <a:p>
            <a:pPr lvl="1"/>
            <a:r>
              <a:rPr lang="en-US" altLang="en-US" sz="3200" dirty="0" smtClean="0"/>
              <a:t>Don’t discuss the interpretation, validity, or essentiality of patents/patent claims. </a:t>
            </a:r>
          </a:p>
          <a:p>
            <a:pPr lvl="1"/>
            <a:r>
              <a:rPr lang="en-US" altLang="en-US" sz="3200" dirty="0" smtClean="0"/>
              <a:t>Don’t discuss specific license rates, terms, or conditions.</a:t>
            </a:r>
          </a:p>
          <a:p>
            <a:pPr lvl="2"/>
            <a:r>
              <a:rPr lang="en-US" altLang="en-US" sz="2600" dirty="0" smtClean="0"/>
              <a:t>Relative costs, including licensing costs of essential patent claims, of different technical approaches may be discussed in standards development meetings. </a:t>
            </a:r>
          </a:p>
          <a:p>
            <a:pPr lvl="3"/>
            <a:r>
              <a:rPr lang="en-GB" altLang="en-US" sz="2200" dirty="0" smtClean="0"/>
              <a:t>Technical considerations remain primary focus</a:t>
            </a:r>
            <a:endParaRPr lang="en-US" altLang="en-US" sz="2200" dirty="0" smtClean="0"/>
          </a:p>
          <a:p>
            <a:pPr lvl="1"/>
            <a:r>
              <a:rPr lang="en-US" altLang="en-US" sz="3200" dirty="0" smtClean="0"/>
              <a:t>Don’t discuss or engage in the fixing of product prices, allocation of customers, or division of sales markets.</a:t>
            </a:r>
          </a:p>
          <a:p>
            <a:pPr lvl="1"/>
            <a:r>
              <a:rPr lang="en-US" altLang="en-US" sz="3200" dirty="0" smtClean="0"/>
              <a:t>Don’t discuss the status or substance of ongoing or threatened litigation.</a:t>
            </a:r>
          </a:p>
          <a:p>
            <a:pPr lvl="1"/>
            <a:r>
              <a:rPr lang="en-US" altLang="en-US" sz="3200" dirty="0" smtClean="0"/>
              <a:t>Don’t be silent if inappropriate topics are discussed … do formally object.</a:t>
            </a:r>
            <a:r>
              <a:rPr lang="en-US" altLang="en-US" dirty="0" smtClean="0"/>
              <a:t/>
            </a:r>
            <a:br>
              <a:rPr lang="en-US" altLang="en-US" dirty="0" smtClean="0"/>
            </a:br>
            <a:endParaRPr lang="en-US" altLang="en-US" dirty="0" smtClean="0"/>
          </a:p>
          <a:p>
            <a:pPr marL="0" indent="0" algn="ctr">
              <a:buNone/>
            </a:pPr>
            <a:r>
              <a:rPr lang="en-US" altLang="en-US" sz="2600" dirty="0" smtClean="0">
                <a:solidFill>
                  <a:schemeClr val="tx2"/>
                </a:solidFill>
              </a:rPr>
              <a:t>See IEEE-SA Standards Board Operations Manual, clause 5.3.10 and </a:t>
            </a:r>
            <a:r>
              <a:rPr lang="en-GB" altLang="en-US" sz="2600" dirty="0" smtClean="0">
                <a:solidFill>
                  <a:schemeClr val="tx2"/>
                </a:solidFill>
              </a:rPr>
              <a:t>“Promoting Competition and Innovation: What You Need to Know about the IEEE Standards Association's Antitrust and Competition Policy”</a:t>
            </a:r>
            <a:r>
              <a:rPr lang="en-US" altLang="en-US" sz="2600" dirty="0" smtClean="0">
                <a:solidFill>
                  <a:schemeClr val="tx2"/>
                </a:solidFill>
              </a:rPr>
              <a:t> for more details.</a:t>
            </a:r>
            <a:endParaRPr lang="en-US" altLang="en-US" sz="2600" dirty="0">
              <a:solidFill>
                <a:schemeClr val="tx2"/>
              </a:solidFill>
            </a:endParaRP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1" name="Rectangle 2"/>
          <p:cNvSpPr>
            <a:spLocks noGrp="1" noChangeArrowheads="1"/>
          </p:cNvSpPr>
          <p:nvPr>
            <p:ph type="title"/>
          </p:nvPr>
        </p:nvSpPr>
        <p:spPr/>
        <p:txBody>
          <a:bodyPr/>
          <a:lstStyle/>
          <a:p>
            <a:r>
              <a:rPr lang="en-US"/>
              <a:t>Resources – URLs</a:t>
            </a:r>
          </a:p>
        </p:txBody>
      </p:sp>
      <p:sp>
        <p:nvSpPr>
          <p:cNvPr id="9222" name="Rectangle 3"/>
          <p:cNvSpPr>
            <a:spLocks noGrp="1" noChangeArrowheads="1"/>
          </p:cNvSpPr>
          <p:nvPr>
            <p:ph type="body" idx="1"/>
          </p:nvPr>
        </p:nvSpPr>
        <p:spPr/>
        <p:txBody>
          <a:bodyPr>
            <a:normAutofit fontScale="92500" lnSpcReduction="10000"/>
          </a:bodyPr>
          <a:lstStyle/>
          <a:p>
            <a:r>
              <a:rPr lang="en-US" dirty="0">
                <a:solidFill>
                  <a:srgbClr val="1F497D"/>
                </a:solidFill>
              </a:rPr>
              <a:t>Link to IEEE Disclosure of Affiliation </a:t>
            </a:r>
          </a:p>
          <a:p>
            <a:pPr lvl="1"/>
            <a:r>
              <a:rPr lang="en-US" sz="2200" dirty="0">
                <a:solidFill>
                  <a:srgbClr val="1F497D"/>
                </a:solidFill>
                <a:hlinkClick r:id="rId3"/>
              </a:rPr>
              <a:t>http://</a:t>
            </a:r>
            <a:r>
              <a:rPr lang="en-US" sz="2200" dirty="0" smtClean="0">
                <a:solidFill>
                  <a:srgbClr val="1F497D"/>
                </a:solidFill>
                <a:hlinkClick r:id="rId3"/>
              </a:rPr>
              <a:t>standards.ieee.org/faqs/affiliationFAQ.html</a:t>
            </a:r>
            <a:r>
              <a:rPr lang="en-US" sz="2200" dirty="0" smtClean="0">
                <a:solidFill>
                  <a:srgbClr val="1F497D"/>
                </a:solidFill>
              </a:rPr>
              <a:t/>
            </a:r>
            <a:br>
              <a:rPr lang="en-US" sz="2200" dirty="0" smtClean="0">
                <a:solidFill>
                  <a:srgbClr val="1F497D"/>
                </a:solidFill>
              </a:rPr>
            </a:br>
            <a:endParaRPr lang="en-US" sz="2200" dirty="0">
              <a:solidFill>
                <a:srgbClr val="1F497D"/>
              </a:solidFill>
            </a:endParaRPr>
          </a:p>
          <a:p>
            <a:r>
              <a:rPr lang="en-US" dirty="0">
                <a:solidFill>
                  <a:srgbClr val="1F497D"/>
                </a:solidFill>
              </a:rPr>
              <a:t>Links to IEEE Antitrust Guidelines</a:t>
            </a:r>
          </a:p>
          <a:p>
            <a:pPr lvl="1"/>
            <a:r>
              <a:rPr lang="en-US" sz="2200" dirty="0">
                <a:solidFill>
                  <a:srgbClr val="1F497D"/>
                </a:solidFill>
                <a:hlinkClick r:id="rId4"/>
              </a:rPr>
              <a:t>http://</a:t>
            </a:r>
            <a:r>
              <a:rPr lang="en-US" sz="2200" dirty="0" smtClean="0">
                <a:solidFill>
                  <a:srgbClr val="1F497D"/>
                </a:solidFill>
                <a:hlinkClick r:id="rId4"/>
              </a:rPr>
              <a:t>standards.ieee.org/resources/antitrust-guidelines.pdf</a:t>
            </a:r>
            <a:r>
              <a:rPr lang="en-US" sz="2200" dirty="0" smtClean="0">
                <a:solidFill>
                  <a:srgbClr val="1F497D"/>
                </a:solidFill>
              </a:rPr>
              <a:t/>
            </a:r>
            <a:br>
              <a:rPr lang="en-US" sz="2200" dirty="0" smtClean="0">
                <a:solidFill>
                  <a:srgbClr val="1F497D"/>
                </a:solidFill>
              </a:rPr>
            </a:br>
            <a:endParaRPr lang="en-US" sz="2200" dirty="0">
              <a:solidFill>
                <a:srgbClr val="1F497D"/>
              </a:solidFill>
            </a:endParaRPr>
          </a:p>
          <a:p>
            <a:r>
              <a:rPr lang="en-US" dirty="0">
                <a:solidFill>
                  <a:srgbClr val="1F497D"/>
                </a:solidFill>
              </a:rPr>
              <a:t>Link to IEEE Code of Ethics</a:t>
            </a:r>
          </a:p>
          <a:p>
            <a:pPr lvl="1"/>
            <a:r>
              <a:rPr lang="en-US" sz="2200" dirty="0">
                <a:solidFill>
                  <a:srgbClr val="1F497D"/>
                </a:solidFill>
                <a:hlinkClick r:id="rId5"/>
              </a:rPr>
              <a:t>http://www.ieee.org/web/membership/ethics/code_ethics.html</a:t>
            </a:r>
            <a:r>
              <a:rPr lang="en-US" sz="2200" dirty="0">
                <a:solidFill>
                  <a:srgbClr val="1F497D"/>
                </a:solidFill>
              </a:rPr>
              <a:t> </a:t>
            </a:r>
            <a:r>
              <a:rPr lang="en-US" sz="2200" dirty="0" smtClean="0">
                <a:solidFill>
                  <a:srgbClr val="1F497D"/>
                </a:solidFill>
              </a:rPr>
              <a:t/>
            </a:r>
            <a:br>
              <a:rPr lang="en-US" sz="2200" dirty="0" smtClean="0">
                <a:solidFill>
                  <a:srgbClr val="1F497D"/>
                </a:solidFill>
              </a:rPr>
            </a:br>
            <a:endParaRPr lang="en-US" sz="2200" dirty="0">
              <a:solidFill>
                <a:srgbClr val="1F497D"/>
              </a:solidFill>
            </a:endParaRPr>
          </a:p>
          <a:p>
            <a:r>
              <a:rPr lang="en-US" dirty="0">
                <a:solidFill>
                  <a:srgbClr val="1F497D"/>
                </a:solidFill>
              </a:rPr>
              <a:t>Link to IEEE Patent Policy</a:t>
            </a:r>
          </a:p>
          <a:p>
            <a:pPr lvl="1"/>
            <a:r>
              <a:rPr lang="en-US" sz="2000" dirty="0">
                <a:solidFill>
                  <a:srgbClr val="1F497D"/>
                </a:solidFill>
                <a:hlinkClick r:id="rId6"/>
              </a:rPr>
              <a:t>http://standards.ieee.org/board/pat/pat-slideset.ppt</a:t>
            </a:r>
            <a:endParaRPr lang="en-US" sz="2000" dirty="0">
              <a:solidFill>
                <a:srgbClr val="1F497D"/>
              </a:solidFill>
            </a:endParaRPr>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Agenda</a:t>
            </a:r>
          </a:p>
        </p:txBody>
      </p:sp>
      <p:sp>
        <p:nvSpPr>
          <p:cNvPr id="4104" name="Rectangle 5"/>
          <p:cNvSpPr>
            <a:spLocks noGrp="1" noChangeArrowheads="1"/>
          </p:cNvSpPr>
          <p:nvPr>
            <p:ph type="body" idx="1"/>
          </p:nvPr>
        </p:nvSpPr>
        <p:spPr/>
        <p:txBody>
          <a:bodyPr>
            <a:normAutofit/>
          </a:bodyPr>
          <a:lstStyle/>
          <a:p>
            <a:r>
              <a:rPr lang="en-US" dirty="0" smtClean="0"/>
              <a:t>Agenda bashing</a:t>
            </a:r>
          </a:p>
          <a:p>
            <a:r>
              <a:rPr lang="en-US" dirty="0" smtClean="0"/>
              <a:t>Review of progress on initial 802.1CF editor’s draft</a:t>
            </a:r>
          </a:p>
          <a:p>
            <a:r>
              <a:rPr lang="en-US" dirty="0" smtClean="0"/>
              <a:t>Representation of non-IEEE 802 technologies in P802.1CF</a:t>
            </a:r>
          </a:p>
          <a:p>
            <a:pPr lvl="1"/>
            <a:r>
              <a:rPr lang="en-US" dirty="0" smtClean="0"/>
              <a:t>Technologies under consideration</a:t>
            </a:r>
          </a:p>
          <a:p>
            <a:pPr lvl="1"/>
            <a:r>
              <a:rPr lang="en-US" dirty="0" smtClean="0"/>
              <a:t>Draft outline for informative annex</a:t>
            </a:r>
          </a:p>
          <a:p>
            <a:r>
              <a:rPr lang="en-US" dirty="0" smtClean="0"/>
              <a:t>AOB</a:t>
            </a:r>
          </a:p>
        </p:txBody>
      </p:sp>
      <p:sp>
        <p:nvSpPr>
          <p:cNvPr id="4101" name="Rectangle 2"/>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sz="2800" b="1" u="sng">
              <a:solidFill>
                <a:schemeClr val="tx2"/>
              </a:solidFill>
            </a:endParaRPr>
          </a:p>
        </p:txBody>
      </p:sp>
      <p:sp>
        <p:nvSpPr>
          <p:cNvPr id="4102" name="Rectangle 3"/>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3363" indent="-180975">
              <a:spcBef>
                <a:spcPct val="20000"/>
              </a:spcBef>
              <a:buFontTx/>
              <a:buChar char="•"/>
            </a:pPr>
            <a:endParaRPr lang="en-US" sz="1400" b="1"/>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Business#1</a:t>
            </a:r>
            <a:endParaRPr lang="en-US" dirty="0"/>
          </a:p>
        </p:txBody>
      </p:sp>
      <p:sp>
        <p:nvSpPr>
          <p:cNvPr id="3" name="Content Placeholder 2"/>
          <p:cNvSpPr>
            <a:spLocks noGrp="1"/>
          </p:cNvSpPr>
          <p:nvPr>
            <p:ph idx="1"/>
          </p:nvPr>
        </p:nvSpPr>
        <p:spPr>
          <a:xfrm>
            <a:off x="457200" y="1295401"/>
            <a:ext cx="8229600" cy="2590800"/>
          </a:xfrm>
        </p:spPr>
        <p:txBody>
          <a:bodyPr>
            <a:normAutofit/>
          </a:bodyPr>
          <a:lstStyle/>
          <a:p>
            <a:r>
              <a:rPr lang="en-GB" sz="2400" dirty="0" smtClean="0"/>
              <a:t>Call Meeting to Order</a:t>
            </a:r>
          </a:p>
          <a:p>
            <a:pPr lvl="1"/>
            <a:r>
              <a:rPr lang="en-GB" sz="2000" dirty="0" smtClean="0"/>
              <a:t>Meeting called to order by chair at 09:xx ET</a:t>
            </a:r>
          </a:p>
          <a:p>
            <a:r>
              <a:rPr lang="en-GB" sz="2400" dirty="0" smtClean="0"/>
              <a:t>Minutes taker:</a:t>
            </a:r>
          </a:p>
          <a:p>
            <a:pPr lvl="1"/>
            <a:r>
              <a:rPr lang="en-GB" sz="2000" dirty="0" smtClean="0"/>
              <a:t>  </a:t>
            </a:r>
          </a:p>
          <a:p>
            <a:r>
              <a:rPr lang="en-GB" sz="2400" dirty="0" smtClean="0"/>
              <a:t>Roll Call</a:t>
            </a:r>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3259528900"/>
              </p:ext>
            </p:extLst>
          </p:nvPr>
        </p:nvGraphicFramePr>
        <p:xfrm>
          <a:off x="914400" y="3352800"/>
          <a:ext cx="7772400" cy="2438399"/>
        </p:xfrm>
        <a:graphic>
          <a:graphicData uri="http://schemas.openxmlformats.org/drawingml/2006/table">
            <a:tbl>
              <a:tblPr firstRow="1" bandRow="1">
                <a:tableStyleId>{5C22544A-7EE6-4342-B048-85BDC9FD1C3A}</a:tableStyleId>
              </a:tblPr>
              <a:tblGrid>
                <a:gridCol w="1859280"/>
                <a:gridCol w="1859280"/>
                <a:gridCol w="243840"/>
                <a:gridCol w="1905000"/>
                <a:gridCol w="1905000"/>
              </a:tblGrid>
              <a:tr h="292100">
                <a:tc>
                  <a:txBody>
                    <a:bodyPr/>
                    <a:lstStyle/>
                    <a:p>
                      <a:r>
                        <a:rPr lang="en-US" sz="1400" dirty="0" smtClean="0"/>
                        <a:t>Name</a:t>
                      </a:r>
                      <a:endParaRPr lang="en-US" sz="1400" dirty="0"/>
                    </a:p>
                  </a:txBody>
                  <a:tcPr/>
                </a:tc>
                <a:tc>
                  <a:txBody>
                    <a:bodyPr/>
                    <a:lstStyle/>
                    <a:p>
                      <a:r>
                        <a:rPr lang="en-US" sz="1400" dirty="0" smtClean="0"/>
                        <a:t>Affiliation</a:t>
                      </a:r>
                      <a:endParaRPr lang="en-US" sz="1400" dirty="0"/>
                    </a:p>
                  </a:txBody>
                  <a:tcPr/>
                </a:tc>
                <a:tc>
                  <a:txBody>
                    <a:bodyPr/>
                    <a:lstStyle/>
                    <a:p>
                      <a:endParaRPr lang="en-US" sz="1400" dirty="0"/>
                    </a:p>
                  </a:txBody>
                  <a:tcPr>
                    <a:solidFill>
                      <a:schemeClr val="bg1"/>
                    </a:solidFill>
                  </a:tcPr>
                </a:tc>
                <a:tc>
                  <a:txBody>
                    <a:bodyPr/>
                    <a:lstStyle/>
                    <a:p>
                      <a:r>
                        <a:rPr lang="en-US" sz="1400" dirty="0" smtClean="0"/>
                        <a:t>Name</a:t>
                      </a:r>
                      <a:endParaRPr lang="en-US" sz="1400" dirty="0"/>
                    </a:p>
                  </a:txBody>
                  <a:tcPr/>
                </a:tc>
                <a:tc>
                  <a:txBody>
                    <a:bodyPr/>
                    <a:lstStyle/>
                    <a:p>
                      <a:r>
                        <a:rPr lang="en-US" sz="1400" dirty="0" smtClean="0"/>
                        <a:t>Affiliation</a:t>
                      </a:r>
                      <a:endParaRPr lang="en-US" sz="1400" dirty="0"/>
                    </a:p>
                  </a:txBody>
                  <a:tcPr/>
                </a:tc>
              </a:tr>
              <a:tr h="292100">
                <a:tc>
                  <a:txBody>
                    <a:bodyPr/>
                    <a:lstStyle/>
                    <a:p>
                      <a:r>
                        <a:rPr lang="en-US" sz="1400" dirty="0" smtClean="0">
                          <a:solidFill>
                            <a:schemeClr val="tx1"/>
                          </a:solidFill>
                        </a:rPr>
                        <a:t>Max Riegel</a:t>
                      </a:r>
                      <a:endParaRPr lang="en-US" sz="1400" dirty="0">
                        <a:solidFill>
                          <a:schemeClr val="tx1"/>
                        </a:solidFill>
                      </a:endParaRPr>
                    </a:p>
                  </a:txBody>
                  <a:tcPr/>
                </a:tc>
                <a:tc>
                  <a:txBody>
                    <a:bodyPr/>
                    <a:lstStyle/>
                    <a:p>
                      <a:r>
                        <a:rPr lang="en-US" sz="1400" dirty="0" smtClean="0">
                          <a:solidFill>
                            <a:schemeClr val="tx1"/>
                          </a:solidFill>
                        </a:rPr>
                        <a:t>Nokia</a:t>
                      </a:r>
                      <a:r>
                        <a:rPr lang="en-US" sz="1400" baseline="0" dirty="0" smtClean="0">
                          <a:solidFill>
                            <a:schemeClr val="tx1"/>
                          </a:solidFill>
                        </a:rPr>
                        <a:t> Networks</a:t>
                      </a:r>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400" dirty="0" smtClean="0">
                        <a:solidFill>
                          <a:schemeClr val="bg2"/>
                        </a:solidFill>
                      </a:endParaRPr>
                    </a:p>
                  </a:txBody>
                  <a:tcPr/>
                </a:tc>
                <a:tc>
                  <a:txBody>
                    <a:bodyPr/>
                    <a:lstStyle/>
                    <a:p>
                      <a:endParaRPr lang="en-US" sz="1400" dirty="0">
                        <a:solidFill>
                          <a:schemeClr val="bg2"/>
                        </a:solidFill>
                      </a:endParaRPr>
                    </a:p>
                  </a:txBody>
                  <a:tcPr/>
                </a:tc>
              </a:tr>
              <a:tr h="2921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solidFill>
                            <a:schemeClr val="tx1"/>
                          </a:solidFill>
                        </a:rPr>
                        <a:t>Walter Pienciak</a:t>
                      </a:r>
                    </a:p>
                  </a:txBody>
                  <a:tcPr/>
                </a:tc>
                <a:tc>
                  <a:txBody>
                    <a:bodyPr/>
                    <a:lstStyle/>
                    <a:p>
                      <a:r>
                        <a:rPr lang="en-US" sz="1400" dirty="0" smtClean="0">
                          <a:solidFill>
                            <a:schemeClr val="tx1"/>
                          </a:solidFill>
                        </a:rPr>
                        <a:t>IEEE SA</a:t>
                      </a:r>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r>
              <a:tr h="2921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solidFill>
                            <a:schemeClr val="tx1"/>
                          </a:solidFill>
                        </a:rPr>
                        <a:t>Hesham ElBakoury</a:t>
                      </a:r>
                    </a:p>
                  </a:txBody>
                  <a:tcPr/>
                </a:tc>
                <a:tc>
                  <a:txBody>
                    <a:bodyPr/>
                    <a:lstStyle/>
                    <a:p>
                      <a:r>
                        <a:rPr lang="en-US" sz="1400" dirty="0" smtClean="0">
                          <a:solidFill>
                            <a:schemeClr val="tx1"/>
                          </a:solidFill>
                        </a:rPr>
                        <a:t>Huawei</a:t>
                      </a:r>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r>
              <a:tr h="2921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400" dirty="0" smtClean="0">
                        <a:solidFill>
                          <a:schemeClr val="bg1">
                            <a:lumMod val="50000"/>
                          </a:schemeClr>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400" dirty="0" smtClean="0">
                        <a:solidFill>
                          <a:schemeClr val="bg1">
                            <a:lumMod val="50000"/>
                          </a:schemeClr>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r>
              <a:tr h="292100">
                <a:tc>
                  <a:txBody>
                    <a:bodyPr/>
                    <a:lstStyle/>
                    <a:p>
                      <a:endParaRPr lang="en-US" sz="1400" dirty="0">
                        <a:solidFill>
                          <a:schemeClr val="bg1">
                            <a:lumMod val="50000"/>
                          </a:schemeClr>
                        </a:solidFill>
                      </a:endParaRPr>
                    </a:p>
                  </a:txBody>
                  <a:tcPr/>
                </a:tc>
                <a:tc>
                  <a:txBody>
                    <a:bodyPr/>
                    <a:lstStyle/>
                    <a:p>
                      <a:endParaRPr lang="en-US" sz="1400" dirty="0">
                        <a:solidFill>
                          <a:schemeClr val="bg1">
                            <a:lumMod val="50000"/>
                          </a:schemeClr>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r>
              <a:tr h="2921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400" dirty="0" smtClean="0">
                        <a:solidFill>
                          <a:schemeClr val="bg1">
                            <a:lumMod val="85000"/>
                          </a:schemeClr>
                        </a:solidFill>
                      </a:endParaRPr>
                    </a:p>
                  </a:txBody>
                  <a:tcPr/>
                </a:tc>
                <a:tc>
                  <a:txBody>
                    <a:bodyPr/>
                    <a:lstStyle/>
                    <a:p>
                      <a:endParaRPr lang="en-US" sz="1400" dirty="0">
                        <a:solidFill>
                          <a:schemeClr val="bg1">
                            <a:lumMod val="85000"/>
                          </a:schemeClr>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r>
              <a:tr h="292100">
                <a:tc>
                  <a:txBody>
                    <a:bodyPr/>
                    <a:lstStyle/>
                    <a:p>
                      <a:endParaRPr lang="en-US" sz="1400" dirty="0">
                        <a:solidFill>
                          <a:schemeClr val="bg1">
                            <a:lumMod val="85000"/>
                          </a:schemeClr>
                        </a:solidFill>
                      </a:endParaRPr>
                    </a:p>
                  </a:txBody>
                  <a:tcPr/>
                </a:tc>
                <a:tc>
                  <a:txBody>
                    <a:bodyPr/>
                    <a:lstStyle/>
                    <a:p>
                      <a:endParaRPr lang="en-US" sz="1400" dirty="0">
                        <a:solidFill>
                          <a:schemeClr val="bg1">
                            <a:lumMod val="85000"/>
                          </a:schemeClr>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r>
            </a:tbl>
          </a:graphicData>
        </a:graphic>
      </p:graphicFrame>
    </p:spTree>
  </p:cSld>
  <p:clrMapOvr>
    <a:masterClrMapping/>
  </p:clrMapOvr>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529</TotalTime>
  <Words>931</Words>
  <Application>Microsoft Macintosh PowerPoint</Application>
  <PresentationFormat>On-screen Show (4:3)</PresentationFormat>
  <Paragraphs>123</Paragraphs>
  <Slides>12</Slides>
  <Notes>6</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Template</vt:lpstr>
      <vt:lpstr>IEEE 802.1 OmniRAN TG May 21st, 2015 F2F Mtg Pittsburgh, PA</vt:lpstr>
      <vt:lpstr>Instructions for the WG Chair The IEEE-SA strongly recommends that at each WG meeting the chair or a designee:</vt:lpstr>
      <vt:lpstr>Participants, Patents, and Duty to Inform</vt:lpstr>
      <vt:lpstr>Patent Related Links</vt:lpstr>
      <vt:lpstr>Call for Potentially Essential Patents</vt:lpstr>
      <vt:lpstr>Other Guidelines for IEEE WG Meetings</vt:lpstr>
      <vt:lpstr>Resources – URLs</vt:lpstr>
      <vt:lpstr>Agenda</vt:lpstr>
      <vt:lpstr>Business#1</vt:lpstr>
      <vt:lpstr>Call for Potentially Essential Patents</vt:lpstr>
      <vt:lpstr>Business #2</vt:lpstr>
      <vt:lpstr>Business #3</vt:lpstr>
    </vt:vector>
  </TitlesOfParts>
  <Company>NIST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Conf Call Slides</dc:title>
  <dc:subject>Guiding material</dc:subject>
  <dc:creator>Max Riegel</dc:creator>
  <cp:lastModifiedBy>Max Riegel</cp:lastModifiedBy>
  <cp:revision>226</cp:revision>
  <cp:lastPrinted>1998-02-10T13:28:06Z</cp:lastPrinted>
  <dcterms:created xsi:type="dcterms:W3CDTF">2011-12-30T17:06:23Z</dcterms:created>
  <dcterms:modified xsi:type="dcterms:W3CDTF">2015-05-21T10:52:25Z</dcterms:modified>
</cp:coreProperties>
</file>