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306" r:id="rId3"/>
    <p:sldId id="308" r:id="rId4"/>
    <p:sldId id="307" r:id="rId5"/>
    <p:sldId id="296" r:id="rId6"/>
    <p:sldId id="297" r:id="rId7"/>
    <p:sldId id="298" r:id="rId8"/>
    <p:sldId id="299" r:id="rId9"/>
    <p:sldId id="271" r:id="rId10"/>
    <p:sldId id="302" r:id="rId11"/>
    <p:sldId id="283" r:id="rId12"/>
    <p:sldId id="300" r:id="rId13"/>
    <p:sldId id="30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79" d="100"/>
          <a:sy n="79" d="100"/>
        </p:scale>
        <p:origin x="-68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D71A576-82C5-4FC0-8D3A-95DA849B7BCF}"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347186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 xmlns:p14="http://schemas.microsoft.com/office/powerpoint/2010/main" val="3669743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omniran-15-0040-00-00TG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entarahotelsresorts.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September 2015 F2F Meeting</a:t>
            </a:r>
            <a:br>
              <a:rPr lang="en-US" dirty="0" smtClean="0"/>
            </a:br>
            <a:r>
              <a:rPr lang="en-US" dirty="0" smtClean="0"/>
              <a:t>Bangkok, Thailand</a:t>
            </a:r>
            <a:endParaRPr lang="en-US" dirty="0"/>
          </a:p>
        </p:txBody>
      </p:sp>
      <p:sp>
        <p:nvSpPr>
          <p:cNvPr id="3" name="Subtitle 2"/>
          <p:cNvSpPr>
            <a:spLocks noGrp="1"/>
          </p:cNvSpPr>
          <p:nvPr>
            <p:ph type="subTitle" idx="1"/>
          </p:nvPr>
        </p:nvSpPr>
        <p:spPr/>
        <p:txBody>
          <a:bodyPr/>
          <a:lstStyle/>
          <a:p>
            <a:r>
              <a:rPr lang="en-US" dirty="0" smtClean="0"/>
              <a:t>2015-09-02</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September 2015 F2F</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Review of minutes</a:t>
            </a:r>
          </a:p>
          <a:p>
            <a:r>
              <a:rPr lang="en-US" dirty="0" smtClean="0"/>
              <a:t>Reports</a:t>
            </a:r>
          </a:p>
          <a:p>
            <a:r>
              <a:rPr lang="en-US" dirty="0" smtClean="0"/>
              <a:t>P802.1CF contributions</a:t>
            </a:r>
          </a:p>
          <a:p>
            <a:pPr lvl="1"/>
            <a:r>
              <a:rPr lang="en-US" dirty="0" smtClean="0"/>
              <a:t>Functional decomposition and design</a:t>
            </a:r>
          </a:p>
          <a:p>
            <a:pPr lvl="1"/>
            <a:r>
              <a:rPr lang="en-US" dirty="0" smtClean="0"/>
              <a:t>SDN abstraction</a:t>
            </a:r>
          </a:p>
          <a:p>
            <a:r>
              <a:rPr lang="en-US" dirty="0" smtClean="0"/>
              <a:t>P802.1CF editor’s draft</a:t>
            </a:r>
          </a:p>
          <a:p>
            <a:pPr lvl="1"/>
            <a:r>
              <a:rPr lang="en-US" dirty="0" smtClean="0"/>
              <a:t>Review and comments resolution</a:t>
            </a:r>
          </a:p>
          <a:p>
            <a:r>
              <a:rPr lang="en-US" dirty="0" smtClean="0"/>
              <a:t>C</a:t>
            </a:r>
            <a:r>
              <a:rPr lang="en-US" dirty="0" smtClean="0"/>
              <a:t>omponent </a:t>
            </a:r>
            <a:r>
              <a:rPr lang="en-US" dirty="0" smtClean="0"/>
              <a:t>model </a:t>
            </a:r>
            <a:r>
              <a:rPr lang="en-US" dirty="0" smtClean="0"/>
              <a:t>within scope of</a:t>
            </a:r>
            <a:r>
              <a:rPr lang="en-US" dirty="0" smtClean="0"/>
              <a:t> </a:t>
            </a:r>
            <a:r>
              <a:rPr lang="en-US" dirty="0" smtClean="0"/>
              <a:t>802.1CF</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a:t>
            </a:r>
          </a:p>
          <a:p>
            <a:r>
              <a:rPr lang="en-GB" sz="2400" dirty="0" smtClean="0"/>
              <a:t>Minutes taker:</a:t>
            </a:r>
          </a:p>
          <a:p>
            <a:pPr lvl="1"/>
            <a:r>
              <a:rPr lang="en-GB" sz="2000" dirty="0" smtClean="0"/>
              <a:t> </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3110281931"/>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a:p>
                  </a:txBody>
                  <a:tcPr/>
                </a:tc>
              </a:tr>
              <a:tr h="292100">
                <a:tc>
                  <a:txBody>
                    <a:bodyPr/>
                    <a:lstStyle/>
                    <a:p>
                      <a:endParaRPr lang="en-US" sz="1400"/>
                    </a:p>
                  </a:txBody>
                  <a:tcPr/>
                </a:tc>
                <a:tc>
                  <a:txBody>
                    <a:bodyPr/>
                    <a:lstStyle/>
                    <a:p>
                      <a:endParaRPr lang="en-US" sz="1400" dirty="0"/>
                    </a:p>
                  </a:txBody>
                  <a:tcPr/>
                </a:tc>
                <a:tc>
                  <a:txBody>
                    <a:bodyPr/>
                    <a:lstStyle/>
                    <a:p>
                      <a:endParaRPr lang="en-US" sz="1400" dirty="0">
                        <a:solidFill>
                          <a:schemeClr val="tx1"/>
                        </a:solidFill>
                      </a:endParaRPr>
                    </a:p>
                  </a:txBody>
                  <a:tcPr>
                    <a:solidFill>
                      <a:schemeClr val="bg1"/>
                    </a:solidFill>
                  </a:tcPr>
                </a:tc>
                <a:tc>
                  <a:txBody>
                    <a:bodyPr/>
                    <a:lstStyle/>
                    <a:p>
                      <a:endParaRPr lang="en-US" sz="140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r h="292100">
                <a:tc>
                  <a:txBody>
                    <a:bodyPr/>
                    <a:lstStyle/>
                    <a:p>
                      <a:endParaRPr lang="en-US" sz="1400"/>
                    </a:p>
                  </a:txBody>
                  <a:tcPr/>
                </a:tc>
                <a:tc>
                  <a:txBody>
                    <a:bodyPr/>
                    <a:lstStyle/>
                    <a:p>
                      <a:endParaRPr lang="en-US" sz="140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r h="292100">
                <a:tc>
                  <a:txBody>
                    <a:bodyPr/>
                    <a:lstStyle/>
                    <a:p>
                      <a:endParaRPr lang="en-US" sz="1400"/>
                    </a:p>
                  </a:txBody>
                  <a:tcPr/>
                </a:tc>
                <a:tc>
                  <a:txBody>
                    <a:bodyPr/>
                    <a:lstStyle/>
                    <a:p>
                      <a:endParaRPr lang="en-US" sz="1400" dirty="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a:t>
            </a:r>
          </a:p>
        </p:txBody>
      </p:sp>
    </p:spTree>
    <p:extLst>
      <p:ext uri="{BB962C8B-B14F-4D97-AF65-F5344CB8AC3E}">
        <p14:creationId xmlns="" xmlns:p14="http://schemas.microsoft.com/office/powerpoint/2010/main" val="1702481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Review of minutes</a:t>
            </a:r>
          </a:p>
          <a:p>
            <a:r>
              <a:rPr lang="en-US" dirty="0" smtClean="0"/>
              <a:t>Reports</a:t>
            </a:r>
          </a:p>
          <a:p>
            <a:r>
              <a:rPr lang="en-US" dirty="0" smtClean="0"/>
              <a:t>P802.1CF contributions</a:t>
            </a:r>
          </a:p>
          <a:p>
            <a:pPr lvl="1"/>
            <a:r>
              <a:rPr lang="en-US" dirty="0" smtClean="0"/>
              <a:t>Functional decomposition and design</a:t>
            </a:r>
          </a:p>
          <a:p>
            <a:pPr lvl="1"/>
            <a:r>
              <a:rPr lang="en-US" dirty="0" smtClean="0"/>
              <a:t>SDN abstraction</a:t>
            </a:r>
          </a:p>
          <a:p>
            <a:r>
              <a:rPr lang="en-US" dirty="0" smtClean="0"/>
              <a:t>P802.1CF editor’s draft</a:t>
            </a:r>
          </a:p>
          <a:p>
            <a:pPr lvl="1"/>
            <a:r>
              <a:rPr lang="en-US" dirty="0" smtClean="0"/>
              <a:t>Review and comments resolution</a:t>
            </a:r>
          </a:p>
          <a:p>
            <a:r>
              <a:rPr lang="en-US" dirty="0" smtClean="0"/>
              <a:t>C</a:t>
            </a:r>
            <a:r>
              <a:rPr lang="en-US" dirty="0" smtClean="0"/>
              <a:t>omponent </a:t>
            </a:r>
            <a:r>
              <a:rPr lang="en-US" dirty="0" smtClean="0"/>
              <a:t>model </a:t>
            </a:r>
            <a:r>
              <a:rPr lang="en-US" dirty="0" smtClean="0"/>
              <a:t>within scope of </a:t>
            </a:r>
            <a:r>
              <a:rPr lang="en-US" dirty="0" smtClean="0"/>
              <a:t>802.1CF</a:t>
            </a:r>
          </a:p>
          <a:p>
            <a:r>
              <a:rPr lang="en-US" dirty="0" smtClean="0"/>
              <a:t>Status report to IEEE 802 WGs</a:t>
            </a:r>
          </a:p>
          <a:p>
            <a:r>
              <a:rPr lang="en-US" dirty="0" smtClean="0"/>
              <a:t>AOB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dirty="0" smtClean="0"/>
              <a:t>Venue</a:t>
            </a:r>
          </a:p>
          <a:p>
            <a:pPr lvl="1"/>
            <a:r>
              <a:rPr lang="en-US" b="1" dirty="0" err="1" smtClean="0"/>
              <a:t>Centara</a:t>
            </a:r>
            <a:r>
              <a:rPr lang="en-US" b="1" dirty="0" smtClean="0"/>
              <a:t> Grand &amp; Bangkok Convention Centre </a:t>
            </a:r>
            <a:br>
              <a:rPr lang="en-US" b="1" dirty="0" smtClean="0"/>
            </a:br>
            <a:r>
              <a:rPr lang="en-US" dirty="0" smtClean="0"/>
              <a:t>999/99 Rama1 Road, </a:t>
            </a:r>
            <a:r>
              <a:rPr lang="en-US" dirty="0" err="1" smtClean="0"/>
              <a:t>Pathumwan</a:t>
            </a:r>
            <a:r>
              <a:rPr lang="en-US" dirty="0" smtClean="0"/>
              <a:t> </a:t>
            </a:r>
            <a:br>
              <a:rPr lang="en-US" dirty="0" smtClean="0"/>
            </a:br>
            <a:r>
              <a:rPr lang="en-US" dirty="0" smtClean="0"/>
              <a:t>Bangkok 10330, Thailand</a:t>
            </a:r>
          </a:p>
          <a:p>
            <a:pPr lvl="2"/>
            <a:r>
              <a:rPr lang="en-US" dirty="0" smtClean="0">
                <a:hlinkClick r:id="rId2"/>
              </a:rPr>
              <a:t>www.centarahotelsresorts.com</a:t>
            </a:r>
            <a:r>
              <a:rPr lang="en-US" dirty="0" smtClean="0"/>
              <a:t/>
            </a:r>
            <a:br>
              <a:rPr lang="en-US" dirty="0" smtClean="0"/>
            </a:br>
            <a:endParaRPr lang="en-US" dirty="0" smtClean="0"/>
          </a:p>
          <a:p>
            <a:r>
              <a:rPr lang="en-US" dirty="0" smtClean="0"/>
              <a:t>Sessions, location</a:t>
            </a:r>
          </a:p>
          <a:p>
            <a:pPr lvl="1"/>
            <a:r>
              <a:rPr lang="en-US" dirty="0" smtClean="0"/>
              <a:t>Mon, Sep 14</a:t>
            </a:r>
            <a:r>
              <a:rPr lang="en-US" baseline="30000" dirty="0" smtClean="0"/>
              <a:t>th</a:t>
            </a:r>
            <a:r>
              <a:rPr lang="en-US" dirty="0" smtClean="0"/>
              <a:t>,16:00-18:00	Lotus Suite 8</a:t>
            </a:r>
          </a:p>
          <a:p>
            <a:pPr lvl="1"/>
            <a:r>
              <a:rPr lang="en-US" dirty="0" smtClean="0"/>
              <a:t>Tue, Sep 15</a:t>
            </a:r>
            <a:r>
              <a:rPr lang="en-US" baseline="30000" dirty="0" smtClean="0"/>
              <a:t>th</a:t>
            </a:r>
            <a:r>
              <a:rPr lang="en-US" dirty="0" smtClean="0"/>
              <a:t>, 16:00-18:00	Lotus Suite 12</a:t>
            </a:r>
          </a:p>
          <a:p>
            <a:pPr lvl="1"/>
            <a:r>
              <a:rPr lang="en-US" dirty="0" smtClean="0"/>
              <a:t>Wed, Sep 16</a:t>
            </a:r>
            <a:r>
              <a:rPr lang="en-US" baseline="30000" dirty="0" smtClean="0"/>
              <a:t>th</a:t>
            </a:r>
            <a:r>
              <a:rPr lang="en-US" dirty="0" smtClean="0"/>
              <a:t>, 13:30-15:30	Lotus Suite 12</a:t>
            </a:r>
          </a:p>
          <a:p>
            <a:pPr lvl="1"/>
            <a:r>
              <a:rPr lang="en-US" dirty="0" smtClean="0"/>
              <a:t>Thu, Sep 17</a:t>
            </a:r>
            <a:r>
              <a:rPr lang="en-US" baseline="30000" dirty="0" smtClean="0"/>
              <a:t>th</a:t>
            </a:r>
            <a:r>
              <a:rPr lang="en-US" dirty="0" smtClean="0"/>
              <a:t>, 16:00-18:00	Lotus Suite 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22</a:t>
            </a:r>
            <a:r>
              <a:rPr lang="en-US" baseline="30000" dirty="0" smtClean="0"/>
              <a:t>nd</a:t>
            </a:r>
            <a:r>
              <a:rPr lang="en-US" dirty="0" smtClean="0"/>
              <a:t> Level Floor Plan</a:t>
            </a:r>
            <a:endParaRPr lang="en-US" dirty="0"/>
          </a:p>
        </p:txBody>
      </p:sp>
      <p:grpSp>
        <p:nvGrpSpPr>
          <p:cNvPr id="5" name="Group 4"/>
          <p:cNvGrpSpPr/>
          <p:nvPr/>
        </p:nvGrpSpPr>
        <p:grpSpPr>
          <a:xfrm>
            <a:off x="381000" y="1012718"/>
            <a:ext cx="8458200" cy="5540482"/>
            <a:chOff x="381000" y="1012718"/>
            <a:chExt cx="8458200" cy="5540482"/>
          </a:xfrm>
        </p:grpSpPr>
        <p:pic>
          <p:nvPicPr>
            <p:cNvPr id="1026" name="Picture 2"/>
            <p:cNvPicPr>
              <a:picLocks noChangeAspect="1" noChangeArrowheads="1"/>
            </p:cNvPicPr>
            <p:nvPr/>
          </p:nvPicPr>
          <p:blipFill>
            <a:blip r:embed="rId2"/>
            <a:srcRect/>
            <a:stretch>
              <a:fillRect/>
            </a:stretch>
          </p:blipFill>
          <p:spPr bwMode="auto">
            <a:xfrm>
              <a:off x="381000" y="1012718"/>
              <a:ext cx="8458200" cy="5464282"/>
            </a:xfrm>
            <a:prstGeom prst="rect">
              <a:avLst/>
            </a:prstGeom>
            <a:noFill/>
            <a:ln w="9525">
              <a:noFill/>
              <a:miter lim="800000"/>
              <a:headEnd/>
              <a:tailEnd/>
            </a:ln>
          </p:spPr>
        </p:pic>
        <p:sp>
          <p:nvSpPr>
            <p:cNvPr id="4" name="Rectangle 3"/>
            <p:cNvSpPr/>
            <p:nvPr/>
          </p:nvSpPr>
          <p:spPr bwMode="auto">
            <a:xfrm>
              <a:off x="838200" y="3429000"/>
              <a:ext cx="2819400" cy="31242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September 2015 Agenda Graphics</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292464529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9/14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9/18</a:t>
                      </a:r>
                      <a:endParaRPr lang="en-US" sz="1800" dirty="0">
                        <a:solidFill>
                          <a:schemeClr val="tx2"/>
                        </a:solidFill>
                      </a:endParaRPr>
                    </a:p>
                  </a:txBody>
                  <a:tcPr marL="0" marR="0" marT="0" marB="0">
                    <a:solidFill>
                      <a:schemeClr val="bg1"/>
                    </a:solidFill>
                  </a:tcPr>
                </a:tc>
              </a:tr>
              <a:tr h="925822">
                <a:tc>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r>
                        <a:rPr lang="en-US" sz="1200" dirty="0" smtClean="0"/>
                        <a:t>802.11 WNG</a:t>
                      </a:r>
                      <a:endParaRPr lang="en-US" sz="12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en-US" sz="1200" dirty="0" smtClean="0"/>
                        <a:t>802.11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r>
                        <a:rPr lang="en-US" sz="1200" dirty="0" smtClean="0"/>
                        <a:t>802.11 ARC</a:t>
                      </a:r>
                      <a:endParaRPr lang="en-US" sz="12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bg1"/>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200" dirty="0" err="1" smtClean="0"/>
                        <a:t>OmniRAN</a:t>
                      </a:r>
                      <a:r>
                        <a:rPr lang="de-DE" sz="1200" dirty="0" smtClean="0"/>
                        <a:t> </a:t>
                      </a:r>
                      <a:r>
                        <a:rPr lang="de-DE" sz="1200" dirty="0" err="1" smtClean="0"/>
                        <a:t>Opening</a:t>
                      </a:r>
                      <a:endParaRPr lang="en-US" sz="1200" dirty="0" smtClean="0"/>
                    </a:p>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de-DE" sz="1200" dirty="0" err="1" smtClean="0"/>
                        <a:t>OmniRAN</a:t>
                      </a:r>
                      <a:r>
                        <a:rPr lang="de-DE" sz="1200" dirty="0" smtClean="0"/>
                        <a:t> </a:t>
                      </a:r>
                      <a:r>
                        <a:rPr lang="de-DE" sz="1200" dirty="0" err="1" smtClean="0"/>
                        <a:t>Closing</a:t>
                      </a:r>
                      <a:endParaRPr lang="en-US" sz="12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accent3">
                        <a:lumMod val="75000"/>
                      </a:schemeClr>
                    </a:solidFill>
                  </a:tcPr>
                </a:tc>
                <a:tc>
                  <a:txBody>
                    <a:bodyPr/>
                    <a:lstStyle/>
                    <a:p>
                      <a:r>
                        <a:rPr lang="en-US" sz="1200" dirty="0" smtClean="0"/>
                        <a:t>802.15 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 xmlns:p14="http://schemas.microsoft.com/office/powerpoint/2010/main" val="1688770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457200" y="274638"/>
            <a:ext cx="8229600" cy="944562"/>
          </a:xfrm>
        </p:spPr>
        <p:txBody>
          <a:bodyPr/>
          <a:lstStyle/>
          <a:p>
            <a:r>
              <a:rPr lang="en-US" altLang="en-US" dirty="0" smtClean="0"/>
              <a:t>Participants, Patents, and Duty to Inform</a:t>
            </a:r>
          </a:p>
        </p:txBody>
      </p:sp>
      <p:sp>
        <p:nvSpPr>
          <p:cNvPr id="8195" name="Rectangle 1027"/>
          <p:cNvSpPr>
            <a:spLocks noGrp="1" noChangeArrowheads="1"/>
          </p:cNvSpPr>
          <p:nvPr>
            <p:ph type="body" idx="1"/>
          </p:nvPr>
        </p:nvSpPr>
        <p:spPr>
          <a:xfrm>
            <a:off x="457200" y="1295400"/>
            <a:ext cx="8229600" cy="4953000"/>
          </a:xfrm>
        </p:spPr>
        <p:txBody>
          <a:bodyPr>
            <a:noAutofit/>
          </a:bodyPr>
          <a:lstStyle/>
          <a:p>
            <a:r>
              <a:rPr lang="en-US" altLang="en-US" sz="2000" dirty="0" smtClean="0"/>
              <a:t>All participants in this meeting have certain obligations under the IEEE-SA Patent Policy. </a:t>
            </a:r>
          </a:p>
          <a:p>
            <a:pPr lvl="1"/>
            <a:r>
              <a:rPr lang="en-US" altLang="en-US" sz="1800" dirty="0" smtClean="0"/>
              <a:t>Participants [Note: </a:t>
            </a:r>
            <a:r>
              <a:rPr lang="en-GB" altLang="en-US" sz="1800" dirty="0" smtClean="0"/>
              <a:t>Quoted text excerpted from IEEE-SA Standards Board Bylaws </a:t>
            </a:r>
            <a:r>
              <a:rPr lang="en-GB" altLang="en-US" sz="1800" dirty="0" err="1" smtClean="0"/>
              <a:t>subclause</a:t>
            </a:r>
            <a:r>
              <a:rPr lang="en-GB" altLang="en-US" sz="1800" dirty="0" smtClean="0"/>
              <a:t> 6.2</a:t>
            </a:r>
            <a:r>
              <a:rPr lang="en-US" altLang="en-US" sz="1800" dirty="0" smtClean="0"/>
              <a:t>]:</a:t>
            </a:r>
          </a:p>
          <a:p>
            <a:pPr lvl="2"/>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r>
              <a:rPr lang="en-US" altLang="en-US" sz="1400" dirty="0" smtClean="0"/>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r>
              <a:rPr lang="en-US" altLang="en-US" sz="1800" dirty="0" smtClean="0"/>
              <a:t>The above does not apply if the patent claim is already the subject of an Accepted Letter of Assurance that applies to the proposed standard(s) under consideration by this group</a:t>
            </a:r>
          </a:p>
          <a:p>
            <a:pPr lvl="1"/>
            <a:r>
              <a:rPr lang="en-US" altLang="en-US" sz="1800" dirty="0" smtClean="0"/>
              <a:t>Early identification of holders of potential Essential Patent Claims is strongly encouraged</a:t>
            </a:r>
          </a:p>
          <a:p>
            <a:pPr lvl="1"/>
            <a:r>
              <a:rPr lang="en-US" altLang="en-US" sz="1800" dirty="0" smtClean="0"/>
              <a:t>No duty to perform a patent search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Patent Related Links</a:t>
            </a:r>
            <a:endParaRPr lang="en-US" altLang="en-US" smtClean="0"/>
          </a:p>
        </p:txBody>
      </p:sp>
      <p:sp>
        <p:nvSpPr>
          <p:cNvPr id="9219" name="Rectangle 3"/>
          <p:cNvSpPr>
            <a:spLocks noGrp="1" noChangeArrowheads="1"/>
          </p:cNvSpPr>
          <p:nvPr>
            <p:ph type="body" idx="1"/>
          </p:nvPr>
        </p:nvSpPr>
        <p:spPr>
          <a:xfrm>
            <a:off x="457200" y="1417638"/>
            <a:ext cx="8229600" cy="4754562"/>
          </a:xfrm>
        </p:spPr>
        <p:txBody>
          <a:bodyPr>
            <a:normAutofit fontScale="70000" lnSpcReduction="20000"/>
          </a:bodyPr>
          <a:lstStyle/>
          <a:p>
            <a:r>
              <a:rPr lang="en-US" altLang="en-US" dirty="0" smtClean="0"/>
              <a:t>All participants should be familiar with their obligations under the IEEE-SA Policies &amp; Procedures for standards development.</a:t>
            </a:r>
          </a:p>
          <a:p>
            <a:pPr marL="0" indent="0">
              <a:buNone/>
            </a:pP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dirty="0" smtClean="0">
                <a:hlinkClick r:id="rId4"/>
              </a:rPr>
              <a:t>http://standards.ieee.org/about/sasb/patcom/materials.html</a:t>
            </a:r>
            <a:endParaRPr lang="en-US" altLang="en-US" dirty="0" smtClean="0"/>
          </a:p>
          <a:p>
            <a:pPr lvl="1"/>
            <a:endParaRPr lang="en-US" altLang="en-US" dirty="0" smtClean="0"/>
          </a:p>
          <a:p>
            <a:pPr lvl="1"/>
            <a:endParaRPr lang="en-US" altLang="en-US" sz="2000" dirty="0"/>
          </a:p>
          <a:p>
            <a:pPr algn="ctr">
              <a:spcBef>
                <a:spcPct val="0"/>
              </a:spcBef>
              <a:buClrTx/>
              <a:buSzTx/>
              <a:buFontTx/>
              <a:buNone/>
            </a:pPr>
            <a:r>
              <a:rPr lang="en-US" altLang="en-US" sz="2000" b="1" dirty="0">
                <a:solidFill>
                  <a:schemeClr val="tx2"/>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2000" b="1" dirty="0">
              <a:solidFill>
                <a:schemeClr val="tx2"/>
              </a:solidFill>
            </a:endParaRPr>
          </a:p>
          <a:p>
            <a:pPr algn="ctr">
              <a:lnSpc>
                <a:spcPct val="80000"/>
              </a:lnSpc>
              <a:buFont typeface="Monotype Sorts"/>
              <a:buNone/>
            </a:pPr>
            <a:r>
              <a:rPr lang="en-US" altLang="en-US" sz="2000" b="1" dirty="0">
                <a:solidFill>
                  <a:schemeClr val="tx2"/>
                </a:solidFill>
              </a:rPr>
              <a:t>This slide set is available </a:t>
            </a:r>
            <a:r>
              <a:rPr lang="en-US" altLang="en-US" sz="2000" b="1" dirty="0" smtClean="0">
                <a:solidFill>
                  <a:schemeClr val="tx2"/>
                </a:solidFill>
              </a:rPr>
              <a:t>at</a:t>
            </a:r>
            <a:br>
              <a:rPr lang="en-US" altLang="en-US" sz="2000" b="1" dirty="0" smtClean="0">
                <a:solidFill>
                  <a:schemeClr val="tx2"/>
                </a:solidFill>
              </a:rPr>
            </a:br>
            <a:r>
              <a:rPr lang="en-US" altLang="en-US" sz="2000" b="1" dirty="0" smtClean="0">
                <a:solidFill>
                  <a:schemeClr val="tx2"/>
                </a:solidFill>
              </a:rPr>
              <a:t>https</a:t>
            </a:r>
            <a:r>
              <a:rPr lang="en-US" altLang="en-US" sz="2000" b="1" dirty="0">
                <a:solidFill>
                  <a:schemeClr val="tx2"/>
                </a:solidFill>
              </a:rPr>
              <a:t>://</a:t>
            </a:r>
            <a:r>
              <a:rPr lang="en-US" altLang="en-US" sz="2000" b="1" dirty="0" smtClean="0">
                <a:solidFill>
                  <a:schemeClr val="tx2"/>
                </a:solidFill>
              </a:rPr>
              <a:t>development.standards.ieee.org/myproject/Public/mytools/mob/slideset.ppt</a:t>
            </a:r>
            <a:endParaRPr lang="en-US" altLang="en-US" sz="2000" dirty="0" smtClean="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44562"/>
          </a:xfrm>
        </p:spPr>
        <p:txBody>
          <a:bodyPr/>
          <a:lstStyle/>
          <a:p>
            <a:r>
              <a:rPr lang="en-US" altLang="en-US" dirty="0" smtClean="0"/>
              <a:t>Other Guidelines for IEEE WG Meetings</a:t>
            </a:r>
          </a:p>
        </p:txBody>
      </p:sp>
      <p:sp>
        <p:nvSpPr>
          <p:cNvPr id="5" name="Content Placeholder 4"/>
          <p:cNvSpPr>
            <a:spLocks noGrp="1"/>
          </p:cNvSpPr>
          <p:nvPr>
            <p:ph idx="1"/>
          </p:nvPr>
        </p:nvSpPr>
        <p:spPr>
          <a:xfrm>
            <a:off x="457200" y="1219200"/>
            <a:ext cx="8229600" cy="5257800"/>
          </a:xfrm>
        </p:spPr>
        <p:txBody>
          <a:bodyPr>
            <a:normAutofit fontScale="62500" lnSpcReduction="20000"/>
          </a:bodyPr>
          <a:lstStyle/>
          <a:p>
            <a:r>
              <a:rPr lang="en-US" altLang="en-US" sz="3800" dirty="0" smtClean="0"/>
              <a:t>All IEEE-SA standards meetings shall be conducted in compliance with all applicable laws, including antitrust and competition laws. </a:t>
            </a:r>
          </a:p>
          <a:p>
            <a:pPr lvl="1"/>
            <a:r>
              <a:rPr lang="en-US" altLang="en-US" sz="3200" dirty="0" smtClean="0"/>
              <a:t>Don’t discuss the interpretation, validity, or essentiality of patents/patent claims. </a:t>
            </a:r>
          </a:p>
          <a:p>
            <a:pPr lvl="1"/>
            <a:r>
              <a:rPr lang="en-US" altLang="en-US" sz="3200" dirty="0" smtClean="0"/>
              <a:t>Don’t discuss specific license rates, terms, or conditions.</a:t>
            </a:r>
          </a:p>
          <a:p>
            <a:pPr lvl="2"/>
            <a:r>
              <a:rPr lang="en-US" altLang="en-US" sz="2600" dirty="0" smtClean="0"/>
              <a:t>Relative costs, including licensing costs of essential patent claims, of different technical approaches may be discussed in standards development meetings. </a:t>
            </a:r>
          </a:p>
          <a:p>
            <a:pPr lvl="3"/>
            <a:r>
              <a:rPr lang="en-GB" altLang="en-US" sz="2200" dirty="0" smtClean="0"/>
              <a:t>Technical considerations remain primary focus</a:t>
            </a:r>
            <a:endParaRPr lang="en-US" altLang="en-US" sz="2200" dirty="0" smtClean="0"/>
          </a:p>
          <a:p>
            <a:pPr lvl="1"/>
            <a:r>
              <a:rPr lang="en-US" altLang="en-US" sz="3200" dirty="0" smtClean="0"/>
              <a:t>Don’t discuss or engage in the fixing of product prices, allocation of customers, or division of sales markets.</a:t>
            </a:r>
          </a:p>
          <a:p>
            <a:pPr lvl="1"/>
            <a:r>
              <a:rPr lang="en-US" altLang="en-US" sz="3200" dirty="0" smtClean="0"/>
              <a:t>Don’t discuss the status or substance of ongoing or threatened litigation.</a:t>
            </a:r>
          </a:p>
          <a:p>
            <a:pPr lvl="1"/>
            <a:r>
              <a:rPr lang="en-US" altLang="en-US" sz="3200" dirty="0" smtClean="0"/>
              <a:t>Don’t be silent if inappropriate topics are discussed … do formally object.</a:t>
            </a:r>
            <a:r>
              <a:rPr lang="en-US" altLang="en-US" dirty="0" smtClean="0"/>
              <a:t/>
            </a:r>
            <a:br>
              <a:rPr lang="en-US" altLang="en-US" dirty="0" smtClean="0"/>
            </a:br>
            <a:endParaRPr lang="en-US" altLang="en-US" dirty="0" smtClean="0"/>
          </a:p>
          <a:p>
            <a:pPr marL="0" indent="0" algn="ctr">
              <a:buNone/>
            </a:pPr>
            <a:r>
              <a:rPr lang="en-US" altLang="en-US" sz="2600" dirty="0" smtClean="0">
                <a:solidFill>
                  <a:schemeClr val="tx2"/>
                </a:solidFill>
              </a:rPr>
              <a:t>See IEEE-SA Standards Board Operations Manual, clause 5.3.10 and </a:t>
            </a:r>
            <a:r>
              <a:rPr lang="en-GB" altLang="en-US" sz="2600" dirty="0" smtClean="0">
                <a:solidFill>
                  <a:schemeClr val="tx2"/>
                </a:solidFill>
              </a:rPr>
              <a:t>“Promoting Competition and Innovation: What You Need to Know about the IEEE Standards Association's Antitrust and Competition Policy”</a:t>
            </a:r>
            <a:r>
              <a:rPr lang="en-US" altLang="en-US" sz="2600" dirty="0" smtClean="0">
                <a:solidFill>
                  <a:schemeClr val="tx2"/>
                </a:solidFill>
              </a:rPr>
              <a:t> for more details.</a:t>
            </a:r>
            <a:endParaRPr lang="en-US" altLang="en-US" sz="2600" dirty="0">
              <a:solidFill>
                <a:schemeClr val="tx2"/>
              </a:solidFill>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1052</TotalTime>
  <Words>725</Words>
  <Application>Microsoft Office PowerPoint</Application>
  <PresentationFormat>On-screen Show (4:3)</PresentationFormat>
  <Paragraphs>135</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Template</vt:lpstr>
      <vt:lpstr>IEEE 802.1 OmniRAN TG September 2015 F2F Meeting Bangkok, Thailand</vt:lpstr>
      <vt:lpstr>September 2015 F2F Meeting</vt:lpstr>
      <vt:lpstr>22nd Level Floor Plan</vt:lpstr>
      <vt:lpstr>September 2015 Agenda Graphics</vt:lpstr>
      <vt:lpstr>Participants, Patents, and Duty to Inform</vt:lpstr>
      <vt:lpstr>Patent Related Links</vt:lpstr>
      <vt:lpstr>Call for Potentially Essential Patents</vt:lpstr>
      <vt:lpstr>Other Guidelines for IEEE WG Meetings</vt:lpstr>
      <vt:lpstr>Resources – URLs</vt:lpstr>
      <vt:lpstr>Agenda proposal for September 2015 F2F</vt:lpstr>
      <vt:lpstr>Agenda items #1</vt:lpstr>
      <vt:lpstr>Call for Potentially Essential Patents</vt:lpstr>
      <vt:lpstr>Agenda items #2</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255</cp:revision>
  <cp:lastPrinted>1998-02-10T13:28:06Z</cp:lastPrinted>
  <dcterms:created xsi:type="dcterms:W3CDTF">2011-12-30T17:06:23Z</dcterms:created>
  <dcterms:modified xsi:type="dcterms:W3CDTF">2015-09-04T09:09:40Z</dcterms:modified>
</cp:coreProperties>
</file>