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4" r:id="rId2"/>
    <p:sldId id="262" r:id="rId3"/>
    <p:sldId id="341" r:id="rId4"/>
    <p:sldId id="342" r:id="rId5"/>
    <p:sldId id="343" r:id="rId6"/>
    <p:sldId id="356" r:id="rId7"/>
    <p:sldId id="357" r:id="rId8"/>
    <p:sldId id="368" r:id="rId9"/>
    <p:sldId id="359" r:id="rId10"/>
    <p:sldId id="358" r:id="rId11"/>
    <p:sldId id="360" r:id="rId12"/>
    <p:sldId id="369" r:id="rId13"/>
    <p:sldId id="344" r:id="rId14"/>
    <p:sldId id="361" r:id="rId15"/>
    <p:sldId id="362" r:id="rId16"/>
    <p:sldId id="363" r:id="rId17"/>
    <p:sldId id="364" r:id="rId18"/>
    <p:sldId id="348" r:id="rId19"/>
    <p:sldId id="349" r:id="rId20"/>
    <p:sldId id="367" r:id="rId21"/>
    <p:sldId id="353" r:id="rId22"/>
    <p:sldId id="366" r:id="rId23"/>
    <p:sldId id="267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66FF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2370" autoAdjust="0"/>
  </p:normalViewPr>
  <p:slideViewPr>
    <p:cSldViewPr>
      <p:cViewPr varScale="1">
        <p:scale>
          <a:sx n="71" d="100"/>
          <a:sy n="71" d="100"/>
        </p:scale>
        <p:origin x="-72" y="-2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881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omniran-16-0012-01-CF00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765357"/>
              </p:ext>
            </p:extLst>
          </p:nvPr>
        </p:nvGraphicFramePr>
        <p:xfrm>
          <a:off x="533400" y="483090"/>
          <a:ext cx="8077201" cy="3275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Ethernet OAM Survey and Introducing Network Management Service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[2016-03-14]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Hao Wang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86-10-59691000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wangh@cn.fujitsu.com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Su</a:t>
                      </a:r>
                      <a:r>
                        <a:rPr lang="en-US" altLang="zh-CN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Yi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Xiaojing Fan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Matsukura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/Fujitsu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Laboratory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933056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This presentation surveys on IEEE 802.3ah and 802.1ag, and discusses about the need for introducing a network management </a:t>
            </a:r>
            <a:r>
              <a:rPr lang="en-US" sz="1600" dirty="0" smtClean="0">
                <a:latin typeface="+mn-lt"/>
              </a:rPr>
              <a:t>service into </a:t>
            </a:r>
            <a:r>
              <a:rPr lang="en-US" sz="1600" dirty="0" err="1">
                <a:latin typeface="+mn-lt"/>
              </a:rPr>
              <a:t>OmniRAN</a:t>
            </a:r>
            <a:r>
              <a:rPr lang="en-US" sz="1600" dirty="0"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Service OAM: 802.1ag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>Connectivity Fault Management (CFM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3334458" cy="4525963"/>
          </a:xfrm>
        </p:spPr>
        <p:txBody>
          <a:bodyPr/>
          <a:lstStyle/>
          <a:p>
            <a:r>
              <a:rPr lang="en-US" altLang="zh-CN" sz="2400" dirty="0"/>
              <a:t>Facilitates</a:t>
            </a:r>
          </a:p>
          <a:p>
            <a:pPr lvl="1"/>
            <a:r>
              <a:rPr lang="en-US" altLang="zh-CN" sz="2000" dirty="0"/>
              <a:t>Path discovery</a:t>
            </a:r>
          </a:p>
          <a:p>
            <a:pPr lvl="1"/>
            <a:r>
              <a:rPr lang="en-US" altLang="zh-CN" sz="2000" dirty="0"/>
              <a:t>Fault detection</a:t>
            </a:r>
          </a:p>
          <a:p>
            <a:pPr lvl="1"/>
            <a:r>
              <a:rPr lang="en-US" altLang="zh-CN" sz="2000" dirty="0"/>
              <a:t>Fault verification and isolation</a:t>
            </a:r>
          </a:p>
          <a:p>
            <a:pPr lvl="1"/>
            <a:r>
              <a:rPr lang="en-US" altLang="zh-CN" sz="2000" dirty="0"/>
              <a:t>Fault notification</a:t>
            </a:r>
          </a:p>
          <a:p>
            <a:pPr lvl="1"/>
            <a:r>
              <a:rPr lang="en-US" altLang="zh-CN" sz="2000" dirty="0"/>
              <a:t>Fault recovery</a:t>
            </a:r>
          </a:p>
          <a:p>
            <a:r>
              <a:rPr lang="en-US" altLang="zh-CN" sz="2400" dirty="0"/>
              <a:t>Supports</a:t>
            </a:r>
          </a:p>
          <a:p>
            <a:pPr lvl="1"/>
            <a:r>
              <a:rPr lang="en-US" altLang="zh-CN" sz="2000" dirty="0"/>
              <a:t>Continuity </a:t>
            </a:r>
            <a:r>
              <a:rPr lang="en-US" altLang="zh-CN" sz="2000" dirty="0" smtClean="0"/>
              <a:t>Check (CC) Message</a:t>
            </a:r>
          </a:p>
          <a:p>
            <a:pPr lvl="1"/>
            <a:r>
              <a:rPr lang="en-US" altLang="zh-CN" sz="2000" dirty="0" err="1" smtClean="0"/>
              <a:t>LinkTrace</a:t>
            </a:r>
            <a:r>
              <a:rPr lang="en-US" altLang="zh-CN" sz="2000" dirty="0" smtClean="0"/>
              <a:t> (LT) message</a:t>
            </a:r>
          </a:p>
          <a:p>
            <a:pPr lvl="1"/>
            <a:r>
              <a:rPr lang="en-US" altLang="zh-CN" sz="2000" dirty="0" smtClean="0"/>
              <a:t>Loopback (LB) message </a:t>
            </a:r>
            <a:endParaRPr lang="en-US" altLang="zh-CN" sz="2000" dirty="0"/>
          </a:p>
          <a:p>
            <a:endParaRPr lang="zh-CN" altLang="en-US" sz="2400" dirty="0"/>
          </a:p>
        </p:txBody>
      </p:sp>
      <p:sp>
        <p:nvSpPr>
          <p:cNvPr id="60" name="Oval 6"/>
          <p:cNvSpPr>
            <a:spLocks noChangeArrowheads="1"/>
          </p:cNvSpPr>
          <p:nvPr/>
        </p:nvSpPr>
        <p:spPr bwMode="auto">
          <a:xfrm>
            <a:off x="4733925" y="1340768"/>
            <a:ext cx="3165475" cy="1322387"/>
          </a:xfrm>
          <a:prstGeom prst="ellipse">
            <a:avLst/>
          </a:prstGeom>
          <a:solidFill>
            <a:srgbClr val="F2F2F2"/>
          </a:solidFill>
          <a:ln w="12700">
            <a:solidFill>
              <a:srgbClr val="7F7F7F"/>
            </a:solidFill>
            <a:round/>
            <a:headEnd/>
            <a:tailEnd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>
              <a:latin typeface="Arial" pitchFamily="34" charset="0"/>
            </a:endParaRPr>
          </a:p>
        </p:txBody>
      </p:sp>
      <p:sp>
        <p:nvSpPr>
          <p:cNvPr id="61" name="TextBox 68"/>
          <p:cNvSpPr txBox="1">
            <a:spLocks noChangeArrowheads="1"/>
          </p:cNvSpPr>
          <p:nvPr/>
        </p:nvSpPr>
        <p:spPr bwMode="auto">
          <a:xfrm>
            <a:off x="5287963" y="1383630"/>
            <a:ext cx="206375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</a:rPr>
              <a:t>Service Provider</a:t>
            </a:r>
          </a:p>
        </p:txBody>
      </p:sp>
      <p:sp>
        <p:nvSpPr>
          <p:cNvPr id="62" name="Rectangle 8"/>
          <p:cNvSpPr>
            <a:spLocks noChangeArrowheads="1"/>
          </p:cNvSpPr>
          <p:nvPr/>
        </p:nvSpPr>
        <p:spPr bwMode="auto">
          <a:xfrm>
            <a:off x="4567238" y="2936205"/>
            <a:ext cx="3481387" cy="228600"/>
          </a:xfrm>
          <a:prstGeom prst="rect">
            <a:avLst/>
          </a:prstGeom>
          <a:solidFill>
            <a:srgbClr val="C9FFE1"/>
          </a:solidFill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>
              <a:latin typeface="Arial" pitchFamily="34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4797425" y="3488655"/>
            <a:ext cx="3014663" cy="228600"/>
          </a:xfrm>
          <a:prstGeom prst="rect">
            <a:avLst/>
          </a:prstGeom>
          <a:solidFill>
            <a:srgbClr val="A3E7FF"/>
          </a:solidFill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>
              <a:latin typeface="Arial" pitchFamily="34" charset="0"/>
            </a:endParaRPr>
          </a:p>
        </p:txBody>
      </p:sp>
      <p:sp>
        <p:nvSpPr>
          <p:cNvPr id="64" name="Rectangle 10"/>
          <p:cNvSpPr>
            <a:spLocks noChangeArrowheads="1"/>
          </p:cNvSpPr>
          <p:nvPr/>
        </p:nvSpPr>
        <p:spPr bwMode="auto">
          <a:xfrm>
            <a:off x="4797425" y="4120480"/>
            <a:ext cx="1439863" cy="228600"/>
          </a:xfrm>
          <a:prstGeom prst="rect">
            <a:avLst/>
          </a:prstGeom>
          <a:solidFill>
            <a:srgbClr val="FFC9C9"/>
          </a:solidFill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>
              <a:latin typeface="Arial" pitchFamily="34" charset="0"/>
            </a:endParaRPr>
          </a:p>
        </p:txBody>
      </p:sp>
      <p:sp>
        <p:nvSpPr>
          <p:cNvPr id="65" name="Rectangle 11"/>
          <p:cNvSpPr>
            <a:spLocks noChangeArrowheads="1"/>
          </p:cNvSpPr>
          <p:nvPr/>
        </p:nvSpPr>
        <p:spPr bwMode="auto">
          <a:xfrm>
            <a:off x="6367463" y="4118893"/>
            <a:ext cx="1444625" cy="228600"/>
          </a:xfrm>
          <a:prstGeom prst="rect">
            <a:avLst/>
          </a:prstGeom>
          <a:solidFill>
            <a:srgbClr val="E6D5F3"/>
          </a:solidFill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>
              <a:latin typeface="Arial" pitchFamily="34" charset="0"/>
            </a:endParaRPr>
          </a:p>
        </p:txBody>
      </p:sp>
      <p:cxnSp>
        <p:nvCxnSpPr>
          <p:cNvPr id="66" name="Straight Connector 129"/>
          <p:cNvCxnSpPr>
            <a:cxnSpLocks noChangeShapeType="1"/>
          </p:cNvCxnSpPr>
          <p:nvPr/>
        </p:nvCxnSpPr>
        <p:spPr bwMode="auto">
          <a:xfrm flipV="1">
            <a:off x="4308475" y="1961480"/>
            <a:ext cx="43878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67" name="Picture 2" descr="C:\Documents and Settings\nfigueira\My Documents\Reference Docs\Marketing Resources\ppt-icons\42_internet_clou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163" y="1659855"/>
            <a:ext cx="914400" cy="61753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2" descr="C:\Documents and Settings\nfigueira\My Documents\Reference Docs\Marketing Resources\ppt-icons\42_internet_clou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1545555"/>
            <a:ext cx="1254125" cy="84613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2" descr="C:\Documents and Settings\nfigueira\My Documents\Reference Docs\Marketing Resources\ppt-icons\42_internet_clou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938" y="1659855"/>
            <a:ext cx="914400" cy="61753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Text Box 29"/>
          <p:cNvSpPr txBox="1">
            <a:spLocks noChangeArrowheads="1"/>
          </p:cNvSpPr>
          <p:nvPr/>
        </p:nvSpPr>
        <p:spPr bwMode="auto">
          <a:xfrm>
            <a:off x="5114925" y="1764630"/>
            <a:ext cx="8524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Operator A</a:t>
            </a:r>
            <a:b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</a:b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Network</a:t>
            </a:r>
            <a:endParaRPr lang="en-US" sz="1050" b="1" dirty="0">
              <a:solidFill>
                <a:prstClr val="black"/>
              </a:solidFill>
              <a:latin typeface="Arial" charset="0"/>
              <a:ea typeface="+mn-ea"/>
            </a:endParaRPr>
          </a:p>
        </p:txBody>
      </p:sp>
      <p:sp>
        <p:nvSpPr>
          <p:cNvPr id="71" name="Text Box 29"/>
          <p:cNvSpPr txBox="1">
            <a:spLocks noChangeArrowheads="1"/>
          </p:cNvSpPr>
          <p:nvPr/>
        </p:nvSpPr>
        <p:spPr bwMode="auto">
          <a:xfrm>
            <a:off x="3756025" y="1764630"/>
            <a:ext cx="782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Customer</a:t>
            </a:r>
            <a:b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</a:b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Network</a:t>
            </a:r>
            <a:endParaRPr lang="en-US" sz="1050" b="1" dirty="0">
              <a:solidFill>
                <a:prstClr val="black"/>
              </a:solidFill>
              <a:latin typeface="Arial" charset="0"/>
              <a:ea typeface="+mn-ea"/>
            </a:endParaRPr>
          </a:p>
        </p:txBody>
      </p:sp>
      <p:sp>
        <p:nvSpPr>
          <p:cNvPr id="72" name="Text Box 29"/>
          <p:cNvSpPr txBox="1">
            <a:spLocks noChangeArrowheads="1"/>
          </p:cNvSpPr>
          <p:nvPr/>
        </p:nvSpPr>
        <p:spPr bwMode="auto">
          <a:xfrm>
            <a:off x="8085138" y="1761455"/>
            <a:ext cx="782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Customer</a:t>
            </a:r>
            <a:b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</a:b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Network</a:t>
            </a:r>
            <a:endParaRPr lang="en-US" sz="1050" b="1" dirty="0">
              <a:solidFill>
                <a:prstClr val="black"/>
              </a:solidFill>
              <a:latin typeface="Arial" charset="0"/>
              <a:ea typeface="+mn-ea"/>
            </a:endParaRPr>
          </a:p>
        </p:txBody>
      </p:sp>
      <p:sp>
        <p:nvSpPr>
          <p:cNvPr id="73" name="Text Box 29"/>
          <p:cNvSpPr txBox="1">
            <a:spLocks noChangeArrowheads="1"/>
          </p:cNvSpPr>
          <p:nvPr/>
        </p:nvSpPr>
        <p:spPr bwMode="auto">
          <a:xfrm>
            <a:off x="3835400" y="2286918"/>
            <a:ext cx="6651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 eaLnBrk="0" hangingPunct="0"/>
            <a:r>
              <a:rPr lang="en-US" altLang="zh-CN" sz="800" b="1">
                <a:solidFill>
                  <a:srgbClr val="7F7F7F"/>
                </a:solidFill>
                <a:latin typeface="Arial" pitchFamily="34" charset="0"/>
              </a:rPr>
              <a:t>Customer</a:t>
            </a:r>
            <a:br>
              <a:rPr lang="en-US" altLang="zh-CN" sz="800" b="1">
                <a:solidFill>
                  <a:srgbClr val="7F7F7F"/>
                </a:solidFill>
                <a:latin typeface="Arial" pitchFamily="34" charset="0"/>
              </a:rPr>
            </a:br>
            <a:r>
              <a:rPr lang="en-US" altLang="zh-CN" sz="800" b="1">
                <a:solidFill>
                  <a:srgbClr val="7F7F7F"/>
                </a:solidFill>
                <a:latin typeface="Arial" pitchFamily="34" charset="0"/>
              </a:rPr>
              <a:t>location 1</a:t>
            </a:r>
            <a:endParaRPr lang="en-US" altLang="zh-CN" sz="900" b="1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4" name="Text Box 29"/>
          <p:cNvSpPr txBox="1">
            <a:spLocks noChangeArrowheads="1"/>
          </p:cNvSpPr>
          <p:nvPr/>
        </p:nvSpPr>
        <p:spPr bwMode="auto">
          <a:xfrm>
            <a:off x="8128000" y="2291680"/>
            <a:ext cx="665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 eaLnBrk="0" hangingPunct="0"/>
            <a:r>
              <a:rPr lang="en-US" altLang="zh-CN" sz="800" b="1">
                <a:solidFill>
                  <a:srgbClr val="7F7F7F"/>
                </a:solidFill>
                <a:latin typeface="Arial" pitchFamily="34" charset="0"/>
              </a:rPr>
              <a:t>Customer</a:t>
            </a:r>
            <a:br>
              <a:rPr lang="en-US" altLang="zh-CN" sz="800" b="1">
                <a:solidFill>
                  <a:srgbClr val="7F7F7F"/>
                </a:solidFill>
                <a:latin typeface="Arial" pitchFamily="34" charset="0"/>
              </a:rPr>
            </a:br>
            <a:r>
              <a:rPr lang="en-US" altLang="zh-CN" sz="800" b="1">
                <a:solidFill>
                  <a:srgbClr val="7F7F7F"/>
                </a:solidFill>
                <a:latin typeface="Arial" pitchFamily="34" charset="0"/>
              </a:rPr>
              <a:t>location 2</a:t>
            </a:r>
            <a:endParaRPr lang="en-US" altLang="zh-CN" sz="900" b="1">
              <a:solidFill>
                <a:srgbClr val="7F7F7F"/>
              </a:solidFill>
              <a:latin typeface="Arial" pitchFamily="34" charset="0"/>
            </a:endParaRPr>
          </a:p>
        </p:txBody>
      </p:sp>
      <p:pic>
        <p:nvPicPr>
          <p:cNvPr id="75" name="Picture 2" descr="C:\Documents and Settings\nfigueira\My Documents\Reference Docs\Marketing Resources\ppt-icons\42_internet_clou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8" y="1545555"/>
            <a:ext cx="1254125" cy="84613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Text Box 29"/>
          <p:cNvSpPr txBox="1">
            <a:spLocks noChangeArrowheads="1"/>
          </p:cNvSpPr>
          <p:nvPr/>
        </p:nvSpPr>
        <p:spPr bwMode="auto">
          <a:xfrm>
            <a:off x="6694488" y="1764630"/>
            <a:ext cx="8524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Operator B</a:t>
            </a:r>
            <a:b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</a:b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Network</a:t>
            </a:r>
            <a:endParaRPr lang="en-US" sz="1050" b="1" dirty="0">
              <a:solidFill>
                <a:prstClr val="black"/>
              </a:solidFill>
              <a:latin typeface="Arial" charset="0"/>
              <a:ea typeface="+mn-ea"/>
            </a:endParaRPr>
          </a:p>
        </p:txBody>
      </p:sp>
      <p:sp>
        <p:nvSpPr>
          <p:cNvPr id="77" name="TextBox 107"/>
          <p:cNvSpPr txBox="1">
            <a:spLocks noChangeArrowheads="1"/>
          </p:cNvSpPr>
          <p:nvPr/>
        </p:nvSpPr>
        <p:spPr bwMode="auto">
          <a:xfrm>
            <a:off x="4048125" y="3931568"/>
            <a:ext cx="4619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1000" b="1"/>
              <a:t>MEP</a:t>
            </a:r>
          </a:p>
        </p:txBody>
      </p:sp>
      <p:sp>
        <p:nvSpPr>
          <p:cNvPr id="78" name="TextBox 108"/>
          <p:cNvSpPr txBox="1">
            <a:spLocks noChangeArrowheads="1"/>
          </p:cNvSpPr>
          <p:nvPr/>
        </p:nvSpPr>
        <p:spPr bwMode="auto">
          <a:xfrm>
            <a:off x="4048125" y="4126830"/>
            <a:ext cx="4127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1000" b="1"/>
              <a:t>MIP</a:t>
            </a:r>
          </a:p>
        </p:txBody>
      </p:sp>
      <p:grpSp>
        <p:nvGrpSpPr>
          <p:cNvPr id="79" name="Group 70"/>
          <p:cNvGrpSpPr>
            <a:grpSpLocks/>
          </p:cNvGrpSpPr>
          <p:nvPr/>
        </p:nvGrpSpPr>
        <p:grpSpPr bwMode="auto">
          <a:xfrm>
            <a:off x="4627563" y="1985293"/>
            <a:ext cx="3360737" cy="2416175"/>
            <a:chOff x="3017838" y="2497138"/>
            <a:chExt cx="3360737" cy="2379662"/>
          </a:xfrm>
        </p:grpSpPr>
        <p:cxnSp>
          <p:nvCxnSpPr>
            <p:cNvPr id="80" name="Straight Connector 26"/>
            <p:cNvCxnSpPr/>
            <p:nvPr/>
          </p:nvCxnSpPr>
          <p:spPr bwMode="auto">
            <a:xfrm rot="16200000" flipH="1" flipV="1">
              <a:off x="1828007" y="3686969"/>
              <a:ext cx="237966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27"/>
            <p:cNvCxnSpPr/>
            <p:nvPr/>
          </p:nvCxnSpPr>
          <p:spPr bwMode="auto">
            <a:xfrm rot="16200000" flipH="1" flipV="1">
              <a:off x="2059782" y="3686969"/>
              <a:ext cx="237966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28"/>
            <p:cNvCxnSpPr/>
            <p:nvPr/>
          </p:nvCxnSpPr>
          <p:spPr bwMode="auto">
            <a:xfrm rot="16200000" flipH="1" flipV="1">
              <a:off x="3369469" y="3686969"/>
              <a:ext cx="237966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29"/>
            <p:cNvCxnSpPr/>
            <p:nvPr/>
          </p:nvCxnSpPr>
          <p:spPr bwMode="auto">
            <a:xfrm rot="16200000" flipH="1" flipV="1">
              <a:off x="3640932" y="3686969"/>
              <a:ext cx="237966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30"/>
            <p:cNvCxnSpPr/>
            <p:nvPr/>
          </p:nvCxnSpPr>
          <p:spPr bwMode="auto">
            <a:xfrm rot="16200000" flipH="1" flipV="1">
              <a:off x="4949032" y="3686969"/>
              <a:ext cx="237966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31"/>
            <p:cNvCxnSpPr/>
            <p:nvPr/>
          </p:nvCxnSpPr>
          <p:spPr bwMode="auto">
            <a:xfrm rot="16200000" flipH="1" flipV="1">
              <a:off x="5188744" y="3686969"/>
              <a:ext cx="237966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32"/>
            <p:cNvCxnSpPr/>
            <p:nvPr/>
          </p:nvCxnSpPr>
          <p:spPr bwMode="auto">
            <a:xfrm rot="16200000" flipH="1">
              <a:off x="2861041" y="3818304"/>
              <a:ext cx="211699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33"/>
            <p:cNvCxnSpPr/>
            <p:nvPr/>
          </p:nvCxnSpPr>
          <p:spPr bwMode="auto">
            <a:xfrm rot="16200000" flipH="1">
              <a:off x="4442997" y="3809704"/>
              <a:ext cx="2118555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8" name="Isosceles Triangle 109"/>
          <p:cNvSpPr>
            <a:spLocks noChangeArrowheads="1"/>
          </p:cNvSpPr>
          <p:nvPr/>
        </p:nvSpPr>
        <p:spPr bwMode="auto">
          <a:xfrm flipV="1">
            <a:off x="7950200" y="3012405"/>
            <a:ext cx="76200" cy="762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89" name="Isosceles Triangle 110"/>
          <p:cNvSpPr>
            <a:spLocks noChangeArrowheads="1"/>
          </p:cNvSpPr>
          <p:nvPr/>
        </p:nvSpPr>
        <p:spPr bwMode="auto">
          <a:xfrm flipV="1">
            <a:off x="4589463" y="3012405"/>
            <a:ext cx="76200" cy="762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cxnSp>
        <p:nvCxnSpPr>
          <p:cNvPr id="90" name="Straight Connector 115"/>
          <p:cNvCxnSpPr>
            <a:cxnSpLocks noChangeShapeType="1"/>
          </p:cNvCxnSpPr>
          <p:nvPr/>
        </p:nvCxnSpPr>
        <p:spPr bwMode="auto">
          <a:xfrm flipV="1">
            <a:off x="4630738" y="3050505"/>
            <a:ext cx="3357562" cy="0"/>
          </a:xfrm>
          <a:prstGeom prst="line">
            <a:avLst/>
          </a:prstGeom>
          <a:noFill/>
          <a:ln w="190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1" name="Isosceles Triangle 119"/>
          <p:cNvSpPr>
            <a:spLocks noChangeArrowheads="1"/>
          </p:cNvSpPr>
          <p:nvPr/>
        </p:nvSpPr>
        <p:spPr bwMode="auto">
          <a:xfrm flipV="1">
            <a:off x="7710488" y="3564855"/>
            <a:ext cx="76200" cy="76200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92" name="Isosceles Triangle 120"/>
          <p:cNvSpPr>
            <a:spLocks noChangeArrowheads="1"/>
          </p:cNvSpPr>
          <p:nvPr/>
        </p:nvSpPr>
        <p:spPr bwMode="auto">
          <a:xfrm flipV="1">
            <a:off x="4821238" y="3564855"/>
            <a:ext cx="76200" cy="76200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cxnSp>
        <p:nvCxnSpPr>
          <p:cNvPr id="93" name="Straight Connector 123"/>
          <p:cNvCxnSpPr>
            <a:cxnSpLocks noChangeShapeType="1"/>
          </p:cNvCxnSpPr>
          <p:nvPr/>
        </p:nvCxnSpPr>
        <p:spPr bwMode="auto">
          <a:xfrm>
            <a:off x="4864100" y="3602955"/>
            <a:ext cx="2886075" cy="0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" name="Isosceles Triangle 134"/>
          <p:cNvSpPr>
            <a:spLocks noChangeArrowheads="1"/>
          </p:cNvSpPr>
          <p:nvPr/>
        </p:nvSpPr>
        <p:spPr bwMode="auto">
          <a:xfrm flipV="1">
            <a:off x="6130925" y="4196680"/>
            <a:ext cx="76200" cy="762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95" name="Isosceles Triangle 135"/>
          <p:cNvSpPr>
            <a:spLocks noChangeArrowheads="1"/>
          </p:cNvSpPr>
          <p:nvPr/>
        </p:nvSpPr>
        <p:spPr bwMode="auto">
          <a:xfrm flipV="1">
            <a:off x="4821238" y="4196680"/>
            <a:ext cx="76200" cy="762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cxnSp>
        <p:nvCxnSpPr>
          <p:cNvPr id="96" name="Straight Connector 137"/>
          <p:cNvCxnSpPr>
            <a:cxnSpLocks noChangeShapeType="1"/>
          </p:cNvCxnSpPr>
          <p:nvPr/>
        </p:nvCxnSpPr>
        <p:spPr bwMode="auto">
          <a:xfrm flipV="1">
            <a:off x="4864100" y="4234780"/>
            <a:ext cx="13001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" name="Oval 136"/>
          <p:cNvSpPr>
            <a:spLocks noChangeArrowheads="1"/>
          </p:cNvSpPr>
          <p:nvPr/>
        </p:nvSpPr>
        <p:spPr bwMode="auto">
          <a:xfrm>
            <a:off x="5491163" y="419668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98" name="Isosceles Triangle 157"/>
          <p:cNvSpPr>
            <a:spLocks noChangeArrowheads="1"/>
          </p:cNvSpPr>
          <p:nvPr/>
        </p:nvSpPr>
        <p:spPr bwMode="auto">
          <a:xfrm flipV="1">
            <a:off x="7710488" y="4195093"/>
            <a:ext cx="76200" cy="76200"/>
          </a:xfrm>
          <a:prstGeom prst="triangle">
            <a:avLst>
              <a:gd name="adj" fmla="val 50000"/>
            </a:avLst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99" name="Isosceles Triangle 158"/>
          <p:cNvSpPr>
            <a:spLocks noChangeArrowheads="1"/>
          </p:cNvSpPr>
          <p:nvPr/>
        </p:nvSpPr>
        <p:spPr bwMode="auto">
          <a:xfrm flipV="1">
            <a:off x="6402388" y="4195093"/>
            <a:ext cx="76200" cy="76200"/>
          </a:xfrm>
          <a:prstGeom prst="triangle">
            <a:avLst>
              <a:gd name="adj" fmla="val 50000"/>
            </a:avLst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cxnSp>
        <p:nvCxnSpPr>
          <p:cNvPr id="100" name="Straight Connector 159"/>
          <p:cNvCxnSpPr>
            <a:cxnSpLocks noChangeShapeType="1"/>
          </p:cNvCxnSpPr>
          <p:nvPr/>
        </p:nvCxnSpPr>
        <p:spPr bwMode="auto">
          <a:xfrm flipV="1">
            <a:off x="6443663" y="4233193"/>
            <a:ext cx="1300162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" name="Oval 160"/>
          <p:cNvSpPr>
            <a:spLocks noChangeArrowheads="1"/>
          </p:cNvSpPr>
          <p:nvPr/>
        </p:nvSpPr>
        <p:spPr bwMode="auto">
          <a:xfrm>
            <a:off x="7072313" y="4195093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102" name="Isosceles Triangle 168"/>
          <p:cNvSpPr>
            <a:spLocks noChangeArrowheads="1"/>
          </p:cNvSpPr>
          <p:nvPr/>
        </p:nvSpPr>
        <p:spPr bwMode="auto">
          <a:xfrm flipV="1">
            <a:off x="3976688" y="4023643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103" name="Oval 170"/>
          <p:cNvSpPr>
            <a:spLocks noChangeArrowheads="1"/>
          </p:cNvSpPr>
          <p:nvPr/>
        </p:nvSpPr>
        <p:spPr bwMode="auto">
          <a:xfrm>
            <a:off x="3976688" y="4220493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104" name="Oval 112"/>
          <p:cNvSpPr>
            <a:spLocks noChangeArrowheads="1"/>
          </p:cNvSpPr>
          <p:nvPr/>
        </p:nvSpPr>
        <p:spPr bwMode="auto">
          <a:xfrm>
            <a:off x="4821238" y="3012405"/>
            <a:ext cx="76200" cy="76200"/>
          </a:xfrm>
          <a:prstGeom prst="ellipse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105" name="TextBox 83"/>
          <p:cNvSpPr txBox="1">
            <a:spLocks noChangeArrowheads="1"/>
          </p:cNvSpPr>
          <p:nvPr/>
        </p:nvSpPr>
        <p:spPr bwMode="auto">
          <a:xfrm>
            <a:off x="5705475" y="2725068"/>
            <a:ext cx="1225550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1000" b="1"/>
              <a:t>Customer MA</a:t>
            </a:r>
          </a:p>
        </p:txBody>
      </p:sp>
      <p:sp>
        <p:nvSpPr>
          <p:cNvPr id="106" name="TextBox 85"/>
          <p:cNvSpPr txBox="1">
            <a:spLocks noChangeArrowheads="1"/>
          </p:cNvSpPr>
          <p:nvPr/>
        </p:nvSpPr>
        <p:spPr bwMode="auto">
          <a:xfrm>
            <a:off x="5757863" y="3277518"/>
            <a:ext cx="1241425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 altLang="zh-CN" sz="1000" b="1"/>
              <a:t>Service Provider MA</a:t>
            </a:r>
          </a:p>
        </p:txBody>
      </p:sp>
      <p:sp>
        <p:nvSpPr>
          <p:cNvPr id="107" name="TextBox 97"/>
          <p:cNvSpPr txBox="1">
            <a:spLocks noChangeArrowheads="1"/>
          </p:cNvSpPr>
          <p:nvPr/>
        </p:nvSpPr>
        <p:spPr bwMode="auto">
          <a:xfrm>
            <a:off x="5022850" y="3909343"/>
            <a:ext cx="904875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 altLang="zh-CN" sz="1000" b="1"/>
              <a:t>Operator A MA</a:t>
            </a:r>
          </a:p>
        </p:txBody>
      </p:sp>
      <p:sp>
        <p:nvSpPr>
          <p:cNvPr id="108" name="TextBox 99"/>
          <p:cNvSpPr txBox="1">
            <a:spLocks noChangeArrowheads="1"/>
          </p:cNvSpPr>
          <p:nvPr/>
        </p:nvSpPr>
        <p:spPr bwMode="auto">
          <a:xfrm>
            <a:off x="6604000" y="3909343"/>
            <a:ext cx="903288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 altLang="zh-CN" sz="1000" b="1"/>
              <a:t>Operator B MA</a:t>
            </a:r>
          </a:p>
        </p:txBody>
      </p:sp>
      <p:pic>
        <p:nvPicPr>
          <p:cNvPr id="109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688" y="1875755"/>
            <a:ext cx="1968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1837655"/>
            <a:ext cx="2762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25" y="1837655"/>
            <a:ext cx="2762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688" y="1837655"/>
            <a:ext cx="2762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688" y="1837655"/>
            <a:ext cx="2762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738" y="1875755"/>
            <a:ext cx="1968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2155155"/>
            <a:ext cx="1968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155155"/>
            <a:ext cx="1968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" name="Oval 113"/>
          <p:cNvSpPr>
            <a:spLocks noChangeArrowheads="1"/>
          </p:cNvSpPr>
          <p:nvPr/>
        </p:nvSpPr>
        <p:spPr bwMode="auto">
          <a:xfrm>
            <a:off x="7710488" y="3012405"/>
            <a:ext cx="76200" cy="76200"/>
          </a:xfrm>
          <a:prstGeom prst="ellipse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118" name="Oval 121"/>
          <p:cNvSpPr>
            <a:spLocks noChangeArrowheads="1"/>
          </p:cNvSpPr>
          <p:nvPr/>
        </p:nvSpPr>
        <p:spPr bwMode="auto">
          <a:xfrm>
            <a:off x="6130925" y="3564855"/>
            <a:ext cx="76200" cy="76200"/>
          </a:xfrm>
          <a:prstGeom prst="ellipse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119" name="Oval 124"/>
          <p:cNvSpPr>
            <a:spLocks noChangeArrowheads="1"/>
          </p:cNvSpPr>
          <p:nvPr/>
        </p:nvSpPr>
        <p:spPr bwMode="auto">
          <a:xfrm>
            <a:off x="6402388" y="3564855"/>
            <a:ext cx="76200" cy="76200"/>
          </a:xfrm>
          <a:prstGeom prst="ellipse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120" name="TextBox 61"/>
          <p:cNvSpPr txBox="1">
            <a:spLocks noChangeArrowheads="1"/>
          </p:cNvSpPr>
          <p:nvPr/>
        </p:nvSpPr>
        <p:spPr bwMode="auto">
          <a:xfrm>
            <a:off x="8086725" y="2979068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n-lt"/>
                <a:ea typeface="+mn-ea"/>
              </a:rPr>
              <a:t>MD level 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(7, 6, or 5)</a:t>
            </a:r>
          </a:p>
        </p:txBody>
      </p:sp>
      <p:sp>
        <p:nvSpPr>
          <p:cNvPr id="121" name="TextBox 62"/>
          <p:cNvSpPr txBox="1">
            <a:spLocks noChangeArrowheads="1"/>
          </p:cNvSpPr>
          <p:nvPr/>
        </p:nvSpPr>
        <p:spPr bwMode="auto">
          <a:xfrm>
            <a:off x="8086725" y="353628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n-lt"/>
                <a:ea typeface="+mn-ea"/>
              </a:rPr>
              <a:t>MD level 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(4 or 3)</a:t>
            </a:r>
          </a:p>
        </p:txBody>
      </p:sp>
      <p:sp>
        <p:nvSpPr>
          <p:cNvPr id="122" name="TextBox 63"/>
          <p:cNvSpPr txBox="1">
            <a:spLocks noChangeArrowheads="1"/>
          </p:cNvSpPr>
          <p:nvPr/>
        </p:nvSpPr>
        <p:spPr bwMode="auto">
          <a:xfrm>
            <a:off x="8086725" y="4109368"/>
            <a:ext cx="7620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n-lt"/>
                <a:ea typeface="+mn-ea"/>
              </a:rPr>
              <a:t>MD level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(2, 1, or 0)</a:t>
            </a:r>
          </a:p>
        </p:txBody>
      </p:sp>
      <p:sp>
        <p:nvSpPr>
          <p:cNvPr id="123" name="TextBox 108"/>
          <p:cNvSpPr txBox="1">
            <a:spLocks noChangeArrowheads="1"/>
          </p:cNvSpPr>
          <p:nvPr/>
        </p:nvSpPr>
        <p:spPr bwMode="auto">
          <a:xfrm>
            <a:off x="5114925" y="2885405"/>
            <a:ext cx="3381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800" b="1"/>
              <a:t>ME</a:t>
            </a:r>
          </a:p>
        </p:txBody>
      </p:sp>
      <p:sp>
        <p:nvSpPr>
          <p:cNvPr id="124" name="TextBox 108"/>
          <p:cNvSpPr txBox="1">
            <a:spLocks noChangeArrowheads="1"/>
          </p:cNvSpPr>
          <p:nvPr/>
        </p:nvSpPr>
        <p:spPr bwMode="auto">
          <a:xfrm>
            <a:off x="5114925" y="3434680"/>
            <a:ext cx="3381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800" b="1"/>
              <a:t>ME</a:t>
            </a:r>
          </a:p>
        </p:txBody>
      </p:sp>
      <p:sp>
        <p:nvSpPr>
          <p:cNvPr id="125" name="TextBox 108"/>
          <p:cNvSpPr txBox="1">
            <a:spLocks noChangeArrowheads="1"/>
          </p:cNvSpPr>
          <p:nvPr/>
        </p:nvSpPr>
        <p:spPr bwMode="auto">
          <a:xfrm>
            <a:off x="5114925" y="4060155"/>
            <a:ext cx="3381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800" b="1"/>
              <a:t>ME</a:t>
            </a:r>
          </a:p>
        </p:txBody>
      </p:sp>
      <p:sp>
        <p:nvSpPr>
          <p:cNvPr id="126" name="TextBox 108"/>
          <p:cNvSpPr txBox="1">
            <a:spLocks noChangeArrowheads="1"/>
          </p:cNvSpPr>
          <p:nvPr/>
        </p:nvSpPr>
        <p:spPr bwMode="auto">
          <a:xfrm>
            <a:off x="6589713" y="4060155"/>
            <a:ext cx="3381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800" b="1"/>
              <a:t>ME</a:t>
            </a:r>
          </a:p>
        </p:txBody>
      </p:sp>
      <p:sp>
        <p:nvSpPr>
          <p:cNvPr id="131" name="Rectangle 5"/>
          <p:cNvSpPr txBox="1">
            <a:spLocks noChangeArrowheads="1"/>
          </p:cNvSpPr>
          <p:nvPr/>
        </p:nvSpPr>
        <p:spPr>
          <a:xfrm>
            <a:off x="3791658" y="4529320"/>
            <a:ext cx="5131680" cy="1892826"/>
          </a:xfrm>
          <a:prstGeom prst="rect">
            <a:avLst/>
          </a:prstGeom>
          <a:solidFill>
            <a:schemeClr val="bg1"/>
          </a:solidFill>
          <a:ln>
            <a:solidFill>
              <a:srgbClr val="7F7F7F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vert="horz" anchor="ctr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zh-CN" sz="900" b="1" kern="0" dirty="0" smtClean="0"/>
              <a:t>MD</a:t>
            </a:r>
            <a:r>
              <a:rPr lang="en-US" altLang="zh-CN" sz="900" kern="0" dirty="0" smtClean="0"/>
              <a:t> (Maintenance Domain)</a:t>
            </a:r>
          </a:p>
          <a:p>
            <a:pPr marL="561600" lvl="1" indent="-212400">
              <a:lnSpc>
                <a:spcPct val="85000"/>
              </a:lnSpc>
            </a:pPr>
            <a:r>
              <a:rPr lang="en-US" altLang="zh-CN" sz="900" kern="0" dirty="0" smtClean="0"/>
              <a:t>The part of a network for which faults in Layer 2 connectivity can be managed</a:t>
            </a:r>
            <a:endParaRPr lang="en-US" altLang="zh-CN" sz="900" b="1" kern="0" dirty="0" smtClean="0"/>
          </a:p>
          <a:p>
            <a:pPr>
              <a:lnSpc>
                <a:spcPct val="85000"/>
              </a:lnSpc>
            </a:pPr>
            <a:r>
              <a:rPr lang="en-US" altLang="zh-CN" sz="900" b="1" kern="0" dirty="0" smtClean="0"/>
              <a:t>MEP</a:t>
            </a:r>
            <a:r>
              <a:rPr lang="en-US" altLang="zh-CN" sz="900" kern="0" dirty="0" smtClean="0"/>
              <a:t> (Maintenance End Point)</a:t>
            </a:r>
          </a:p>
          <a:p>
            <a:pPr marL="561600" lvl="1" indent="-212400">
              <a:lnSpc>
                <a:spcPct val="85000"/>
              </a:lnSpc>
            </a:pPr>
            <a:r>
              <a:rPr lang="en-US" altLang="zh-CN" sz="900" kern="0" dirty="0"/>
              <a:t>A Maintenance Point (MP) at the edge of a domain that actively sources CFM messages</a:t>
            </a:r>
          </a:p>
          <a:p>
            <a:pPr>
              <a:lnSpc>
                <a:spcPct val="85000"/>
              </a:lnSpc>
            </a:pPr>
            <a:r>
              <a:rPr lang="en-US" altLang="zh-CN" sz="900" b="1" kern="0" dirty="0" smtClean="0"/>
              <a:t>MIP</a:t>
            </a:r>
            <a:r>
              <a:rPr lang="en-US" altLang="zh-CN" sz="900" kern="0" dirty="0" smtClean="0"/>
              <a:t> (Maintenance Intermediate Point)</a:t>
            </a:r>
          </a:p>
          <a:p>
            <a:pPr marL="561600" lvl="1" indent="-212400">
              <a:lnSpc>
                <a:spcPct val="85000"/>
              </a:lnSpc>
            </a:pPr>
            <a:r>
              <a:rPr lang="en-US" altLang="zh-CN" sz="900" kern="0" dirty="0"/>
              <a:t>A maintenance point internal to a domain that only responds when triggered by certain CFM messages</a:t>
            </a:r>
          </a:p>
          <a:p>
            <a:pPr>
              <a:lnSpc>
                <a:spcPct val="85000"/>
              </a:lnSpc>
            </a:pPr>
            <a:r>
              <a:rPr lang="en-US" altLang="zh-CN" sz="900" b="1" kern="0" dirty="0" smtClean="0"/>
              <a:t>MA</a:t>
            </a:r>
            <a:r>
              <a:rPr lang="en-US" altLang="zh-CN" sz="900" kern="0" dirty="0" smtClean="0"/>
              <a:t> (Maintenance Association)</a:t>
            </a:r>
          </a:p>
          <a:p>
            <a:pPr marL="561600" lvl="1" indent="-212400">
              <a:lnSpc>
                <a:spcPct val="85000"/>
              </a:lnSpc>
            </a:pPr>
            <a:r>
              <a:rPr lang="en-US" altLang="zh-CN" sz="900" kern="0" dirty="0"/>
              <a:t>A set of MEPs established to verify the integrity of a single service instance (a VLAN or a VPLS)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zh-CN" sz="900" b="1" dirty="0"/>
              <a:t>ME</a:t>
            </a:r>
            <a:r>
              <a:rPr lang="en-US" altLang="zh-CN" sz="900" dirty="0"/>
              <a:t> (Maintenance Entity)</a:t>
            </a:r>
          </a:p>
          <a:p>
            <a:pPr marL="561600" lvl="1" indent="-212400">
              <a:lnSpc>
                <a:spcPct val="85000"/>
              </a:lnSpc>
              <a:defRPr/>
            </a:pPr>
            <a:r>
              <a:rPr lang="en-US" altLang="zh-CN" sz="900" kern="0" dirty="0"/>
              <a:t>A point-to-point relationship between two MEPs within a single MA</a:t>
            </a:r>
          </a:p>
        </p:txBody>
      </p:sp>
    </p:spTree>
    <p:extLst>
      <p:ext uri="{BB962C8B-B14F-4D97-AF65-F5344CB8AC3E}">
        <p14:creationId xmlns:p14="http://schemas.microsoft.com/office/powerpoint/2010/main" val="182323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802.1ag </a:t>
            </a:r>
            <a:r>
              <a:rPr lang="en-US" altLang="zh-CN" dirty="0" smtClean="0"/>
              <a:t>Functions</a:t>
            </a:r>
            <a:endParaRPr lang="zh-CN" altLang="en-US" dirty="0"/>
          </a:p>
        </p:txBody>
      </p:sp>
      <p:sp>
        <p:nvSpPr>
          <p:cNvPr id="48" name="Rectangle 54"/>
          <p:cNvSpPr>
            <a:spLocks noChangeArrowheads="1"/>
          </p:cNvSpPr>
          <p:nvPr/>
        </p:nvSpPr>
        <p:spPr bwMode="auto">
          <a:xfrm>
            <a:off x="471488" y="4302125"/>
            <a:ext cx="8389937" cy="1984375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BEBEB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49" name="Rectangle 53"/>
          <p:cNvSpPr>
            <a:spLocks noChangeArrowheads="1"/>
          </p:cNvSpPr>
          <p:nvPr/>
        </p:nvSpPr>
        <p:spPr bwMode="auto">
          <a:xfrm>
            <a:off x="471488" y="2679700"/>
            <a:ext cx="8370887" cy="1535113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BEBEB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50" name="Rectangle 51"/>
          <p:cNvSpPr>
            <a:spLocks noChangeArrowheads="1"/>
          </p:cNvSpPr>
          <p:nvPr/>
        </p:nvSpPr>
        <p:spPr bwMode="auto">
          <a:xfrm>
            <a:off x="471488" y="1670050"/>
            <a:ext cx="8370887" cy="941388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BEBEB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cxnSp>
        <p:nvCxnSpPr>
          <p:cNvPr id="51" name="Straight Connector 19"/>
          <p:cNvCxnSpPr>
            <a:stCxn id="88" idx="3"/>
          </p:cNvCxnSpPr>
          <p:nvPr/>
        </p:nvCxnSpPr>
        <p:spPr>
          <a:xfrm flipV="1">
            <a:off x="6205538" y="2417763"/>
            <a:ext cx="1406525" cy="1587"/>
          </a:xfrm>
          <a:prstGeom prst="line">
            <a:avLst/>
          </a:prstGeom>
          <a:noFill/>
          <a:ln w="1905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none" w="med" len="med"/>
          </a:ln>
          <a:effectLst/>
        </p:spPr>
      </p:cxnSp>
      <p:pic>
        <p:nvPicPr>
          <p:cNvPr id="52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2284413"/>
            <a:ext cx="27463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Straight Arrow Connector 29"/>
          <p:cNvCxnSpPr/>
          <p:nvPr/>
        </p:nvCxnSpPr>
        <p:spPr>
          <a:xfrm>
            <a:off x="6146800" y="2008188"/>
            <a:ext cx="1050925" cy="1587"/>
          </a:xfrm>
          <a:prstGeom prst="straightConnector1">
            <a:avLst/>
          </a:prstGeom>
          <a:noFill/>
          <a:ln w="19050" cap="flat" cmpd="sng" algn="ctr">
            <a:solidFill>
              <a:srgbClr val="8C8C8C"/>
            </a:solidFill>
            <a:prstDash val="sysDot"/>
            <a:tailEnd type="arrow"/>
          </a:ln>
          <a:effectLst/>
        </p:spPr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156325" y="1768475"/>
            <a:ext cx="171926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Periodic CCM (multicast)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651625" y="2055813"/>
            <a:ext cx="930275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Periodic CCM</a:t>
            </a:r>
          </a:p>
        </p:txBody>
      </p:sp>
      <p:cxnSp>
        <p:nvCxnSpPr>
          <p:cNvPr id="56" name="Straight Arrow Connector 35"/>
          <p:cNvCxnSpPr/>
          <p:nvPr/>
        </p:nvCxnSpPr>
        <p:spPr>
          <a:xfrm>
            <a:off x="6637338" y="2268538"/>
            <a:ext cx="1049337" cy="1587"/>
          </a:xfrm>
          <a:prstGeom prst="straightConnector1">
            <a:avLst/>
          </a:prstGeom>
          <a:noFill/>
          <a:ln w="19050" cap="flat" cmpd="sng" algn="ctr">
            <a:solidFill>
              <a:srgbClr val="8C8C8C"/>
            </a:solidFill>
            <a:prstDash val="sysDot"/>
            <a:headEnd type="arrow" w="med" len="med"/>
            <a:tailEnd type="none" w="med" len="med"/>
          </a:ln>
          <a:effectLst/>
        </p:spPr>
      </p:cxnSp>
      <p:sp>
        <p:nvSpPr>
          <p:cNvPr id="57" name="Oval 36"/>
          <p:cNvSpPr>
            <a:spLocks noChangeArrowheads="1"/>
          </p:cNvSpPr>
          <p:nvPr/>
        </p:nvSpPr>
        <p:spPr bwMode="auto">
          <a:xfrm>
            <a:off x="5989638" y="1930400"/>
            <a:ext cx="134937" cy="157163"/>
          </a:xfrm>
          <a:prstGeom prst="ellipse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3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5637213" y="1895475"/>
            <a:ext cx="31908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MEP</a:t>
            </a:r>
          </a:p>
        </p:txBody>
      </p:sp>
      <p:sp>
        <p:nvSpPr>
          <p:cNvPr id="59" name="Oval 38"/>
          <p:cNvSpPr>
            <a:spLocks noChangeArrowheads="1"/>
          </p:cNvSpPr>
          <p:nvPr/>
        </p:nvSpPr>
        <p:spPr bwMode="auto">
          <a:xfrm>
            <a:off x="7689850" y="2192338"/>
            <a:ext cx="134938" cy="157162"/>
          </a:xfrm>
          <a:prstGeom prst="ellipse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3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7904163" y="2135188"/>
            <a:ext cx="31908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MEP</a:t>
            </a:r>
          </a:p>
        </p:txBody>
      </p:sp>
      <p:cxnSp>
        <p:nvCxnSpPr>
          <p:cNvPr id="61" name="Straight Connector 40"/>
          <p:cNvCxnSpPr>
            <a:stCxn id="62" idx="3"/>
            <a:endCxn id="69" idx="1"/>
          </p:cNvCxnSpPr>
          <p:nvPr/>
        </p:nvCxnSpPr>
        <p:spPr>
          <a:xfrm flipV="1">
            <a:off x="6100763" y="3560763"/>
            <a:ext cx="755650" cy="0"/>
          </a:xfrm>
          <a:prstGeom prst="line">
            <a:avLst/>
          </a:prstGeom>
          <a:noFill/>
          <a:ln w="1905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none" w="med" len="med"/>
          </a:ln>
          <a:effectLst/>
        </p:spPr>
      </p:cxnSp>
      <p:pic>
        <p:nvPicPr>
          <p:cNvPr id="62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838" y="3430588"/>
            <a:ext cx="288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3" name="Straight Arrow Connector 43"/>
          <p:cNvCxnSpPr/>
          <p:nvPr/>
        </p:nvCxnSpPr>
        <p:spPr>
          <a:xfrm>
            <a:off x="6043613" y="3376613"/>
            <a:ext cx="677862" cy="1587"/>
          </a:xfrm>
          <a:prstGeom prst="straightConnector1">
            <a:avLst/>
          </a:prstGeom>
          <a:noFill/>
          <a:ln w="19050" cap="flat" cmpd="sng" algn="ctr">
            <a:solidFill>
              <a:srgbClr val="8C8C8C"/>
            </a:solidFill>
            <a:prstDash val="sysDot"/>
            <a:tailEnd type="arrow"/>
          </a:ln>
          <a:effectLst/>
        </p:spPr>
      </p:cxn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051550" y="3090863"/>
            <a:ext cx="1074738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LTM (multicast)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612063" y="3062288"/>
            <a:ext cx="915987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LTR (Unicast)</a:t>
            </a:r>
          </a:p>
        </p:txBody>
      </p:sp>
      <p:sp>
        <p:nvSpPr>
          <p:cNvPr id="66" name="Oval 47"/>
          <p:cNvSpPr>
            <a:spLocks noChangeArrowheads="1"/>
          </p:cNvSpPr>
          <p:nvPr/>
        </p:nvSpPr>
        <p:spPr bwMode="auto">
          <a:xfrm>
            <a:off x="5884863" y="3297238"/>
            <a:ext cx="136525" cy="158750"/>
          </a:xfrm>
          <a:prstGeom prst="ellipse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3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5491163" y="3138488"/>
            <a:ext cx="31908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MEP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8359775" y="3268663"/>
            <a:ext cx="319088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MEP</a:t>
            </a:r>
          </a:p>
        </p:txBody>
      </p:sp>
      <p:pic>
        <p:nvPicPr>
          <p:cNvPr id="69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413" y="3424238"/>
            <a:ext cx="2905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0" name="Straight Connector 59"/>
          <p:cNvCxnSpPr>
            <a:stCxn id="69" idx="3"/>
            <a:endCxn id="85" idx="1"/>
          </p:cNvCxnSpPr>
          <p:nvPr/>
        </p:nvCxnSpPr>
        <p:spPr>
          <a:xfrm>
            <a:off x="7146925" y="3560763"/>
            <a:ext cx="922338" cy="0"/>
          </a:xfrm>
          <a:prstGeom prst="line">
            <a:avLst/>
          </a:prstGeom>
          <a:noFill/>
          <a:ln w="1905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71" name="Straight Arrow Connector 63"/>
          <p:cNvCxnSpPr>
            <a:endCxn id="72" idx="2"/>
          </p:cNvCxnSpPr>
          <p:nvPr/>
        </p:nvCxnSpPr>
        <p:spPr>
          <a:xfrm>
            <a:off x="6434138" y="3756025"/>
            <a:ext cx="519112" cy="0"/>
          </a:xfrm>
          <a:prstGeom prst="straightConnector1">
            <a:avLst/>
          </a:prstGeom>
          <a:noFill/>
          <a:ln w="19050" cap="flat" cmpd="sng" algn="ctr">
            <a:solidFill>
              <a:srgbClr val="8C8C8C"/>
            </a:solidFill>
            <a:prstDash val="sysDot"/>
            <a:headEnd type="arrow" w="med" len="med"/>
            <a:tailEnd type="none" w="med" len="med"/>
          </a:ln>
          <a:effectLst/>
        </p:spPr>
      </p:cxnSp>
      <p:sp>
        <p:nvSpPr>
          <p:cNvPr id="72" name="Oval 64"/>
          <p:cNvSpPr>
            <a:spLocks noChangeArrowheads="1"/>
          </p:cNvSpPr>
          <p:nvPr/>
        </p:nvSpPr>
        <p:spPr bwMode="auto">
          <a:xfrm>
            <a:off x="6953250" y="3676650"/>
            <a:ext cx="136525" cy="157163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3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7123113" y="3654425"/>
            <a:ext cx="2698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MIP</a:t>
            </a:r>
          </a:p>
        </p:txBody>
      </p:sp>
      <p:cxnSp>
        <p:nvCxnSpPr>
          <p:cNvPr id="74" name="Straight Arrow Connector 66"/>
          <p:cNvCxnSpPr/>
          <p:nvPr/>
        </p:nvCxnSpPr>
        <p:spPr>
          <a:xfrm>
            <a:off x="7659688" y="3394075"/>
            <a:ext cx="519112" cy="0"/>
          </a:xfrm>
          <a:prstGeom prst="straightConnector1">
            <a:avLst/>
          </a:prstGeom>
          <a:noFill/>
          <a:ln w="19050" cap="flat" cmpd="sng" algn="ctr">
            <a:solidFill>
              <a:srgbClr val="8C8C8C"/>
            </a:solidFill>
            <a:prstDash val="sysDot"/>
            <a:headEnd type="arrow" w="med" len="med"/>
            <a:tailEnd type="none" w="med" len="med"/>
          </a:ln>
          <a:effectLst/>
        </p:spPr>
      </p:cxnSp>
      <p:cxnSp>
        <p:nvCxnSpPr>
          <p:cNvPr id="75" name="Straight Connector 67"/>
          <p:cNvCxnSpPr>
            <a:stCxn id="90" idx="3"/>
            <a:endCxn id="76" idx="1"/>
          </p:cNvCxnSpPr>
          <p:nvPr/>
        </p:nvCxnSpPr>
        <p:spPr>
          <a:xfrm>
            <a:off x="6469063" y="5362575"/>
            <a:ext cx="1482725" cy="0"/>
          </a:xfrm>
          <a:prstGeom prst="line">
            <a:avLst/>
          </a:prstGeom>
          <a:noFill/>
          <a:ln w="1905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none" w="med" len="med"/>
          </a:ln>
          <a:effectLst/>
        </p:spPr>
      </p:cxnSp>
      <p:pic>
        <p:nvPicPr>
          <p:cNvPr id="76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788" y="5226050"/>
            <a:ext cx="290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7" name="Straight Arrow Connector 70"/>
          <p:cNvCxnSpPr/>
          <p:nvPr/>
        </p:nvCxnSpPr>
        <p:spPr>
          <a:xfrm>
            <a:off x="6405563" y="4973638"/>
            <a:ext cx="1050925" cy="1587"/>
          </a:xfrm>
          <a:prstGeom prst="straightConnector1">
            <a:avLst/>
          </a:prstGeom>
          <a:noFill/>
          <a:ln w="19050" cap="flat" cmpd="sng" algn="ctr">
            <a:solidFill>
              <a:srgbClr val="8C8C8C"/>
            </a:solidFill>
            <a:prstDash val="sysDot"/>
            <a:tailEnd type="arrow"/>
          </a:ln>
          <a:effectLst/>
        </p:spPr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6383338" y="4710113"/>
            <a:ext cx="97948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LBM (Unicast)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596188" y="4945063"/>
            <a:ext cx="2857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LBR</a:t>
            </a:r>
          </a:p>
        </p:txBody>
      </p:sp>
      <p:cxnSp>
        <p:nvCxnSpPr>
          <p:cNvPr id="80" name="Straight Arrow Connector 73"/>
          <p:cNvCxnSpPr/>
          <p:nvPr/>
        </p:nvCxnSpPr>
        <p:spPr>
          <a:xfrm>
            <a:off x="6956425" y="5181600"/>
            <a:ext cx="1049338" cy="1588"/>
          </a:xfrm>
          <a:prstGeom prst="straightConnector1">
            <a:avLst/>
          </a:prstGeom>
          <a:noFill/>
          <a:ln w="19050" cap="flat" cmpd="sng" algn="ctr">
            <a:solidFill>
              <a:srgbClr val="8C8C8C"/>
            </a:solidFill>
            <a:prstDash val="sysDot"/>
            <a:headEnd type="arrow" w="med" len="med"/>
            <a:tailEnd type="none" w="med" len="med"/>
          </a:ln>
          <a:effectLst/>
        </p:spPr>
      </p:cxn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5853113" y="4860925"/>
            <a:ext cx="31908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MEP</a:t>
            </a:r>
          </a:p>
        </p:txBody>
      </p:sp>
      <p:sp>
        <p:nvSpPr>
          <p:cNvPr id="82" name="Oval 76"/>
          <p:cNvSpPr>
            <a:spLocks noChangeArrowheads="1"/>
          </p:cNvSpPr>
          <p:nvPr/>
        </p:nvSpPr>
        <p:spPr bwMode="auto">
          <a:xfrm>
            <a:off x="8016875" y="5080000"/>
            <a:ext cx="136525" cy="158750"/>
          </a:xfrm>
          <a:prstGeom prst="ellipse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3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8231188" y="5022850"/>
            <a:ext cx="31908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MEP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6648450" y="3822700"/>
            <a:ext cx="917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LTR (Unicast)</a:t>
            </a:r>
          </a:p>
        </p:txBody>
      </p:sp>
      <p:pic>
        <p:nvPicPr>
          <p:cNvPr id="85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263" y="3430588"/>
            <a:ext cx="288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6" name="Straight Connector 81"/>
          <p:cNvCxnSpPr>
            <a:stCxn id="57" idx="4"/>
            <a:endCxn id="88" idx="0"/>
          </p:cNvCxnSpPr>
          <p:nvPr/>
        </p:nvCxnSpPr>
        <p:spPr>
          <a:xfrm rot="16200000" flipH="1">
            <a:off x="5955507" y="2188369"/>
            <a:ext cx="201612" cy="0"/>
          </a:xfrm>
          <a:prstGeom prst="line">
            <a:avLst/>
          </a:prstGeom>
          <a:noFill/>
          <a:ln w="9525" cap="flat" cmpd="sng" algn="ctr">
            <a:solidFill>
              <a:srgbClr val="8C8C8C"/>
            </a:solidFill>
            <a:prstDash val="sysDot"/>
          </a:ln>
          <a:effectLst/>
        </p:spPr>
      </p:cxnSp>
      <p:sp>
        <p:nvSpPr>
          <p:cNvPr id="87" name="Oval 49"/>
          <p:cNvSpPr>
            <a:spLocks noChangeArrowheads="1"/>
          </p:cNvSpPr>
          <p:nvPr/>
        </p:nvSpPr>
        <p:spPr bwMode="auto">
          <a:xfrm>
            <a:off x="8145463" y="3303588"/>
            <a:ext cx="134937" cy="157162"/>
          </a:xfrm>
          <a:prstGeom prst="ellipse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3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pic>
        <p:nvPicPr>
          <p:cNvPr id="88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488" y="2289175"/>
            <a:ext cx="2730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9" name="Straight Connector 84"/>
          <p:cNvCxnSpPr>
            <a:stCxn id="91" idx="4"/>
            <a:endCxn id="90" idx="0"/>
          </p:cNvCxnSpPr>
          <p:nvPr/>
        </p:nvCxnSpPr>
        <p:spPr>
          <a:xfrm rot="16200000" flipH="1">
            <a:off x="6228556" y="5139532"/>
            <a:ext cx="173037" cy="0"/>
          </a:xfrm>
          <a:prstGeom prst="line">
            <a:avLst/>
          </a:prstGeom>
          <a:noFill/>
          <a:ln w="9525" cap="flat" cmpd="sng" algn="ctr">
            <a:solidFill>
              <a:srgbClr val="8C8C8C"/>
            </a:solidFill>
            <a:prstDash val="sysDot"/>
          </a:ln>
          <a:effectLst/>
        </p:spPr>
      </p:cxnSp>
      <p:pic>
        <p:nvPicPr>
          <p:cNvPr id="90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138" y="5226050"/>
            <a:ext cx="2889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Oval 74"/>
          <p:cNvSpPr>
            <a:spLocks noChangeArrowheads="1"/>
          </p:cNvSpPr>
          <p:nvPr/>
        </p:nvSpPr>
        <p:spPr bwMode="auto">
          <a:xfrm>
            <a:off x="6248400" y="4895850"/>
            <a:ext cx="134938" cy="157163"/>
          </a:xfrm>
          <a:prstGeom prst="ellipse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3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93" name="Content Placeholder 12"/>
          <p:cNvSpPr txBox="1">
            <a:spLocks/>
          </p:cNvSpPr>
          <p:nvPr/>
        </p:nvSpPr>
        <p:spPr bwMode="auto">
          <a:xfrm>
            <a:off x="463549" y="1744663"/>
            <a:ext cx="52705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28600" indent="-228600" algn="l" rtl="0" fontAlgn="base">
              <a:lnSpc>
                <a:spcPct val="95000"/>
              </a:lnSpc>
              <a:spcBef>
                <a:spcPts val="1400"/>
              </a:spcBef>
              <a:spcAft>
                <a:spcPct val="0"/>
              </a:spcAft>
              <a:buFont typeface="Arial" pitchFamily="34" charset="0"/>
              <a:buChar char="•"/>
              <a:defRPr lang="en-US" sz="26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57200" indent="-225425" algn="l" rtl="0" fontAlgn="base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lang="en-US" sz="2200" b="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688975" indent="-231775" algn="l" rtl="0" fontAlgn="base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lang="en-US" sz="1800" b="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914400" indent="-225425" algn="l" rtl="0" fontAlgn="base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lang="en-US" sz="1800" b="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146175" indent="-231775" algn="l" rtl="0" fontAlgn="base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lang="en-US" sz="1800" b="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85000"/>
              </a:lnSpc>
              <a:spcBef>
                <a:spcPts val="14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13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MS PGothic" pitchFamily="34" charset="-128"/>
                <a:cs typeface="+mn-cs"/>
              </a:rPr>
              <a:t>Continuity Check Message </a:t>
            </a:r>
            <a:r>
              <a:rPr kumimoji="0" lang="en-US" altLang="zh-CN" sz="13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MS PGothic" pitchFamily="34" charset="-128"/>
                <a:cs typeface="+mn-cs"/>
              </a:rPr>
              <a:t>(CCM)</a:t>
            </a:r>
          </a:p>
          <a:p>
            <a:pPr marL="457200" marR="0" lvl="1" indent="-225425" algn="l" defTabSz="914400" rtl="0" eaLnBrk="1" fontAlgn="base" latinLnBrk="0" hangingPunct="1">
              <a:lnSpc>
                <a:spcPct val="85000"/>
              </a:lnSpc>
              <a:spcBef>
                <a:spcPts val="700"/>
              </a:spcBef>
              <a:spcAft>
                <a:spcPct val="0"/>
              </a:spcAft>
              <a:buClr>
                <a:srgbClr val="8C8C8C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13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MS PGothic" pitchFamily="34" charset="-128"/>
                <a:cs typeface="+mn-cs"/>
              </a:rPr>
              <a:t>A periodic hello message multicast by an MEP within the maintenance domain</a:t>
            </a:r>
          </a:p>
          <a:p>
            <a:pPr marL="688975" marR="0" lvl="2" indent="-231775" algn="l" defTabSz="914400" rtl="0" eaLnBrk="1" fontAlgn="base" latinLnBrk="0" hangingPunct="1">
              <a:lnSpc>
                <a:spcPct val="85000"/>
              </a:lnSpc>
              <a:spcBef>
                <a:spcPts val="700"/>
              </a:spcBef>
              <a:spcAft>
                <a:spcPct val="0"/>
              </a:spcAft>
              <a:buClr>
                <a:srgbClr val="8C8C8C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altLang="zh-CN" sz="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MS PGothic" pitchFamily="34" charset="-128"/>
              <a:cs typeface="+mn-cs"/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463549" y="2679700"/>
            <a:ext cx="5418759" cy="1551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eaLnBrk="1" hangingPunct="1">
              <a:lnSpc>
                <a:spcPct val="85000"/>
              </a:lnSpc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altLang="zh-CN" sz="1300" b="1" dirty="0" err="1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LinkTrace</a:t>
            </a:r>
            <a:r>
              <a:rPr lang="en-US" altLang="zh-CN" sz="1300" b="1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 Message </a:t>
            </a: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(LTM)</a:t>
            </a:r>
          </a:p>
          <a:p>
            <a:pPr lvl="1" indent="-225425" eaLnBrk="1" hangingPunct="1">
              <a:lnSpc>
                <a:spcPct val="85000"/>
              </a:lnSpc>
              <a:spcBef>
                <a:spcPts val="700"/>
              </a:spcBef>
              <a:buClr>
                <a:srgbClr val="8C8C8C"/>
              </a:buClr>
              <a:buFont typeface="Arial" pitchFamily="34" charset="0"/>
              <a:buChar char="•"/>
              <a:defRPr/>
            </a:pP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A multicast message used by a source MEP to trace the </a:t>
            </a:r>
            <a:b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</a:b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path to other MEPs and MIPs in the same domain</a:t>
            </a:r>
          </a:p>
          <a:p>
            <a:pPr lvl="1" indent="-225425" eaLnBrk="1" hangingPunct="1">
              <a:lnSpc>
                <a:spcPct val="85000"/>
              </a:lnSpc>
              <a:spcBef>
                <a:spcPts val="700"/>
              </a:spcBef>
              <a:buClr>
                <a:srgbClr val="8C8C8C"/>
              </a:buClr>
              <a:buFont typeface="Arial" pitchFamily="34" charset="0"/>
              <a:buChar char="•"/>
              <a:defRPr/>
            </a:pP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All reachable MIPs and MEPs respond back with a Link Trace Unicast Reply (LTR)</a:t>
            </a:r>
          </a:p>
          <a:p>
            <a:pPr lvl="1" indent="-225425" eaLnBrk="1" hangingPunct="1">
              <a:lnSpc>
                <a:spcPct val="85000"/>
              </a:lnSpc>
              <a:spcBef>
                <a:spcPts val="700"/>
              </a:spcBef>
              <a:buClr>
                <a:srgbClr val="8C8C8C"/>
              </a:buClr>
              <a:buFont typeface="Arial" pitchFamily="34" charset="0"/>
              <a:buChar char="•"/>
              <a:defRPr/>
            </a:pP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The originating MEP can then determine the MAC addresses of all MIPs and MEPs belonging to the same Maintenance </a:t>
            </a:r>
            <a:r>
              <a:rPr lang="en-US" altLang="zh-CN" sz="1300" dirty="0" smtClean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Domain</a:t>
            </a:r>
            <a:endParaRPr lang="en-US" altLang="zh-CN" sz="900" dirty="0">
              <a:solidFill>
                <a:sysClr val="windowText" lastClr="000000"/>
              </a:solidFill>
              <a:latin typeface="Arial"/>
              <a:ea typeface="MS PGothic" pitchFamily="34" charset="-128"/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463549" y="4310868"/>
            <a:ext cx="5421313" cy="1981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eaLnBrk="1" hangingPunct="1">
              <a:lnSpc>
                <a:spcPct val="85000"/>
              </a:lnSpc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altLang="zh-CN" sz="1300" b="1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Loopback Message </a:t>
            </a: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(LBM)</a:t>
            </a:r>
          </a:p>
          <a:p>
            <a:pPr lvl="1" indent="-225425" eaLnBrk="1" hangingPunct="1">
              <a:lnSpc>
                <a:spcPct val="85000"/>
              </a:lnSpc>
              <a:spcBef>
                <a:spcPts val="700"/>
              </a:spcBef>
              <a:buClr>
                <a:srgbClr val="8C8C8C"/>
              </a:buClr>
              <a:buFont typeface="Arial" pitchFamily="34" charset="0"/>
              <a:buChar char="•"/>
              <a:defRPr/>
            </a:pP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Used to verify the connectivity between a MEP and a peer </a:t>
            </a:r>
            <a:b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</a:b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MEP or MIP</a:t>
            </a:r>
          </a:p>
          <a:p>
            <a:pPr lvl="1" indent="-225425" eaLnBrk="1" hangingPunct="1">
              <a:lnSpc>
                <a:spcPct val="85000"/>
              </a:lnSpc>
              <a:spcBef>
                <a:spcPts val="700"/>
              </a:spcBef>
              <a:buClr>
                <a:srgbClr val="8C8C8C"/>
              </a:buClr>
              <a:buFont typeface="Arial" pitchFamily="34" charset="0"/>
              <a:buChar char="•"/>
              <a:defRPr/>
            </a:pP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A loopback message is initiated by a MEP with a destination MAC address set to the desired destination MEP or MIP (Unicast)</a:t>
            </a:r>
          </a:p>
          <a:p>
            <a:pPr lvl="1" indent="-225425" eaLnBrk="1" hangingPunct="1">
              <a:lnSpc>
                <a:spcPct val="85000"/>
              </a:lnSpc>
              <a:spcBef>
                <a:spcPts val="700"/>
              </a:spcBef>
              <a:buClr>
                <a:srgbClr val="8C8C8C"/>
              </a:buClr>
              <a:buFont typeface="Arial" pitchFamily="34" charset="0"/>
              <a:buChar char="•"/>
              <a:defRPr/>
            </a:pP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The receiving MIP or MEP responds to the Loopback message </a:t>
            </a:r>
            <a:b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</a:b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with a Loopback Reply (LBR) (Unicast)</a:t>
            </a:r>
          </a:p>
          <a:p>
            <a:pPr lvl="1" indent="-225425" eaLnBrk="1" hangingPunct="1">
              <a:lnSpc>
                <a:spcPct val="85000"/>
              </a:lnSpc>
              <a:spcBef>
                <a:spcPts val="700"/>
              </a:spcBef>
              <a:buClr>
                <a:srgbClr val="8C8C8C"/>
              </a:buClr>
              <a:buFont typeface="Arial" pitchFamily="34" charset="0"/>
              <a:buChar char="•"/>
              <a:defRPr/>
            </a:pP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A loopback message helps a MEP identify the precise location </a:t>
            </a:r>
            <a:b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</a:b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of a fault along a given path</a:t>
            </a:r>
          </a:p>
        </p:txBody>
      </p:sp>
    </p:spTree>
    <p:extLst>
      <p:ext uri="{BB962C8B-B14F-4D97-AF65-F5344CB8AC3E}">
        <p14:creationId xmlns:p14="http://schemas.microsoft.com/office/powerpoint/2010/main" val="410251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802.1ag Frame Format over Different Media</a:t>
            </a:r>
            <a:endParaRPr lang="zh-CN" altLang="en-US" dirty="0"/>
          </a:p>
        </p:txBody>
      </p:sp>
      <p:cxnSp>
        <p:nvCxnSpPr>
          <p:cNvPr id="11" name="直接箭头连接符 10"/>
          <p:cNvCxnSpPr/>
          <p:nvPr/>
        </p:nvCxnSpPr>
        <p:spPr bwMode="auto">
          <a:xfrm flipV="1">
            <a:off x="5580112" y="2453709"/>
            <a:ext cx="0" cy="387934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3" name="右大括号 12"/>
          <p:cNvSpPr/>
          <p:nvPr/>
        </p:nvSpPr>
        <p:spPr bwMode="auto">
          <a:xfrm rot="16200000">
            <a:off x="4522139" y="53443"/>
            <a:ext cx="144154" cy="2933161"/>
          </a:xfrm>
          <a:prstGeom prst="rightBrace">
            <a:avLst>
              <a:gd name="adj1" fmla="val 8333"/>
              <a:gd name="adj2" fmla="val 49419"/>
            </a:avLst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115835" y="117950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MAC header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右大括号 14"/>
          <p:cNvSpPr/>
          <p:nvPr/>
        </p:nvSpPr>
        <p:spPr bwMode="auto">
          <a:xfrm rot="16200000">
            <a:off x="6936510" y="572234"/>
            <a:ext cx="144154" cy="1895582"/>
          </a:xfrm>
          <a:prstGeom prst="rightBrace">
            <a:avLst>
              <a:gd name="adj1" fmla="val 8333"/>
              <a:gd name="adj2" fmla="val 49419"/>
            </a:avLst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300193" y="1179506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MAC client DATA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313315" y="2492896"/>
            <a:ext cx="648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89-02</a:t>
            </a:r>
            <a:endParaRPr lang="zh-CN" altLang="en-US" dirty="0">
              <a:solidFill>
                <a:srgbClr val="0070C0"/>
              </a:solidFill>
            </a:endParaRPr>
          </a:p>
        </p:txBody>
      </p:sp>
      <p:cxnSp>
        <p:nvCxnSpPr>
          <p:cNvPr id="21" name="直接连接符 20"/>
          <p:cNvCxnSpPr/>
          <p:nvPr/>
        </p:nvCxnSpPr>
        <p:spPr bwMode="auto">
          <a:xfrm flipV="1">
            <a:off x="2769526" y="3339744"/>
            <a:ext cx="3311366" cy="1442387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 bwMode="auto">
          <a:xfrm>
            <a:off x="7956378" y="3339742"/>
            <a:ext cx="942932" cy="1457410"/>
          </a:xfrm>
          <a:prstGeom prst="line">
            <a:avLst/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左大括号 25"/>
          <p:cNvSpPr/>
          <p:nvPr/>
        </p:nvSpPr>
        <p:spPr bwMode="auto">
          <a:xfrm>
            <a:off x="1981604" y="5089910"/>
            <a:ext cx="214132" cy="542031"/>
          </a:xfrm>
          <a:prstGeom prst="leftBrace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04365" y="5230941"/>
            <a:ext cx="1692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Common CFM header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28" name="表格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019987"/>
              </p:ext>
            </p:extLst>
          </p:nvPr>
        </p:nvGraphicFramePr>
        <p:xfrm>
          <a:off x="3127635" y="1649327"/>
          <a:ext cx="5548821" cy="8280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84325"/>
                <a:gridCol w="1008112"/>
                <a:gridCol w="859201"/>
                <a:gridCol w="1877103"/>
                <a:gridCol w="720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Destination Address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Source Address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Ether-Type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Data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FCS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6 octets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6 octets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 octets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Variable length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 octets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513307"/>
              </p:ext>
            </p:extLst>
          </p:nvPr>
        </p:nvGraphicFramePr>
        <p:xfrm>
          <a:off x="2769526" y="4797152"/>
          <a:ext cx="6129784" cy="158192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37885"/>
                <a:gridCol w="739456"/>
                <a:gridCol w="1013699"/>
                <a:gridCol w="1375734"/>
                <a:gridCol w="1137053"/>
                <a:gridCol w="1225957"/>
              </a:tblGrid>
              <a:tr h="301761"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</a:t>
                      </a:r>
                      <a:endParaRPr lang="zh-CN" altLang="en-US" sz="1200" dirty="0"/>
                    </a:p>
                  </a:txBody>
                  <a:tcPr/>
                </a:tc>
              </a:tr>
              <a:tr h="429592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MD Level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Version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OpCode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Flags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First TLV Offset</a:t>
                      </a:r>
                      <a:endParaRPr lang="zh-CN" altLang="en-US" sz="1200" dirty="0"/>
                    </a:p>
                  </a:txBody>
                  <a:tcPr/>
                </a:tc>
              </a:tr>
              <a:tr h="2577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</a:t>
                      </a:r>
                      <a:endParaRPr lang="zh-CN" altLang="en-US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altLang="zh-CN" sz="1200" dirty="0" smtClean="0"/>
                        <a:t>Varies with value</a:t>
                      </a:r>
                      <a:r>
                        <a:rPr lang="en-US" altLang="zh-CN" sz="1200" baseline="0" dirty="0" smtClean="0"/>
                        <a:t> of </a:t>
                      </a:r>
                      <a:r>
                        <a:rPr lang="en-US" altLang="zh-CN" sz="1200" baseline="0" dirty="0" err="1" smtClean="0"/>
                        <a:t>OpCode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577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16901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Last</a:t>
                      </a:r>
                      <a:endParaRPr lang="zh-CN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End TLV (0)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文本框 29"/>
          <p:cNvSpPr txBox="1"/>
          <p:nvPr/>
        </p:nvSpPr>
        <p:spPr>
          <a:xfrm>
            <a:off x="3452244" y="4514345"/>
            <a:ext cx="908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Octets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2219067" y="5241947"/>
            <a:ext cx="908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Octets</a:t>
            </a:r>
            <a:endParaRPr lang="zh-CN" altLang="en-US" dirty="0"/>
          </a:p>
        </p:txBody>
      </p:sp>
      <p:graphicFrame>
        <p:nvGraphicFramePr>
          <p:cNvPr id="23" name="表格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563058"/>
              </p:ext>
            </p:extLst>
          </p:nvPr>
        </p:nvGraphicFramePr>
        <p:xfrm>
          <a:off x="404365" y="2884905"/>
          <a:ext cx="8272091" cy="457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58484"/>
                <a:gridCol w="648072"/>
                <a:gridCol w="648072"/>
                <a:gridCol w="432048"/>
                <a:gridCol w="1224136"/>
                <a:gridCol w="889650"/>
                <a:gridCol w="1846654"/>
                <a:gridCol w="7249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802.11 MAC header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SNAP</a:t>
                      </a:r>
                    </a:p>
                    <a:p>
                      <a:r>
                        <a:rPr lang="en-US" altLang="zh-CN" sz="1200" dirty="0" smtClean="0"/>
                        <a:t>“AA”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SNAP</a:t>
                      </a:r>
                    </a:p>
                    <a:p>
                      <a:r>
                        <a:rPr lang="en-US" altLang="zh-CN" sz="1200" dirty="0" smtClean="0"/>
                        <a:t>“AA”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UI</a:t>
                      </a:r>
                    </a:p>
                    <a:p>
                      <a:r>
                        <a:rPr lang="en-US" altLang="zh-CN" sz="1200" dirty="0" smtClean="0"/>
                        <a:t>“03”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RFC1042 OUI</a:t>
                      </a:r>
                    </a:p>
                    <a:p>
                      <a:r>
                        <a:rPr lang="en-US" altLang="zh-CN" sz="1200" dirty="0" smtClean="0"/>
                        <a:t>“00”</a:t>
                      </a:r>
                      <a:r>
                        <a:rPr lang="en-US" altLang="zh-CN" sz="1200" baseline="0" dirty="0" smtClean="0"/>
                        <a:t> “00” “00”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Type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Data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FCS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2" name="直接连接符 21"/>
          <p:cNvCxnSpPr/>
          <p:nvPr/>
        </p:nvCxnSpPr>
        <p:spPr bwMode="auto">
          <a:xfrm>
            <a:off x="6070844" y="2477367"/>
            <a:ext cx="0" cy="3642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 bwMode="auto">
          <a:xfrm>
            <a:off x="7956378" y="2453709"/>
            <a:ext cx="0" cy="38793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2195736" y="3371268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|  DSAP   |   SSAP    | CTL  |          Protocol identifier               |  </a:t>
            </a:r>
            <a:endParaRPr lang="zh-CN" altLang="en-US" dirty="0"/>
          </a:p>
        </p:txBody>
      </p:sp>
      <p:sp>
        <p:nvSpPr>
          <p:cNvPr id="34" name="右大括号 33"/>
          <p:cNvSpPr/>
          <p:nvPr/>
        </p:nvSpPr>
        <p:spPr bwMode="auto">
          <a:xfrm rot="16200000">
            <a:off x="3681414" y="1294182"/>
            <a:ext cx="144154" cy="2933161"/>
          </a:xfrm>
          <a:prstGeom prst="rightBrace">
            <a:avLst>
              <a:gd name="adj1" fmla="val 8333"/>
              <a:gd name="adj2" fmla="val 49419"/>
            </a:avLst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3275110" y="245039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SNAP header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319324" y="1447946"/>
            <a:ext cx="2495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Type/Length media (802.3):</a:t>
            </a:r>
            <a:endParaRPr lang="zh-CN" altLang="en-US" sz="1600" dirty="0"/>
          </a:p>
        </p:txBody>
      </p:sp>
      <p:sp>
        <p:nvSpPr>
          <p:cNvPr id="37" name="文本框 36"/>
          <p:cNvSpPr txBox="1"/>
          <p:nvPr/>
        </p:nvSpPr>
        <p:spPr>
          <a:xfrm>
            <a:off x="319324" y="2441566"/>
            <a:ext cx="2495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LLC media (802.11):</a:t>
            </a:r>
            <a:endParaRPr lang="zh-CN" altLang="en-US" sz="1600" dirty="0"/>
          </a:p>
        </p:txBody>
      </p:sp>
      <p:sp>
        <p:nvSpPr>
          <p:cNvPr id="38" name="文本框 20"/>
          <p:cNvSpPr txBox="1"/>
          <p:nvPr/>
        </p:nvSpPr>
        <p:spPr>
          <a:xfrm>
            <a:off x="344223" y="3688388"/>
            <a:ext cx="3460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dirty="0" smtClean="0">
                <a:solidFill>
                  <a:srgbClr val="7030A0"/>
                </a:solidFill>
              </a:rPr>
              <a:t>SNAP: Subnetwork Access Protocol</a:t>
            </a:r>
          </a:p>
          <a:p>
            <a:r>
              <a:rPr lang="en-US" altLang="zh-CN" sz="1200" dirty="0" smtClean="0">
                <a:solidFill>
                  <a:srgbClr val="7030A0"/>
                </a:solidFill>
              </a:rPr>
              <a:t>DSAP: Destination Service Access Point</a:t>
            </a:r>
          </a:p>
          <a:p>
            <a:r>
              <a:rPr lang="en-US" altLang="zh-CN" sz="1200" dirty="0" smtClean="0">
                <a:solidFill>
                  <a:srgbClr val="7030A0"/>
                </a:solidFill>
              </a:rPr>
              <a:t>SSAP: Source Service Access Point</a:t>
            </a:r>
          </a:p>
          <a:p>
            <a:r>
              <a:rPr lang="en-US" altLang="zh-CN" sz="1200" dirty="0" smtClean="0">
                <a:solidFill>
                  <a:srgbClr val="7030A0"/>
                </a:solidFill>
              </a:rPr>
              <a:t>UI: Unnumbered Information</a:t>
            </a:r>
            <a:endParaRPr lang="zh-CN" altLang="en-US" sz="1200" dirty="0">
              <a:solidFill>
                <a:srgbClr val="7030A0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111793" y="3847194"/>
            <a:ext cx="1686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Example: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1 – CCM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2 – LBR, 3 – LBM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4 – LTR, 5 – LRM</a:t>
            </a:r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5796136" y="4653136"/>
            <a:ext cx="0" cy="512352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7711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Comparing 802.3ah and 802.1ag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571714"/>
              </p:ext>
            </p:extLst>
          </p:nvPr>
        </p:nvGraphicFramePr>
        <p:xfrm>
          <a:off x="457200" y="1600200"/>
          <a:ext cx="8229600" cy="4637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728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IEEE 802.3ah</a:t>
                      </a:r>
                    </a:p>
                    <a:p>
                      <a:r>
                        <a:rPr lang="en-US" altLang="zh-CN" dirty="0" smtClean="0"/>
                        <a:t>EFM Link OAM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IEEE 802.1ag</a:t>
                      </a:r>
                    </a:p>
                    <a:p>
                      <a:r>
                        <a:rPr lang="en-US" altLang="zh-CN" dirty="0" smtClean="0"/>
                        <a:t>CFM Service OAM</a:t>
                      </a:r>
                      <a:endParaRPr lang="zh-CN" altLang="en-US" dirty="0"/>
                    </a:p>
                  </a:txBody>
                  <a:tcPr/>
                </a:tc>
              </a:tr>
              <a:tr h="7728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Operates on Physical Link Only,</a:t>
                      </a:r>
                    </a:p>
                    <a:p>
                      <a:r>
                        <a:rPr lang="en-US" altLang="zh-CN" dirty="0" smtClean="0"/>
                        <a:t>Cannot Pass through a Bridge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Be Per-Service or Per-Wire;</a:t>
                      </a:r>
                    </a:p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Passes End-to-End through Bridges</a:t>
                      </a:r>
                      <a:endParaRPr lang="zh-CN" altLang="en-US" dirty="0"/>
                    </a:p>
                  </a:txBody>
                  <a:tcPr/>
                </a:tc>
              </a:tr>
              <a:tr h="772852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Discovery, Statistics Enquiry,</a:t>
                      </a:r>
                    </a:p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Keep alive, Loopback (Mirror) Mode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Connectivity Verification, Traceroute,</a:t>
                      </a:r>
                    </a:p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Ping, Alarm Indication/Suppression</a:t>
                      </a:r>
                      <a:endParaRPr lang="zh-CN" altLang="en-US" dirty="0"/>
                    </a:p>
                  </a:txBody>
                  <a:tcPr/>
                </a:tc>
              </a:tr>
              <a:tr h="772852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Single Instantiation per physical link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Multiple instances operating at</a:t>
                      </a:r>
                    </a:p>
                    <a:p>
                      <a:r>
                        <a:rPr lang="en-US" altLang="zh-CN" dirty="0" smtClean="0"/>
                        <a:t>multiple levels simultaneously.</a:t>
                      </a:r>
                      <a:endParaRPr lang="zh-CN" altLang="en-US" dirty="0"/>
                    </a:p>
                  </a:txBody>
                  <a:tcPr/>
                </a:tc>
              </a:tr>
              <a:tr h="7728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Created by One Committee (IEEE 802.3)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Joint Effort by IEEE 802.1, ITU-T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7728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Standard Approved by IEEE 802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IEEE P802.1ag (Published December 17, 2007), ITU SG 13/3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62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OAM Interworking</a:t>
            </a:r>
            <a:br>
              <a:rPr lang="en-US" altLang="zh-CN" dirty="0"/>
            </a:br>
            <a:r>
              <a:rPr lang="en-US" altLang="zh-CN" dirty="0"/>
              <a:t>Scenario: 802.3ah to 802.1ag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Link layer defects detected by 802.3ah (remote failure indication)</a:t>
            </a:r>
          </a:p>
          <a:p>
            <a:r>
              <a:rPr lang="en-US" altLang="zh-CN" sz="2000" dirty="0"/>
              <a:t>Defects relayed to 802.1ag on same device</a:t>
            </a:r>
          </a:p>
          <a:p>
            <a:r>
              <a:rPr lang="en-US" altLang="zh-CN" sz="2000" dirty="0"/>
              <a:t>802.1ag notifies remote devices of localized fault by transmitting CC</a:t>
            </a:r>
            <a:endParaRPr lang="zh-CN" altLang="en-US" sz="2000" dirty="0"/>
          </a:p>
          <a:p>
            <a:endParaRPr lang="zh-CN" altLang="en-US" sz="2000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043880" y="3123456"/>
            <a:ext cx="0" cy="23622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805880" y="3123456"/>
            <a:ext cx="0" cy="23622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025080" y="3123456"/>
            <a:ext cx="0" cy="23622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5996880" y="3123456"/>
            <a:ext cx="0" cy="23622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7354853" y="3763963"/>
            <a:ext cx="0" cy="23622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7978080" y="3123456"/>
            <a:ext cx="0" cy="23622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1805880" y="5140424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6150981" y="4757141"/>
            <a:ext cx="7009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solidFill>
                  <a:schemeClr val="accent2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CC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7180176" y="6209299"/>
            <a:ext cx="142107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802.3ah</a:t>
            </a:r>
            <a:endParaRPr lang="en-US" altLang="zh-CN" sz="14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Cloud"/>
          <p:cNvSpPr>
            <a:spLocks noChangeAspect="1" noEditPoints="1" noChangeArrowheads="1"/>
          </p:cNvSpPr>
          <p:nvPr/>
        </p:nvSpPr>
        <p:spPr bwMode="auto">
          <a:xfrm>
            <a:off x="434280" y="3433936"/>
            <a:ext cx="838200" cy="7588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Cloud"/>
          <p:cNvSpPr>
            <a:spLocks noChangeAspect="1" noEditPoints="1" noChangeArrowheads="1"/>
          </p:cNvSpPr>
          <p:nvPr/>
        </p:nvSpPr>
        <p:spPr bwMode="auto">
          <a:xfrm>
            <a:off x="1729680" y="3205336"/>
            <a:ext cx="1295400" cy="11731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Cloud"/>
          <p:cNvSpPr>
            <a:spLocks noChangeAspect="1" noEditPoints="1" noChangeArrowheads="1"/>
          </p:cNvSpPr>
          <p:nvPr/>
        </p:nvSpPr>
        <p:spPr bwMode="auto">
          <a:xfrm>
            <a:off x="3101280" y="3052936"/>
            <a:ext cx="2895600" cy="13795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Cloud"/>
          <p:cNvSpPr>
            <a:spLocks noChangeAspect="1" noEditPoints="1" noChangeArrowheads="1"/>
          </p:cNvSpPr>
          <p:nvPr/>
        </p:nvSpPr>
        <p:spPr bwMode="auto">
          <a:xfrm>
            <a:off x="6149280" y="3129136"/>
            <a:ext cx="1295400" cy="11731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Cloud"/>
          <p:cNvSpPr>
            <a:spLocks noChangeAspect="1" noEditPoints="1" noChangeArrowheads="1"/>
          </p:cNvSpPr>
          <p:nvPr/>
        </p:nvSpPr>
        <p:spPr bwMode="auto">
          <a:xfrm>
            <a:off x="7978080" y="3360911"/>
            <a:ext cx="838200" cy="7588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8" name="Group 24"/>
          <p:cNvGrpSpPr>
            <a:grpSpLocks/>
          </p:cNvGrpSpPr>
          <p:nvPr/>
        </p:nvGrpSpPr>
        <p:grpSpPr bwMode="auto">
          <a:xfrm>
            <a:off x="891480" y="3586336"/>
            <a:ext cx="381000" cy="381000"/>
            <a:chOff x="288" y="2304"/>
            <a:chExt cx="384" cy="432"/>
          </a:xfrm>
        </p:grpSpPr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288" y="2352"/>
              <a:ext cx="384" cy="384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432" y="2352"/>
              <a:ext cx="96" cy="38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528" y="2496"/>
              <a:ext cx="144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Rectangle 28"/>
            <p:cNvSpPr>
              <a:spLocks noChangeArrowheads="1"/>
            </p:cNvSpPr>
            <p:nvPr/>
          </p:nvSpPr>
          <p:spPr bwMode="auto">
            <a:xfrm>
              <a:off x="288" y="2496"/>
              <a:ext cx="144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Text Box 29"/>
            <p:cNvSpPr txBox="1">
              <a:spLocks noChangeArrowheads="1"/>
            </p:cNvSpPr>
            <p:nvPr/>
          </p:nvSpPr>
          <p:spPr bwMode="auto">
            <a:xfrm>
              <a:off x="389" y="2304"/>
              <a:ext cx="185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</p:grpSp>
      <p:grpSp>
        <p:nvGrpSpPr>
          <p:cNvPr id="24" name="Group 30"/>
          <p:cNvGrpSpPr>
            <a:grpSpLocks/>
          </p:cNvGrpSpPr>
          <p:nvPr/>
        </p:nvGrpSpPr>
        <p:grpSpPr bwMode="auto">
          <a:xfrm>
            <a:off x="7825680" y="3586336"/>
            <a:ext cx="304800" cy="381000"/>
            <a:chOff x="288" y="2304"/>
            <a:chExt cx="384" cy="432"/>
          </a:xfrm>
        </p:grpSpPr>
        <p:sp>
          <p:nvSpPr>
            <p:cNvPr id="25" name="Rectangle 31"/>
            <p:cNvSpPr>
              <a:spLocks noChangeArrowheads="1"/>
            </p:cNvSpPr>
            <p:nvPr/>
          </p:nvSpPr>
          <p:spPr bwMode="auto">
            <a:xfrm>
              <a:off x="288" y="2352"/>
              <a:ext cx="384" cy="384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432" y="2352"/>
              <a:ext cx="96" cy="38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528" y="2496"/>
              <a:ext cx="144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Rectangle 34"/>
            <p:cNvSpPr>
              <a:spLocks noChangeArrowheads="1"/>
            </p:cNvSpPr>
            <p:nvPr/>
          </p:nvSpPr>
          <p:spPr bwMode="auto">
            <a:xfrm>
              <a:off x="288" y="2496"/>
              <a:ext cx="144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Text Box 35"/>
            <p:cNvSpPr txBox="1">
              <a:spLocks noChangeArrowheads="1"/>
            </p:cNvSpPr>
            <p:nvPr/>
          </p:nvSpPr>
          <p:spPr bwMode="auto">
            <a:xfrm>
              <a:off x="366" y="2304"/>
              <a:ext cx="232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</p:grpSp>
      <p:grpSp>
        <p:nvGrpSpPr>
          <p:cNvPr id="30" name="Group 36"/>
          <p:cNvGrpSpPr>
            <a:grpSpLocks/>
          </p:cNvGrpSpPr>
          <p:nvPr/>
        </p:nvGrpSpPr>
        <p:grpSpPr bwMode="auto">
          <a:xfrm>
            <a:off x="1653480" y="3586336"/>
            <a:ext cx="381000" cy="381000"/>
            <a:chOff x="1008" y="2208"/>
            <a:chExt cx="288" cy="288"/>
          </a:xfrm>
        </p:grpSpPr>
        <p:sp>
          <p:nvSpPr>
            <p:cNvPr id="31" name="Rectangle 37"/>
            <p:cNvSpPr>
              <a:spLocks noChangeArrowheads="1"/>
            </p:cNvSpPr>
            <p:nvPr/>
          </p:nvSpPr>
          <p:spPr bwMode="auto">
            <a:xfrm>
              <a:off x="1008" y="2240"/>
              <a:ext cx="288" cy="256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Rectangle 38"/>
            <p:cNvSpPr>
              <a:spLocks noChangeArrowheads="1"/>
            </p:cNvSpPr>
            <p:nvPr/>
          </p:nvSpPr>
          <p:spPr bwMode="auto">
            <a:xfrm>
              <a:off x="1116" y="2240"/>
              <a:ext cx="72" cy="25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Rectangle 39"/>
            <p:cNvSpPr>
              <a:spLocks noChangeArrowheads="1"/>
            </p:cNvSpPr>
            <p:nvPr/>
          </p:nvSpPr>
          <p:spPr bwMode="auto">
            <a:xfrm>
              <a:off x="118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Rectangle 40"/>
            <p:cNvSpPr>
              <a:spLocks noChangeArrowheads="1"/>
            </p:cNvSpPr>
            <p:nvPr/>
          </p:nvSpPr>
          <p:spPr bwMode="auto">
            <a:xfrm>
              <a:off x="100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Text Box 41"/>
            <p:cNvSpPr txBox="1">
              <a:spLocks noChangeArrowheads="1"/>
            </p:cNvSpPr>
            <p:nvPr/>
          </p:nvSpPr>
          <p:spPr bwMode="auto">
            <a:xfrm>
              <a:off x="1084" y="2208"/>
              <a:ext cx="139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</p:grpSp>
      <p:grpSp>
        <p:nvGrpSpPr>
          <p:cNvPr id="36" name="Group 42"/>
          <p:cNvGrpSpPr>
            <a:grpSpLocks/>
          </p:cNvGrpSpPr>
          <p:nvPr/>
        </p:nvGrpSpPr>
        <p:grpSpPr bwMode="auto">
          <a:xfrm>
            <a:off x="2872680" y="3586336"/>
            <a:ext cx="381000" cy="381000"/>
            <a:chOff x="1008" y="2208"/>
            <a:chExt cx="288" cy="288"/>
          </a:xfrm>
        </p:grpSpPr>
        <p:sp>
          <p:nvSpPr>
            <p:cNvPr id="37" name="Rectangle 43"/>
            <p:cNvSpPr>
              <a:spLocks noChangeArrowheads="1"/>
            </p:cNvSpPr>
            <p:nvPr/>
          </p:nvSpPr>
          <p:spPr bwMode="auto">
            <a:xfrm>
              <a:off x="1008" y="2240"/>
              <a:ext cx="288" cy="256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Rectangle 44"/>
            <p:cNvSpPr>
              <a:spLocks noChangeArrowheads="1"/>
            </p:cNvSpPr>
            <p:nvPr/>
          </p:nvSpPr>
          <p:spPr bwMode="auto">
            <a:xfrm>
              <a:off x="1116" y="2240"/>
              <a:ext cx="72" cy="25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Rectangle 45"/>
            <p:cNvSpPr>
              <a:spLocks noChangeArrowheads="1"/>
            </p:cNvSpPr>
            <p:nvPr/>
          </p:nvSpPr>
          <p:spPr bwMode="auto">
            <a:xfrm>
              <a:off x="118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Rectangle 46"/>
            <p:cNvSpPr>
              <a:spLocks noChangeArrowheads="1"/>
            </p:cNvSpPr>
            <p:nvPr/>
          </p:nvSpPr>
          <p:spPr bwMode="auto">
            <a:xfrm>
              <a:off x="100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Text Box 47"/>
            <p:cNvSpPr txBox="1">
              <a:spLocks noChangeArrowheads="1"/>
            </p:cNvSpPr>
            <p:nvPr/>
          </p:nvSpPr>
          <p:spPr bwMode="auto">
            <a:xfrm>
              <a:off x="1084" y="2208"/>
              <a:ext cx="139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</p:grpSp>
      <p:grpSp>
        <p:nvGrpSpPr>
          <p:cNvPr id="42" name="Group 48"/>
          <p:cNvGrpSpPr>
            <a:grpSpLocks/>
          </p:cNvGrpSpPr>
          <p:nvPr/>
        </p:nvGrpSpPr>
        <p:grpSpPr bwMode="auto">
          <a:xfrm>
            <a:off x="5844480" y="3586336"/>
            <a:ext cx="381000" cy="381000"/>
            <a:chOff x="1008" y="2208"/>
            <a:chExt cx="288" cy="288"/>
          </a:xfrm>
        </p:grpSpPr>
        <p:sp>
          <p:nvSpPr>
            <p:cNvPr id="43" name="Rectangle 49"/>
            <p:cNvSpPr>
              <a:spLocks noChangeArrowheads="1"/>
            </p:cNvSpPr>
            <p:nvPr/>
          </p:nvSpPr>
          <p:spPr bwMode="auto">
            <a:xfrm>
              <a:off x="1008" y="2240"/>
              <a:ext cx="288" cy="256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Rectangle 50"/>
            <p:cNvSpPr>
              <a:spLocks noChangeArrowheads="1"/>
            </p:cNvSpPr>
            <p:nvPr/>
          </p:nvSpPr>
          <p:spPr bwMode="auto">
            <a:xfrm>
              <a:off x="1116" y="2240"/>
              <a:ext cx="72" cy="25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Rectangle 51"/>
            <p:cNvSpPr>
              <a:spLocks noChangeArrowheads="1"/>
            </p:cNvSpPr>
            <p:nvPr/>
          </p:nvSpPr>
          <p:spPr bwMode="auto">
            <a:xfrm>
              <a:off x="118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Rectangle 52"/>
            <p:cNvSpPr>
              <a:spLocks noChangeArrowheads="1"/>
            </p:cNvSpPr>
            <p:nvPr/>
          </p:nvSpPr>
          <p:spPr bwMode="auto">
            <a:xfrm>
              <a:off x="100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Text Box 53"/>
            <p:cNvSpPr txBox="1">
              <a:spLocks noChangeArrowheads="1"/>
            </p:cNvSpPr>
            <p:nvPr/>
          </p:nvSpPr>
          <p:spPr bwMode="auto">
            <a:xfrm>
              <a:off x="1084" y="2208"/>
              <a:ext cx="139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</p:grpSp>
      <p:grpSp>
        <p:nvGrpSpPr>
          <p:cNvPr id="48" name="Group 54"/>
          <p:cNvGrpSpPr>
            <a:grpSpLocks/>
          </p:cNvGrpSpPr>
          <p:nvPr/>
        </p:nvGrpSpPr>
        <p:grpSpPr bwMode="auto">
          <a:xfrm>
            <a:off x="7139880" y="3586336"/>
            <a:ext cx="381000" cy="381000"/>
            <a:chOff x="1008" y="2208"/>
            <a:chExt cx="288" cy="288"/>
          </a:xfrm>
        </p:grpSpPr>
        <p:sp>
          <p:nvSpPr>
            <p:cNvPr id="49" name="Rectangle 55"/>
            <p:cNvSpPr>
              <a:spLocks noChangeArrowheads="1"/>
            </p:cNvSpPr>
            <p:nvPr/>
          </p:nvSpPr>
          <p:spPr bwMode="auto">
            <a:xfrm>
              <a:off x="1008" y="2240"/>
              <a:ext cx="288" cy="256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Rectangle 56"/>
            <p:cNvSpPr>
              <a:spLocks noChangeArrowheads="1"/>
            </p:cNvSpPr>
            <p:nvPr/>
          </p:nvSpPr>
          <p:spPr bwMode="auto">
            <a:xfrm>
              <a:off x="1116" y="2240"/>
              <a:ext cx="72" cy="25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Rectangle 57"/>
            <p:cNvSpPr>
              <a:spLocks noChangeArrowheads="1"/>
            </p:cNvSpPr>
            <p:nvPr/>
          </p:nvSpPr>
          <p:spPr bwMode="auto">
            <a:xfrm>
              <a:off x="118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Rectangle 58"/>
            <p:cNvSpPr>
              <a:spLocks noChangeArrowheads="1"/>
            </p:cNvSpPr>
            <p:nvPr/>
          </p:nvSpPr>
          <p:spPr bwMode="auto">
            <a:xfrm>
              <a:off x="100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Text Box 59"/>
            <p:cNvSpPr txBox="1">
              <a:spLocks noChangeArrowheads="1"/>
            </p:cNvSpPr>
            <p:nvPr/>
          </p:nvSpPr>
          <p:spPr bwMode="auto">
            <a:xfrm>
              <a:off x="1060" y="2208"/>
              <a:ext cx="187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</p:grpSp>
      <p:grpSp>
        <p:nvGrpSpPr>
          <p:cNvPr id="54" name="Group 66"/>
          <p:cNvGrpSpPr>
            <a:grpSpLocks/>
          </p:cNvGrpSpPr>
          <p:nvPr/>
        </p:nvGrpSpPr>
        <p:grpSpPr bwMode="auto">
          <a:xfrm>
            <a:off x="3634680" y="3281536"/>
            <a:ext cx="381000" cy="381000"/>
            <a:chOff x="2352" y="2688"/>
            <a:chExt cx="240" cy="240"/>
          </a:xfrm>
        </p:grpSpPr>
        <p:sp>
          <p:nvSpPr>
            <p:cNvPr id="55" name="Rectangle 67"/>
            <p:cNvSpPr>
              <a:spLocks noChangeArrowheads="1"/>
            </p:cNvSpPr>
            <p:nvPr/>
          </p:nvSpPr>
          <p:spPr bwMode="auto">
            <a:xfrm>
              <a:off x="2352" y="2715"/>
              <a:ext cx="240" cy="213"/>
            </a:xfrm>
            <a:prstGeom prst="rect">
              <a:avLst/>
            </a:prstGeom>
            <a:solidFill>
              <a:srgbClr val="FF33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Rectangle 68"/>
            <p:cNvSpPr>
              <a:spLocks noChangeArrowheads="1"/>
            </p:cNvSpPr>
            <p:nvPr/>
          </p:nvSpPr>
          <p:spPr bwMode="auto">
            <a:xfrm>
              <a:off x="2442" y="2715"/>
              <a:ext cx="60" cy="21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Rectangle 69"/>
            <p:cNvSpPr>
              <a:spLocks noChangeArrowheads="1"/>
            </p:cNvSpPr>
            <p:nvPr/>
          </p:nvSpPr>
          <p:spPr bwMode="auto">
            <a:xfrm>
              <a:off x="2502" y="2688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" name="Rectangle 70"/>
            <p:cNvSpPr>
              <a:spLocks noChangeArrowheads="1"/>
            </p:cNvSpPr>
            <p:nvPr/>
          </p:nvSpPr>
          <p:spPr bwMode="auto">
            <a:xfrm>
              <a:off x="2352" y="2875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Text Box 71"/>
            <p:cNvSpPr txBox="1">
              <a:spLocks noChangeArrowheads="1"/>
            </p:cNvSpPr>
            <p:nvPr/>
          </p:nvSpPr>
          <p:spPr bwMode="auto">
            <a:xfrm>
              <a:off x="2415" y="2688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  <p:sp>
          <p:nvSpPr>
            <p:cNvPr id="60" name="Rectangle 72"/>
            <p:cNvSpPr>
              <a:spLocks noChangeArrowheads="1"/>
            </p:cNvSpPr>
            <p:nvPr/>
          </p:nvSpPr>
          <p:spPr bwMode="auto">
            <a:xfrm rot="-5400000" flipH="1" flipV="1">
              <a:off x="2334" y="270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" name="Rectangle 73"/>
            <p:cNvSpPr>
              <a:spLocks noChangeArrowheads="1"/>
            </p:cNvSpPr>
            <p:nvPr/>
          </p:nvSpPr>
          <p:spPr bwMode="auto">
            <a:xfrm rot="-5400000" flipH="1" flipV="1">
              <a:off x="2521" y="285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2" name="Group 74"/>
          <p:cNvGrpSpPr>
            <a:grpSpLocks/>
          </p:cNvGrpSpPr>
          <p:nvPr/>
        </p:nvGrpSpPr>
        <p:grpSpPr bwMode="auto">
          <a:xfrm>
            <a:off x="4320480" y="3814936"/>
            <a:ext cx="381000" cy="381000"/>
            <a:chOff x="2352" y="2688"/>
            <a:chExt cx="240" cy="240"/>
          </a:xfrm>
        </p:grpSpPr>
        <p:sp>
          <p:nvSpPr>
            <p:cNvPr id="63" name="Rectangle 75"/>
            <p:cNvSpPr>
              <a:spLocks noChangeArrowheads="1"/>
            </p:cNvSpPr>
            <p:nvPr/>
          </p:nvSpPr>
          <p:spPr bwMode="auto">
            <a:xfrm>
              <a:off x="2352" y="2715"/>
              <a:ext cx="240" cy="213"/>
            </a:xfrm>
            <a:prstGeom prst="rect">
              <a:avLst/>
            </a:prstGeom>
            <a:solidFill>
              <a:srgbClr val="FF33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4" name="Rectangle 76"/>
            <p:cNvSpPr>
              <a:spLocks noChangeArrowheads="1"/>
            </p:cNvSpPr>
            <p:nvPr/>
          </p:nvSpPr>
          <p:spPr bwMode="auto">
            <a:xfrm>
              <a:off x="2442" y="2715"/>
              <a:ext cx="60" cy="21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5" name="Rectangle 77"/>
            <p:cNvSpPr>
              <a:spLocks noChangeArrowheads="1"/>
            </p:cNvSpPr>
            <p:nvPr/>
          </p:nvSpPr>
          <p:spPr bwMode="auto">
            <a:xfrm>
              <a:off x="2502" y="2688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6" name="Rectangle 78"/>
            <p:cNvSpPr>
              <a:spLocks noChangeArrowheads="1"/>
            </p:cNvSpPr>
            <p:nvPr/>
          </p:nvSpPr>
          <p:spPr bwMode="auto">
            <a:xfrm>
              <a:off x="2352" y="2875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Text Box 79"/>
            <p:cNvSpPr txBox="1">
              <a:spLocks noChangeArrowheads="1"/>
            </p:cNvSpPr>
            <p:nvPr/>
          </p:nvSpPr>
          <p:spPr bwMode="auto">
            <a:xfrm>
              <a:off x="2415" y="2688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  <p:sp>
          <p:nvSpPr>
            <p:cNvPr id="68" name="Rectangle 80"/>
            <p:cNvSpPr>
              <a:spLocks noChangeArrowheads="1"/>
            </p:cNvSpPr>
            <p:nvPr/>
          </p:nvSpPr>
          <p:spPr bwMode="auto">
            <a:xfrm rot="-5400000" flipH="1" flipV="1">
              <a:off x="2334" y="270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9" name="Rectangle 81"/>
            <p:cNvSpPr>
              <a:spLocks noChangeArrowheads="1"/>
            </p:cNvSpPr>
            <p:nvPr/>
          </p:nvSpPr>
          <p:spPr bwMode="auto">
            <a:xfrm rot="-5400000" flipH="1" flipV="1">
              <a:off x="2521" y="285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0" name="Group 82"/>
          <p:cNvGrpSpPr>
            <a:grpSpLocks/>
          </p:cNvGrpSpPr>
          <p:nvPr/>
        </p:nvGrpSpPr>
        <p:grpSpPr bwMode="auto">
          <a:xfrm>
            <a:off x="5006280" y="3281536"/>
            <a:ext cx="381000" cy="381000"/>
            <a:chOff x="2352" y="2688"/>
            <a:chExt cx="240" cy="240"/>
          </a:xfrm>
        </p:grpSpPr>
        <p:sp>
          <p:nvSpPr>
            <p:cNvPr id="71" name="Rectangle 83"/>
            <p:cNvSpPr>
              <a:spLocks noChangeArrowheads="1"/>
            </p:cNvSpPr>
            <p:nvPr/>
          </p:nvSpPr>
          <p:spPr bwMode="auto">
            <a:xfrm>
              <a:off x="2352" y="2715"/>
              <a:ext cx="240" cy="213"/>
            </a:xfrm>
            <a:prstGeom prst="rect">
              <a:avLst/>
            </a:prstGeom>
            <a:solidFill>
              <a:srgbClr val="FF33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" name="Rectangle 84"/>
            <p:cNvSpPr>
              <a:spLocks noChangeArrowheads="1"/>
            </p:cNvSpPr>
            <p:nvPr/>
          </p:nvSpPr>
          <p:spPr bwMode="auto">
            <a:xfrm>
              <a:off x="2442" y="2715"/>
              <a:ext cx="60" cy="21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" name="Rectangle 85"/>
            <p:cNvSpPr>
              <a:spLocks noChangeArrowheads="1"/>
            </p:cNvSpPr>
            <p:nvPr/>
          </p:nvSpPr>
          <p:spPr bwMode="auto">
            <a:xfrm>
              <a:off x="2502" y="2688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Rectangle 86"/>
            <p:cNvSpPr>
              <a:spLocks noChangeArrowheads="1"/>
            </p:cNvSpPr>
            <p:nvPr/>
          </p:nvSpPr>
          <p:spPr bwMode="auto">
            <a:xfrm>
              <a:off x="2352" y="2875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5" name="Text Box 87"/>
            <p:cNvSpPr txBox="1">
              <a:spLocks noChangeArrowheads="1"/>
            </p:cNvSpPr>
            <p:nvPr/>
          </p:nvSpPr>
          <p:spPr bwMode="auto">
            <a:xfrm>
              <a:off x="2415" y="2688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  <p:sp>
          <p:nvSpPr>
            <p:cNvPr id="76" name="Rectangle 88"/>
            <p:cNvSpPr>
              <a:spLocks noChangeArrowheads="1"/>
            </p:cNvSpPr>
            <p:nvPr/>
          </p:nvSpPr>
          <p:spPr bwMode="auto">
            <a:xfrm rot="-5400000" flipH="1" flipV="1">
              <a:off x="2334" y="270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" name="Rectangle 89"/>
            <p:cNvSpPr>
              <a:spLocks noChangeArrowheads="1"/>
            </p:cNvSpPr>
            <p:nvPr/>
          </p:nvSpPr>
          <p:spPr bwMode="auto">
            <a:xfrm rot="-5400000" flipH="1" flipV="1">
              <a:off x="2521" y="285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78" name="Text Box 96"/>
          <p:cNvSpPr txBox="1">
            <a:spLocks noChangeArrowheads="1"/>
          </p:cNvSpPr>
          <p:nvPr/>
        </p:nvSpPr>
        <p:spPr bwMode="auto">
          <a:xfrm>
            <a:off x="1882080" y="4272136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Eth Access</a:t>
            </a:r>
          </a:p>
        </p:txBody>
      </p:sp>
      <p:sp>
        <p:nvSpPr>
          <p:cNvPr id="79" name="Text Box 97"/>
          <p:cNvSpPr txBox="1">
            <a:spLocks noChangeArrowheads="1"/>
          </p:cNvSpPr>
          <p:nvPr/>
        </p:nvSpPr>
        <p:spPr bwMode="auto">
          <a:xfrm>
            <a:off x="3939480" y="4272136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MPLS Core</a:t>
            </a:r>
          </a:p>
        </p:txBody>
      </p:sp>
      <p:sp>
        <p:nvSpPr>
          <p:cNvPr id="80" name="Text Box 98"/>
          <p:cNvSpPr txBox="1">
            <a:spLocks noChangeArrowheads="1"/>
          </p:cNvSpPr>
          <p:nvPr/>
        </p:nvSpPr>
        <p:spPr bwMode="auto">
          <a:xfrm>
            <a:off x="6225480" y="4272136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MPLS Access</a:t>
            </a:r>
          </a:p>
        </p:txBody>
      </p:sp>
      <p:grpSp>
        <p:nvGrpSpPr>
          <p:cNvPr id="81" name="Group 99"/>
          <p:cNvGrpSpPr>
            <a:grpSpLocks/>
          </p:cNvGrpSpPr>
          <p:nvPr/>
        </p:nvGrpSpPr>
        <p:grpSpPr bwMode="auto">
          <a:xfrm>
            <a:off x="6606480" y="3814936"/>
            <a:ext cx="381000" cy="381000"/>
            <a:chOff x="2352" y="2688"/>
            <a:chExt cx="240" cy="240"/>
          </a:xfrm>
        </p:grpSpPr>
        <p:sp>
          <p:nvSpPr>
            <p:cNvPr id="82" name="Rectangle 100"/>
            <p:cNvSpPr>
              <a:spLocks noChangeArrowheads="1"/>
            </p:cNvSpPr>
            <p:nvPr/>
          </p:nvSpPr>
          <p:spPr bwMode="auto">
            <a:xfrm>
              <a:off x="2352" y="2715"/>
              <a:ext cx="240" cy="213"/>
            </a:xfrm>
            <a:prstGeom prst="rect">
              <a:avLst/>
            </a:prstGeom>
            <a:solidFill>
              <a:srgbClr val="FF33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3" name="Rectangle 101"/>
            <p:cNvSpPr>
              <a:spLocks noChangeArrowheads="1"/>
            </p:cNvSpPr>
            <p:nvPr/>
          </p:nvSpPr>
          <p:spPr bwMode="auto">
            <a:xfrm>
              <a:off x="2442" y="2715"/>
              <a:ext cx="60" cy="21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" name="Rectangle 102"/>
            <p:cNvSpPr>
              <a:spLocks noChangeArrowheads="1"/>
            </p:cNvSpPr>
            <p:nvPr/>
          </p:nvSpPr>
          <p:spPr bwMode="auto">
            <a:xfrm>
              <a:off x="2502" y="2688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5" name="Rectangle 103"/>
            <p:cNvSpPr>
              <a:spLocks noChangeArrowheads="1"/>
            </p:cNvSpPr>
            <p:nvPr/>
          </p:nvSpPr>
          <p:spPr bwMode="auto">
            <a:xfrm>
              <a:off x="2352" y="2875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6" name="Text Box 104"/>
            <p:cNvSpPr txBox="1">
              <a:spLocks noChangeArrowheads="1"/>
            </p:cNvSpPr>
            <p:nvPr/>
          </p:nvSpPr>
          <p:spPr bwMode="auto">
            <a:xfrm>
              <a:off x="2415" y="2688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  <p:sp>
          <p:nvSpPr>
            <p:cNvPr id="87" name="Rectangle 105"/>
            <p:cNvSpPr>
              <a:spLocks noChangeArrowheads="1"/>
            </p:cNvSpPr>
            <p:nvPr/>
          </p:nvSpPr>
          <p:spPr bwMode="auto">
            <a:xfrm rot="-5400000" flipH="1" flipV="1">
              <a:off x="2334" y="270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8" name="Rectangle 106"/>
            <p:cNvSpPr>
              <a:spLocks noChangeArrowheads="1"/>
            </p:cNvSpPr>
            <p:nvPr/>
          </p:nvSpPr>
          <p:spPr bwMode="auto">
            <a:xfrm rot="-5400000" flipH="1" flipV="1">
              <a:off x="2521" y="285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89" name="Rectangle 107"/>
          <p:cNvSpPr>
            <a:spLocks noChangeArrowheads="1"/>
          </p:cNvSpPr>
          <p:nvPr/>
        </p:nvSpPr>
        <p:spPr bwMode="auto">
          <a:xfrm>
            <a:off x="1577280" y="2900536"/>
            <a:ext cx="6019800" cy="1752600"/>
          </a:xfrm>
          <a:prstGeom prst="rect">
            <a:avLst/>
          </a:prstGeom>
          <a:noFill/>
          <a:ln w="12700" algn="ctr">
            <a:solidFill>
              <a:srgbClr val="DDDDDD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endParaRPr lang="zh-CN" altLang="zh-CN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 108"/>
          <p:cNvSpPr>
            <a:spLocks noChangeArrowheads="1"/>
          </p:cNvSpPr>
          <p:nvPr/>
        </p:nvSpPr>
        <p:spPr bwMode="auto">
          <a:xfrm>
            <a:off x="7749480" y="2900536"/>
            <a:ext cx="1143000" cy="1752600"/>
          </a:xfrm>
          <a:prstGeom prst="rect">
            <a:avLst/>
          </a:prstGeom>
          <a:noFill/>
          <a:ln w="12700" algn="ctr">
            <a:solidFill>
              <a:srgbClr val="DDDDDD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endParaRPr lang="zh-CN" altLang="zh-CN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Rectangle 109"/>
          <p:cNvSpPr>
            <a:spLocks noChangeArrowheads="1"/>
          </p:cNvSpPr>
          <p:nvPr/>
        </p:nvSpPr>
        <p:spPr bwMode="auto">
          <a:xfrm>
            <a:off x="281880" y="2900536"/>
            <a:ext cx="1143000" cy="1752600"/>
          </a:xfrm>
          <a:prstGeom prst="rect">
            <a:avLst/>
          </a:prstGeom>
          <a:noFill/>
          <a:ln w="12700" algn="ctr">
            <a:solidFill>
              <a:srgbClr val="DDDDDD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endParaRPr lang="zh-CN" altLang="zh-CN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 Box 110"/>
          <p:cNvSpPr txBox="1">
            <a:spLocks noChangeArrowheads="1"/>
          </p:cNvSpPr>
          <p:nvPr/>
        </p:nvSpPr>
        <p:spPr bwMode="auto">
          <a:xfrm>
            <a:off x="358080" y="2900536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Customer</a:t>
            </a:r>
          </a:p>
        </p:txBody>
      </p:sp>
      <p:sp>
        <p:nvSpPr>
          <p:cNvPr id="93" name="Text Box 111"/>
          <p:cNvSpPr txBox="1">
            <a:spLocks noChangeArrowheads="1"/>
          </p:cNvSpPr>
          <p:nvPr/>
        </p:nvSpPr>
        <p:spPr bwMode="auto">
          <a:xfrm>
            <a:off x="7749480" y="2900536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Customer</a:t>
            </a:r>
          </a:p>
        </p:txBody>
      </p:sp>
      <p:sp>
        <p:nvSpPr>
          <p:cNvPr id="94" name="Text Box 112"/>
          <p:cNvSpPr txBox="1">
            <a:spLocks noChangeArrowheads="1"/>
          </p:cNvSpPr>
          <p:nvPr/>
        </p:nvSpPr>
        <p:spPr bwMode="auto">
          <a:xfrm>
            <a:off x="1653480" y="2900536"/>
            <a:ext cx="1828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Service Provider</a:t>
            </a:r>
          </a:p>
        </p:txBody>
      </p:sp>
      <p:sp>
        <p:nvSpPr>
          <p:cNvPr id="95" name="Line 113"/>
          <p:cNvSpPr>
            <a:spLocks noChangeShapeType="1"/>
          </p:cNvSpPr>
          <p:nvPr/>
        </p:nvSpPr>
        <p:spPr bwMode="auto">
          <a:xfrm>
            <a:off x="1272480" y="3814936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96" name="Line 114"/>
          <p:cNvSpPr>
            <a:spLocks noChangeShapeType="1"/>
          </p:cNvSpPr>
          <p:nvPr/>
        </p:nvSpPr>
        <p:spPr bwMode="auto">
          <a:xfrm>
            <a:off x="7520880" y="3814936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97" name="Rectangle 119"/>
          <p:cNvSpPr>
            <a:spLocks noChangeArrowheads="1"/>
          </p:cNvSpPr>
          <p:nvPr/>
        </p:nvSpPr>
        <p:spPr bwMode="auto">
          <a:xfrm>
            <a:off x="5920680" y="5064224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8" name="Rectangle 120"/>
          <p:cNvSpPr>
            <a:spLocks noChangeArrowheads="1"/>
          </p:cNvSpPr>
          <p:nvPr/>
        </p:nvSpPr>
        <p:spPr bwMode="auto">
          <a:xfrm>
            <a:off x="2948880" y="5064224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9" name="Rectangle 121"/>
          <p:cNvSpPr>
            <a:spLocks noChangeArrowheads="1"/>
          </p:cNvSpPr>
          <p:nvPr/>
        </p:nvSpPr>
        <p:spPr bwMode="auto">
          <a:xfrm>
            <a:off x="1729680" y="5064224"/>
            <a:ext cx="152400" cy="1524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0" name="Rectangle 122"/>
          <p:cNvSpPr>
            <a:spLocks noChangeArrowheads="1"/>
          </p:cNvSpPr>
          <p:nvPr/>
        </p:nvSpPr>
        <p:spPr bwMode="auto">
          <a:xfrm>
            <a:off x="7216080" y="5064224"/>
            <a:ext cx="152400" cy="1524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1" name="Text Box 133"/>
          <p:cNvSpPr txBox="1">
            <a:spLocks noChangeArrowheads="1"/>
          </p:cNvSpPr>
          <p:nvPr/>
        </p:nvSpPr>
        <p:spPr bwMode="auto">
          <a:xfrm>
            <a:off x="152399" y="4985257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Service OAM</a:t>
            </a:r>
            <a:endParaRPr lang="en-US" altLang="zh-CN" sz="14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2" name="Line 9"/>
          <p:cNvSpPr>
            <a:spLocks noChangeShapeType="1"/>
          </p:cNvSpPr>
          <p:nvPr/>
        </p:nvSpPr>
        <p:spPr bwMode="auto">
          <a:xfrm flipV="1">
            <a:off x="1175246" y="6004519"/>
            <a:ext cx="6802834" cy="1453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zh-CN" altLang="en-US"/>
          </a:p>
        </p:txBody>
      </p:sp>
      <p:sp>
        <p:nvSpPr>
          <p:cNvPr id="103" name="Rectangle 115"/>
          <p:cNvSpPr>
            <a:spLocks noChangeArrowheads="1"/>
          </p:cNvSpPr>
          <p:nvPr/>
        </p:nvSpPr>
        <p:spPr bwMode="auto">
          <a:xfrm>
            <a:off x="1115616" y="592832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" name="Rectangle 116"/>
          <p:cNvSpPr>
            <a:spLocks noChangeArrowheads="1"/>
          </p:cNvSpPr>
          <p:nvPr/>
        </p:nvSpPr>
        <p:spPr bwMode="auto">
          <a:xfrm>
            <a:off x="7901880" y="592832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5" name="Rectangle 117"/>
          <p:cNvSpPr>
            <a:spLocks noChangeArrowheads="1"/>
          </p:cNvSpPr>
          <p:nvPr/>
        </p:nvSpPr>
        <p:spPr bwMode="auto">
          <a:xfrm>
            <a:off x="1729680" y="592832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6" name="Rectangle 118"/>
          <p:cNvSpPr>
            <a:spLocks noChangeArrowheads="1"/>
          </p:cNvSpPr>
          <p:nvPr/>
        </p:nvSpPr>
        <p:spPr bwMode="auto">
          <a:xfrm>
            <a:off x="7216080" y="592832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7" name="Text Box 133"/>
          <p:cNvSpPr txBox="1">
            <a:spLocks noChangeArrowheads="1"/>
          </p:cNvSpPr>
          <p:nvPr/>
        </p:nvSpPr>
        <p:spPr bwMode="auto">
          <a:xfrm>
            <a:off x="152399" y="5857897"/>
            <a:ext cx="10486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Link OAM</a:t>
            </a:r>
            <a:endParaRPr lang="en-US" altLang="zh-CN" sz="14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8" name="Rectangle 120"/>
          <p:cNvSpPr>
            <a:spLocks noChangeArrowheads="1"/>
          </p:cNvSpPr>
          <p:nvPr/>
        </p:nvSpPr>
        <p:spPr bwMode="auto">
          <a:xfrm>
            <a:off x="2186880" y="592832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9" name="左右箭头 108"/>
          <p:cNvSpPr/>
          <p:nvPr/>
        </p:nvSpPr>
        <p:spPr bwMode="auto">
          <a:xfrm>
            <a:off x="1843980" y="6109593"/>
            <a:ext cx="338137" cy="15388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0" name="左右箭头 109"/>
          <p:cNvSpPr/>
          <p:nvPr/>
        </p:nvSpPr>
        <p:spPr bwMode="auto">
          <a:xfrm>
            <a:off x="1315343" y="6117878"/>
            <a:ext cx="338137" cy="15388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1" name="左右箭头 110"/>
          <p:cNvSpPr/>
          <p:nvPr/>
        </p:nvSpPr>
        <p:spPr bwMode="auto">
          <a:xfrm>
            <a:off x="7380312" y="6093296"/>
            <a:ext cx="487785" cy="144801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2" name="Text Box 15"/>
          <p:cNvSpPr txBox="1">
            <a:spLocks noChangeArrowheads="1"/>
          </p:cNvSpPr>
          <p:nvPr/>
        </p:nvSpPr>
        <p:spPr bwMode="auto">
          <a:xfrm>
            <a:off x="1081980" y="6228454"/>
            <a:ext cx="142107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802.3ah</a:t>
            </a:r>
            <a:endParaRPr lang="en-US" altLang="zh-CN" sz="14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3" name="Text Box 15"/>
          <p:cNvSpPr txBox="1">
            <a:spLocks noChangeArrowheads="1"/>
          </p:cNvSpPr>
          <p:nvPr/>
        </p:nvSpPr>
        <p:spPr bwMode="auto">
          <a:xfrm>
            <a:off x="1845964" y="6228453"/>
            <a:ext cx="142107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802.3ah</a:t>
            </a:r>
            <a:endParaRPr lang="en-US" altLang="zh-CN" sz="14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4" name="右弧形箭头 113"/>
          <p:cNvSpPr/>
          <p:nvPr/>
        </p:nvSpPr>
        <p:spPr bwMode="auto">
          <a:xfrm flipV="1">
            <a:off x="7291486" y="5296246"/>
            <a:ext cx="305594" cy="581026"/>
          </a:xfrm>
          <a:prstGeom prst="curvedLeftArrow">
            <a:avLst>
              <a:gd name="adj1" fmla="val 25000"/>
              <a:gd name="adj2" fmla="val 50000"/>
              <a:gd name="adj3" fmla="val 32143"/>
            </a:avLst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5" name="左箭头 114"/>
          <p:cNvSpPr/>
          <p:nvPr/>
        </p:nvSpPr>
        <p:spPr bwMode="auto">
          <a:xfrm>
            <a:off x="6587312" y="4835293"/>
            <a:ext cx="461963" cy="153888"/>
          </a:xfrm>
          <a:prstGeom prst="leftArrow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6" name="左箭头 115"/>
          <p:cNvSpPr/>
          <p:nvPr/>
        </p:nvSpPr>
        <p:spPr bwMode="auto">
          <a:xfrm>
            <a:off x="7588929" y="5787008"/>
            <a:ext cx="461963" cy="153888"/>
          </a:xfrm>
          <a:prstGeom prst="leftArrow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7" name="Text Box 14"/>
          <p:cNvSpPr txBox="1">
            <a:spLocks noChangeArrowheads="1"/>
          </p:cNvSpPr>
          <p:nvPr/>
        </p:nvSpPr>
        <p:spPr bwMode="auto">
          <a:xfrm>
            <a:off x="8053486" y="5529912"/>
            <a:ext cx="96103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solidFill>
                  <a:schemeClr val="accent2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Remote failure indication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8" name="Text Box 14"/>
          <p:cNvSpPr txBox="1">
            <a:spLocks noChangeArrowheads="1"/>
          </p:cNvSpPr>
          <p:nvPr/>
        </p:nvSpPr>
        <p:spPr bwMode="auto">
          <a:xfrm>
            <a:off x="4701480" y="5479119"/>
            <a:ext cx="27704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solidFill>
                  <a:schemeClr val="accent2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802.3ah to 802.1ag interworking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119" name="Group 36"/>
          <p:cNvGrpSpPr>
            <a:grpSpLocks/>
          </p:cNvGrpSpPr>
          <p:nvPr/>
        </p:nvGrpSpPr>
        <p:grpSpPr bwMode="auto">
          <a:xfrm>
            <a:off x="2102768" y="3284984"/>
            <a:ext cx="381000" cy="381000"/>
            <a:chOff x="1008" y="2208"/>
            <a:chExt cx="288" cy="288"/>
          </a:xfrm>
        </p:grpSpPr>
        <p:sp>
          <p:nvSpPr>
            <p:cNvPr id="120" name="Rectangle 37"/>
            <p:cNvSpPr>
              <a:spLocks noChangeArrowheads="1"/>
            </p:cNvSpPr>
            <p:nvPr/>
          </p:nvSpPr>
          <p:spPr bwMode="auto">
            <a:xfrm>
              <a:off x="1008" y="2240"/>
              <a:ext cx="288" cy="256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1" name="Rectangle 38"/>
            <p:cNvSpPr>
              <a:spLocks noChangeArrowheads="1"/>
            </p:cNvSpPr>
            <p:nvPr/>
          </p:nvSpPr>
          <p:spPr bwMode="auto">
            <a:xfrm>
              <a:off x="1116" y="2240"/>
              <a:ext cx="72" cy="25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2" name="Rectangle 39"/>
            <p:cNvSpPr>
              <a:spLocks noChangeArrowheads="1"/>
            </p:cNvSpPr>
            <p:nvPr/>
          </p:nvSpPr>
          <p:spPr bwMode="auto">
            <a:xfrm>
              <a:off x="118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" name="Rectangle 40"/>
            <p:cNvSpPr>
              <a:spLocks noChangeArrowheads="1"/>
            </p:cNvSpPr>
            <p:nvPr/>
          </p:nvSpPr>
          <p:spPr bwMode="auto">
            <a:xfrm>
              <a:off x="100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4" name="Text Box 41"/>
            <p:cNvSpPr txBox="1">
              <a:spLocks noChangeArrowheads="1"/>
            </p:cNvSpPr>
            <p:nvPr/>
          </p:nvSpPr>
          <p:spPr bwMode="auto">
            <a:xfrm>
              <a:off x="1084" y="2208"/>
              <a:ext cx="139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</p:grpSp>
      <p:grpSp>
        <p:nvGrpSpPr>
          <p:cNvPr id="125" name="Group 157"/>
          <p:cNvGrpSpPr>
            <a:grpSpLocks/>
          </p:cNvGrpSpPr>
          <p:nvPr/>
        </p:nvGrpSpPr>
        <p:grpSpPr bwMode="auto">
          <a:xfrm>
            <a:off x="7914999" y="4725144"/>
            <a:ext cx="833465" cy="625549"/>
            <a:chOff x="96" y="3312"/>
            <a:chExt cx="576" cy="432"/>
          </a:xfrm>
        </p:grpSpPr>
        <p:sp>
          <p:nvSpPr>
            <p:cNvPr id="126" name="Rectangle 144"/>
            <p:cNvSpPr>
              <a:spLocks noChangeArrowheads="1"/>
            </p:cNvSpPr>
            <p:nvPr/>
          </p:nvSpPr>
          <p:spPr bwMode="auto">
            <a:xfrm>
              <a:off x="144" y="3408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7" name="Text Box 145"/>
            <p:cNvSpPr txBox="1">
              <a:spLocks noChangeArrowheads="1"/>
            </p:cNvSpPr>
            <p:nvPr/>
          </p:nvSpPr>
          <p:spPr bwMode="auto">
            <a:xfrm>
              <a:off x="240" y="3360"/>
              <a:ext cx="399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zh-CN" sz="1400" dirty="0" smtClean="0"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MEP</a:t>
              </a:r>
              <a:endParaRPr lang="en-US" altLang="zh-CN" sz="14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28" name="Rectangle 146"/>
            <p:cNvSpPr>
              <a:spLocks noChangeArrowheads="1"/>
            </p:cNvSpPr>
            <p:nvPr/>
          </p:nvSpPr>
          <p:spPr bwMode="auto">
            <a:xfrm>
              <a:off x="144" y="355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9" name="Text Box 147"/>
            <p:cNvSpPr txBox="1">
              <a:spLocks noChangeArrowheads="1"/>
            </p:cNvSpPr>
            <p:nvPr/>
          </p:nvSpPr>
          <p:spPr bwMode="auto">
            <a:xfrm>
              <a:off x="240" y="3504"/>
              <a:ext cx="432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zh-CN" sz="1400" dirty="0" smtClean="0"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MIP</a:t>
              </a:r>
              <a:endParaRPr lang="en-US" altLang="zh-CN" sz="14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30" name="Rectangle 148"/>
            <p:cNvSpPr>
              <a:spLocks noChangeArrowheads="1"/>
            </p:cNvSpPr>
            <p:nvPr/>
          </p:nvSpPr>
          <p:spPr bwMode="auto">
            <a:xfrm>
              <a:off x="96" y="3312"/>
              <a:ext cx="489" cy="432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131" name="Rectangle 120"/>
          <p:cNvSpPr>
            <a:spLocks noChangeArrowheads="1"/>
          </p:cNvSpPr>
          <p:nvPr/>
        </p:nvSpPr>
        <p:spPr bwMode="auto">
          <a:xfrm>
            <a:off x="2959562" y="592832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" name="左右箭头 131"/>
          <p:cNvSpPr/>
          <p:nvPr/>
        </p:nvSpPr>
        <p:spPr bwMode="auto">
          <a:xfrm>
            <a:off x="2339752" y="6093296"/>
            <a:ext cx="612000" cy="15388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3" name="Text Box 15"/>
          <p:cNvSpPr txBox="1">
            <a:spLocks noChangeArrowheads="1"/>
          </p:cNvSpPr>
          <p:nvPr/>
        </p:nvSpPr>
        <p:spPr bwMode="auto">
          <a:xfrm>
            <a:off x="2574859" y="6212156"/>
            <a:ext cx="142107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802.3ah</a:t>
            </a:r>
            <a:endParaRPr lang="en-US" altLang="zh-CN" sz="14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32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Introducing Network Management Service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297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Network Management </a:t>
            </a:r>
            <a:r>
              <a:rPr lang="en-US" altLang="zh-CN" dirty="0" smtClean="0"/>
              <a:t>Service (NMS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NMS performs management functions through the interface to the EM (Element Manager) across multiple Network Elements (NE)</a:t>
            </a:r>
          </a:p>
          <a:p>
            <a:pPr lvl="1"/>
            <a:r>
              <a:rPr lang="en-US" altLang="zh-CN" sz="1800" dirty="0"/>
              <a:t>It is a network management application, and can be as simple as a command generator</a:t>
            </a:r>
          </a:p>
          <a:p>
            <a:pPr lvl="1"/>
            <a:r>
              <a:rPr lang="en-US" altLang="zh-CN" sz="1800" dirty="0"/>
              <a:t>Focus on managing the functions related to the interaction between multiple network elements</a:t>
            </a:r>
          </a:p>
          <a:p>
            <a:pPr lvl="1"/>
            <a:r>
              <a:rPr lang="en-US" altLang="zh-CN" sz="1800" dirty="0"/>
              <a:t>Perform functions for distribution of network resources: configuration, control and supervision of the network</a:t>
            </a:r>
          </a:p>
          <a:p>
            <a:pPr lvl="1"/>
            <a:r>
              <a:rPr lang="en-US" altLang="zh-CN" sz="1800" dirty="0"/>
              <a:t>These functions can achieve fault diagnostics and maintenance (FDM), configuration management, performance management, security management, and so on </a:t>
            </a:r>
            <a:endParaRPr lang="zh-CN" altLang="en-US" sz="1800" dirty="0"/>
          </a:p>
          <a:p>
            <a:r>
              <a:rPr lang="en-US" altLang="zh-CN" sz="2000" dirty="0" smtClean="0"/>
              <a:t>Benefits:</a:t>
            </a:r>
          </a:p>
          <a:p>
            <a:pPr lvl="1"/>
            <a:r>
              <a:rPr lang="en-US" altLang="zh-CN" sz="1800" dirty="0" smtClean="0"/>
              <a:t>Simplify configuration, monitoring, and troubleshooting</a:t>
            </a:r>
          </a:p>
          <a:p>
            <a:pPr lvl="1"/>
            <a:r>
              <a:rPr lang="en-US" altLang="zh-CN" sz="1800" dirty="0" smtClean="0"/>
              <a:t>Security benefit (less people log on NE)</a:t>
            </a:r>
          </a:p>
          <a:p>
            <a:pPr lvl="1"/>
            <a:r>
              <a:rPr lang="en-US" altLang="zh-CN" sz="1800" dirty="0" smtClean="0"/>
              <a:t>Effective in cross-domain scenarios (no need for experts with different domain technologies) </a:t>
            </a:r>
          </a:p>
        </p:txBody>
      </p:sp>
    </p:spTree>
    <p:extLst>
      <p:ext uri="{BB962C8B-B14F-4D97-AF65-F5344CB8AC3E}">
        <p14:creationId xmlns:p14="http://schemas.microsoft.com/office/powerpoint/2010/main" val="131819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802.3ah OAM Client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OAM client responsibilities </a:t>
            </a:r>
            <a:r>
              <a:rPr lang="en-US" altLang="zh-CN" sz="2800" dirty="0"/>
              <a:t>– integral role in establishing and managing OAM on a link</a:t>
            </a:r>
          </a:p>
          <a:p>
            <a:pPr lvl="1"/>
            <a:r>
              <a:rPr lang="en-US" altLang="zh-CN" sz="2400" dirty="0"/>
              <a:t>Enable and configure the OAM sublayer entity</a:t>
            </a:r>
          </a:p>
          <a:p>
            <a:pPr lvl="1"/>
            <a:r>
              <a:rPr lang="en-US" altLang="zh-CN" sz="2400" dirty="0"/>
              <a:t>Link events are </a:t>
            </a:r>
            <a:r>
              <a:rPr lang="en-US" altLang="zh-CN" sz="2400" dirty="0" smtClean="0"/>
              <a:t>signaled </a:t>
            </a:r>
            <a:r>
              <a:rPr lang="en-US" altLang="zh-CN" sz="2400" dirty="0"/>
              <a:t>between peer OAM client entities</a:t>
            </a:r>
          </a:p>
          <a:p>
            <a:endParaRPr lang="zh-CN" altLang="en-US" sz="2800" dirty="0"/>
          </a:p>
        </p:txBody>
      </p:sp>
      <p:sp>
        <p:nvSpPr>
          <p:cNvPr id="11" name="圆角矩形 10"/>
          <p:cNvSpPr/>
          <p:nvPr/>
        </p:nvSpPr>
        <p:spPr bwMode="auto">
          <a:xfrm>
            <a:off x="1187624" y="4342150"/>
            <a:ext cx="2592288" cy="17281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1468149" y="5544865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PHY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3" name="直接连接符 12"/>
          <p:cNvCxnSpPr/>
          <p:nvPr/>
        </p:nvCxnSpPr>
        <p:spPr bwMode="auto">
          <a:xfrm>
            <a:off x="2470953" y="5805328"/>
            <a:ext cx="5196" cy="576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直接连接符 13"/>
          <p:cNvCxnSpPr/>
          <p:nvPr/>
        </p:nvCxnSpPr>
        <p:spPr bwMode="auto">
          <a:xfrm flipV="1">
            <a:off x="2483768" y="6356473"/>
            <a:ext cx="3958711" cy="190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矩形 14"/>
          <p:cNvSpPr/>
          <p:nvPr/>
        </p:nvSpPr>
        <p:spPr bwMode="auto">
          <a:xfrm>
            <a:off x="1468149" y="5065889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 control (optional)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1468149" y="4801047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sublayer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1468149" y="5309416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1468149" y="4536205"/>
            <a:ext cx="93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client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2548149" y="4536205"/>
            <a:ext cx="93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 client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圆角矩形 19"/>
          <p:cNvSpPr/>
          <p:nvPr/>
        </p:nvSpPr>
        <p:spPr bwMode="auto">
          <a:xfrm>
            <a:off x="5148064" y="4343705"/>
            <a:ext cx="2592288" cy="1726637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434479" y="5554853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PHY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5434479" y="5062852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 control (optional)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5434479" y="4810852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sublayer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5434479" y="5314852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514479" y="4565614"/>
            <a:ext cx="93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client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434479" y="4565614"/>
            <a:ext cx="93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 client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7" name="直接连接符 26"/>
          <p:cNvCxnSpPr/>
          <p:nvPr/>
        </p:nvCxnSpPr>
        <p:spPr bwMode="auto">
          <a:xfrm>
            <a:off x="6442479" y="5790573"/>
            <a:ext cx="0" cy="576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96803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NMS Fits in a Common Structure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673020" y="2204864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673020" y="4149080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client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673020" y="5517232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635896" y="2204864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635896" y="4149080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Ex. SNMP agent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3635896" y="5517232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15567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802.3ah</a:t>
            </a:r>
            <a:endParaRPr lang="zh-CN" alt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491880" y="15567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802.1ag</a:t>
            </a:r>
            <a:endParaRPr lang="zh-CN" altLang="en-US" sz="1600" dirty="0"/>
          </a:p>
        </p:txBody>
      </p:sp>
      <p:cxnSp>
        <p:nvCxnSpPr>
          <p:cNvPr id="16" name="直接连接符 15"/>
          <p:cNvCxnSpPr/>
          <p:nvPr/>
        </p:nvCxnSpPr>
        <p:spPr bwMode="auto">
          <a:xfrm>
            <a:off x="395536" y="2924944"/>
            <a:ext cx="82809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>
            <a:off x="395536" y="4005064"/>
            <a:ext cx="82809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矩形 17"/>
          <p:cNvSpPr/>
          <p:nvPr/>
        </p:nvSpPr>
        <p:spPr bwMode="auto">
          <a:xfrm>
            <a:off x="6516456" y="2060848"/>
            <a:ext cx="2160000" cy="64807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NMS (SS)</a:t>
            </a:r>
            <a:endParaRPr kumimoji="1" lang="zh-CN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6516456" y="3212976"/>
            <a:ext cx="2160000" cy="49837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Controller</a:t>
            </a:r>
            <a:endParaRPr kumimoji="1" lang="zh-CN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cxnSp>
        <p:nvCxnSpPr>
          <p:cNvPr id="26" name="直接箭头连接符 25"/>
          <p:cNvCxnSpPr>
            <a:stCxn id="18" idx="2"/>
            <a:endCxn id="19" idx="0"/>
          </p:cNvCxnSpPr>
          <p:nvPr/>
        </p:nvCxnSpPr>
        <p:spPr bwMode="auto">
          <a:xfrm>
            <a:off x="7596456" y="2708920"/>
            <a:ext cx="0" cy="50405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31" name="矩形 30"/>
          <p:cNvSpPr/>
          <p:nvPr/>
        </p:nvSpPr>
        <p:spPr bwMode="auto">
          <a:xfrm>
            <a:off x="2185292" y="4150286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client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2185292" y="5518438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5076168" y="4150286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Ex. SNMP agent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5076168" y="5518438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上下箭头 4"/>
          <p:cNvSpPr/>
          <p:nvPr/>
        </p:nvSpPr>
        <p:spPr bwMode="auto">
          <a:xfrm>
            <a:off x="997004" y="3715265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上下箭头 34"/>
          <p:cNvSpPr/>
          <p:nvPr/>
        </p:nvSpPr>
        <p:spPr bwMode="auto">
          <a:xfrm>
            <a:off x="2509276" y="3710600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上下箭头 35"/>
          <p:cNvSpPr/>
          <p:nvPr/>
        </p:nvSpPr>
        <p:spPr bwMode="auto">
          <a:xfrm>
            <a:off x="3995880" y="3710600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上下箭头 36"/>
          <p:cNvSpPr/>
          <p:nvPr/>
        </p:nvSpPr>
        <p:spPr bwMode="auto">
          <a:xfrm>
            <a:off x="5436152" y="3717080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上下箭头 37"/>
          <p:cNvSpPr/>
          <p:nvPr/>
        </p:nvSpPr>
        <p:spPr bwMode="auto">
          <a:xfrm>
            <a:off x="997004" y="4654342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上下箭头 38"/>
          <p:cNvSpPr/>
          <p:nvPr/>
        </p:nvSpPr>
        <p:spPr bwMode="auto">
          <a:xfrm>
            <a:off x="2509276" y="4649677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上下箭头 39"/>
          <p:cNvSpPr/>
          <p:nvPr/>
        </p:nvSpPr>
        <p:spPr bwMode="auto">
          <a:xfrm>
            <a:off x="3995880" y="4649677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上下箭头 40"/>
          <p:cNvSpPr/>
          <p:nvPr/>
        </p:nvSpPr>
        <p:spPr bwMode="auto">
          <a:xfrm>
            <a:off x="5436152" y="4656157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2" name="直接箭头连接符 41"/>
          <p:cNvCxnSpPr>
            <a:stCxn id="7" idx="3"/>
            <a:endCxn id="32" idx="1"/>
          </p:cNvCxnSpPr>
          <p:nvPr/>
        </p:nvCxnSpPr>
        <p:spPr bwMode="auto">
          <a:xfrm>
            <a:off x="1609020" y="5769260"/>
            <a:ext cx="576272" cy="12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3" name="直接箭头连接符 42"/>
          <p:cNvCxnSpPr>
            <a:endCxn id="34" idx="1"/>
          </p:cNvCxnSpPr>
          <p:nvPr/>
        </p:nvCxnSpPr>
        <p:spPr bwMode="auto">
          <a:xfrm>
            <a:off x="4643896" y="5760279"/>
            <a:ext cx="432272" cy="101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285140" y="616530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OAMPDU</a:t>
            </a:r>
            <a:endParaRPr lang="zh-CN" alt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4276266" y="616530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CFM message</a:t>
            </a:r>
            <a:endParaRPr lang="zh-CN" altLang="en-US" sz="1600" dirty="0"/>
          </a:p>
        </p:txBody>
      </p:sp>
      <p:sp>
        <p:nvSpPr>
          <p:cNvPr id="49" name="矩形 48"/>
          <p:cNvSpPr/>
          <p:nvPr/>
        </p:nvSpPr>
        <p:spPr bwMode="auto">
          <a:xfrm>
            <a:off x="6516456" y="4652088"/>
            <a:ext cx="2160000" cy="49837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Interface</a:t>
            </a:r>
            <a:endParaRPr kumimoji="1" lang="zh-CN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cxnSp>
        <p:nvCxnSpPr>
          <p:cNvPr id="50" name="直接箭头连接符 49"/>
          <p:cNvCxnSpPr>
            <a:stCxn id="19" idx="2"/>
            <a:endCxn id="49" idx="0"/>
          </p:cNvCxnSpPr>
          <p:nvPr/>
        </p:nvCxnSpPr>
        <p:spPr bwMode="auto">
          <a:xfrm>
            <a:off x="7596456" y="3711352"/>
            <a:ext cx="0" cy="94073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/>
          <p:nvPr/>
        </p:nvSpPr>
        <p:spPr>
          <a:xfrm>
            <a:off x="1187624" y="4911551"/>
            <a:ext cx="1655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802.3 OAM service interface</a:t>
            </a:r>
            <a:endParaRPr lang="zh-CN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211960" y="3787225"/>
            <a:ext cx="16559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Ex. SNMP interface</a:t>
            </a:r>
            <a:endParaRPr lang="zh-CN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212162" y="4941168"/>
            <a:ext cx="1655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Layer management interface (LMI)</a:t>
            </a:r>
            <a:endParaRPr lang="zh-CN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6372200" y="15567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/>
              <a:t>OmniRAN</a:t>
            </a:r>
            <a:endParaRPr lang="zh-CN" altLang="en-US" sz="1600" dirty="0"/>
          </a:p>
        </p:txBody>
      </p:sp>
      <p:sp>
        <p:nvSpPr>
          <p:cNvPr id="44" name="矩形 43"/>
          <p:cNvSpPr/>
          <p:nvPr/>
        </p:nvSpPr>
        <p:spPr bwMode="auto">
          <a:xfrm>
            <a:off x="673020" y="3212704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Element Manager</a:t>
            </a: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(EM)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3635896" y="3212976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EM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上下箭头 47"/>
          <p:cNvSpPr/>
          <p:nvPr/>
        </p:nvSpPr>
        <p:spPr bwMode="auto">
          <a:xfrm>
            <a:off x="1753140" y="2708920"/>
            <a:ext cx="288032" cy="50378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上下箭头 50"/>
          <p:cNvSpPr/>
          <p:nvPr/>
        </p:nvSpPr>
        <p:spPr bwMode="auto">
          <a:xfrm>
            <a:off x="4695588" y="2709192"/>
            <a:ext cx="288032" cy="50378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136730" y="2924944"/>
            <a:ext cx="16559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Itf</a:t>
            </a:r>
            <a:r>
              <a:rPr lang="en-US" altLang="zh-CN" dirty="0" smtClean="0"/>
              <a:t>-N</a:t>
            </a:r>
            <a:endParaRPr lang="zh-CN" alt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040153" y="2918429"/>
            <a:ext cx="16559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Itf</a:t>
            </a:r>
            <a:r>
              <a:rPr lang="en-US" altLang="zh-CN" dirty="0" smtClean="0"/>
              <a:t>-N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 bwMode="auto">
          <a:xfrm>
            <a:off x="4136434" y="3356992"/>
            <a:ext cx="1908000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latin typeface="Times New Roman" charset="0"/>
              </a:rPr>
              <a:t>Ex. SNMP </a:t>
            </a:r>
            <a:r>
              <a:rPr lang="en-US" altLang="zh-CN" dirty="0" smtClean="0">
                <a:latin typeface="Times New Roman" charset="0"/>
              </a:rPr>
              <a:t>manager&amp; </a:t>
            </a:r>
            <a:r>
              <a:rPr lang="en-US" altLang="zh-CN" dirty="0" smtClean="0">
                <a:latin typeface="Times New Roman" charset="0"/>
              </a:rPr>
              <a:t>agent</a:t>
            </a:r>
            <a:endParaRPr lang="zh-CN" altLang="en-US" dirty="0">
              <a:latin typeface="Times New Roman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714619" y="2918428"/>
            <a:ext cx="10081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R2, R4, R11 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7785247" y="3996553"/>
            <a:ext cx="6751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R5, R7 </a:t>
            </a:r>
            <a:endParaRPr lang="zh-CN" altLang="en-US" dirty="0"/>
          </a:p>
        </p:txBody>
      </p:sp>
      <p:sp>
        <p:nvSpPr>
          <p:cNvPr id="58" name="矩形 57"/>
          <p:cNvSpPr/>
          <p:nvPr/>
        </p:nvSpPr>
        <p:spPr bwMode="auto">
          <a:xfrm>
            <a:off x="4535996" y="2312876"/>
            <a:ext cx="1476164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latin typeface="Times New Roman" charset="0"/>
              </a:rPr>
              <a:t>Ex. SNMP manager</a:t>
            </a:r>
            <a:endParaRPr lang="zh-CN" alt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84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 Change </a:t>
            </a:r>
            <a:r>
              <a:rPr lang="en-US" altLang="zh-CN" dirty="0"/>
              <a:t>of NRM</a:t>
            </a:r>
            <a:endParaRPr lang="zh-CN" altLang="en-US" dirty="0"/>
          </a:p>
        </p:txBody>
      </p:sp>
      <p:sp>
        <p:nvSpPr>
          <p:cNvPr id="12" name="内容占位符 2"/>
          <p:cNvSpPr txBox="1">
            <a:spLocks/>
          </p:cNvSpPr>
          <p:nvPr/>
        </p:nvSpPr>
        <p:spPr>
          <a:xfrm>
            <a:off x="457200" y="126876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sz="2400" kern="0" dirty="0" smtClean="0"/>
              <a:t>Extend </a:t>
            </a:r>
            <a:r>
              <a:rPr lang="en-US" altLang="zh-CN" sz="2400" kern="0" dirty="0"/>
              <a:t>Subscription Service (SS) </a:t>
            </a:r>
            <a:r>
              <a:rPr lang="en-US" altLang="zh-CN" sz="2400" kern="0" dirty="0" smtClean="0"/>
              <a:t>to a general  management entity (NMS</a:t>
            </a:r>
            <a:r>
              <a:rPr lang="en-US" altLang="zh-CN" sz="2400" kern="0" dirty="0"/>
              <a:t>), </a:t>
            </a:r>
            <a:r>
              <a:rPr lang="en-US" altLang="zh-CN" sz="2400" kern="0" dirty="0" smtClean="0"/>
              <a:t>which provides </a:t>
            </a:r>
            <a:r>
              <a:rPr lang="en-US" altLang="zh-CN" sz="2400" kern="0" dirty="0"/>
              <a:t>security management </a:t>
            </a:r>
            <a:r>
              <a:rPr lang="en-US" altLang="zh-CN" sz="2400" kern="0" dirty="0" smtClean="0"/>
              <a:t>(AAA capability) </a:t>
            </a:r>
            <a:endParaRPr lang="en-US" altLang="zh-CN" sz="2400" kern="0" dirty="0"/>
          </a:p>
          <a:p>
            <a:pPr lvl="1"/>
            <a:r>
              <a:rPr lang="en-US" altLang="zh-CN" sz="2000" kern="0" dirty="0"/>
              <a:t>NMS includes more functions than </a:t>
            </a:r>
            <a:r>
              <a:rPr lang="en-US" altLang="zh-CN" sz="2000" kern="0" dirty="0" smtClean="0"/>
              <a:t>SS</a:t>
            </a:r>
          </a:p>
          <a:p>
            <a:pPr lvl="1"/>
            <a:r>
              <a:rPr lang="en-US" altLang="zh-CN" sz="2000" kern="0" dirty="0" smtClean="0"/>
              <a:t>NMS requirements for FDM will be specified in FDM chapter</a:t>
            </a:r>
            <a:endParaRPr lang="en-US" altLang="zh-CN" sz="2000" kern="0" dirty="0"/>
          </a:p>
          <a:p>
            <a:pPr lvl="1"/>
            <a:r>
              <a:rPr lang="en-US" altLang="zh-CN" sz="2000" kern="0" dirty="0"/>
              <a:t>R2, R4, and R11 will carry more information as a </a:t>
            </a:r>
            <a:r>
              <a:rPr lang="en-US" altLang="zh-CN" sz="2000" kern="0" dirty="0" smtClean="0"/>
              <a:t>result</a:t>
            </a:r>
            <a:endParaRPr lang="en-US" altLang="zh-CN" sz="1600" kern="0" dirty="0" smtClean="0"/>
          </a:p>
        </p:txBody>
      </p:sp>
      <p:pic>
        <p:nvPicPr>
          <p:cNvPr id="13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9476" y="3573016"/>
            <a:ext cx="5838868" cy="2947028"/>
          </a:xfrm>
          <a:prstGeom prst="rect">
            <a:avLst/>
          </a:prstGeom>
        </p:spPr>
      </p:pic>
      <p:sp>
        <p:nvSpPr>
          <p:cNvPr id="14" name="圆角矩形 13"/>
          <p:cNvSpPr/>
          <p:nvPr/>
        </p:nvSpPr>
        <p:spPr bwMode="auto">
          <a:xfrm>
            <a:off x="6356744" y="3717032"/>
            <a:ext cx="873332" cy="576000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NMS </a:t>
            </a:r>
          </a:p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(SS)</a:t>
            </a:r>
            <a:endParaRPr kumimoji="1" lang="zh-CN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3861048"/>
            <a:ext cx="3312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R2, R4, R11 </a:t>
            </a:r>
            <a:r>
              <a:rPr lang="en-US" altLang="zh-CN" sz="1400" dirty="0" smtClean="0"/>
              <a:t>for OAM [N&lt;&gt;S]</a:t>
            </a:r>
          </a:p>
          <a:p>
            <a:r>
              <a:rPr lang="en-US" altLang="zh-CN" sz="1400" b="1" dirty="0" smtClean="0"/>
              <a:t>R1, R6, R3 </a:t>
            </a:r>
            <a:r>
              <a:rPr lang="en-US" altLang="zh-CN" sz="1400" dirty="0" smtClean="0"/>
              <a:t>for OAM [W&lt;&gt;E]</a:t>
            </a:r>
          </a:p>
          <a:p>
            <a:r>
              <a:rPr lang="en-US" altLang="zh-CN" sz="1400" b="1" dirty="0" smtClean="0"/>
              <a:t>R5, R7 </a:t>
            </a:r>
            <a:r>
              <a:rPr lang="en-US" altLang="zh-CN" sz="1400" dirty="0" smtClean="0"/>
              <a:t>for EM-NE interface [N&lt;&gt;S]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23861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Ethernet OAM Survey and </a:t>
            </a:r>
            <a:r>
              <a:rPr lang="en-US" altLang="zh-CN" dirty="0"/>
              <a:t>Introducing </a:t>
            </a:r>
            <a:r>
              <a:rPr lang="en-US" altLang="zh-CN" dirty="0" smtClean="0"/>
              <a:t>Network Management Service</a:t>
            </a:r>
            <a:endParaRPr lang="en-US" altLang="zh-C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2016-03-14</a:t>
            </a:r>
          </a:p>
          <a:p>
            <a:r>
              <a:rPr lang="en-US" dirty="0" smtClean="0"/>
              <a:t>Hao Wang</a:t>
            </a:r>
          </a:p>
          <a:p>
            <a:r>
              <a:rPr lang="en-US" dirty="0" smtClean="0"/>
              <a:t>Fujitsu R&amp;D Center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6008"/>
            <a:ext cx="7920880" cy="283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Annex: ITU-T Y.2070</a:t>
            </a:r>
            <a:br>
              <a:rPr lang="en-US" altLang="zh-CN" dirty="0" smtClean="0"/>
            </a:br>
            <a:r>
              <a:rPr lang="en-US" altLang="zh-CN" dirty="0" smtClean="0"/>
              <a:t>Management Architecture of Home Network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Home network is complex: different types of technologies co-exist, complicated topology composed of various resources, difficult to maintain for end users</a:t>
            </a:r>
            <a:endParaRPr lang="zh-CN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1691680" y="3698448"/>
            <a:ext cx="15841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Resource </a:t>
            </a:r>
            <a:r>
              <a:rPr lang="en-US" altLang="zh-CN" dirty="0"/>
              <a:t>management function in the management PF 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355976" y="3573016"/>
            <a:ext cx="17554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Resource </a:t>
            </a:r>
            <a:r>
              <a:rPr lang="en-US" altLang="zh-CN" dirty="0"/>
              <a:t>information collector </a:t>
            </a:r>
            <a:r>
              <a:rPr lang="en-US" altLang="zh-CN" dirty="0" smtClean="0"/>
              <a:t>function: gets status, performance and configuration data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111463" y="2996952"/>
            <a:ext cx="29250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Managed </a:t>
            </a:r>
            <a:r>
              <a:rPr lang="en-US" altLang="zh-CN" dirty="0"/>
              <a:t>agent on the device executes configuring and gathering the home environment information by the instruction 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1691680" y="4683770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9" name="矩形标注 8"/>
          <p:cNvSpPr/>
          <p:nvPr/>
        </p:nvSpPr>
        <p:spPr bwMode="auto">
          <a:xfrm>
            <a:off x="467544" y="5877272"/>
            <a:ext cx="2448272" cy="648072"/>
          </a:xfrm>
          <a:prstGeom prst="wedgeRectCallout">
            <a:avLst>
              <a:gd name="adj1" fmla="val -1705"/>
              <a:gd name="adj2" fmla="val -92230"/>
            </a:avLst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Interfaces for remote administrators such as call centers and customer support centers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139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Annex:</a:t>
            </a:r>
            <a:br>
              <a:rPr lang="en-US" altLang="zh-CN" dirty="0" smtClean="0"/>
            </a:br>
            <a:r>
              <a:rPr lang="en-US" altLang="zh-CN" dirty="0" smtClean="0"/>
              <a:t>Mapping Y.2070 Architecture to NRM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Introducing NMS essentially extends the availability of network reference model of </a:t>
            </a:r>
            <a:r>
              <a:rPr lang="en-US" altLang="zh-CN" sz="2400" dirty="0" err="1" smtClean="0"/>
              <a:t>OmniRAN</a:t>
            </a:r>
            <a:endParaRPr lang="zh-CN" altLang="en-US" sz="2400" dirty="0"/>
          </a:p>
        </p:txBody>
      </p:sp>
      <p:pic>
        <p:nvPicPr>
          <p:cNvPr id="4" name="内容占位符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679878"/>
            <a:ext cx="7333584" cy="3701450"/>
          </a:xfrm>
          <a:prstGeom prst="rect">
            <a:avLst/>
          </a:prstGeom>
        </p:spPr>
      </p:pic>
      <p:sp>
        <p:nvSpPr>
          <p:cNvPr id="7" name="圆角矩形 6"/>
          <p:cNvSpPr/>
          <p:nvPr/>
        </p:nvSpPr>
        <p:spPr bwMode="auto">
          <a:xfrm>
            <a:off x="6610355" y="2983730"/>
            <a:ext cx="1114760" cy="576064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NMS (SS)</a:t>
            </a:r>
            <a:endParaRPr kumimoji="1" lang="zh-CN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714973" y="4264054"/>
            <a:ext cx="1625480" cy="723512"/>
          </a:xfrm>
          <a:prstGeom prst="rect">
            <a:avLst/>
          </a:prstGeom>
          <a:solidFill>
            <a:srgbClr val="FFFF00"/>
          </a:solidFill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t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dirty="0" smtClean="0"/>
              <a:t>Home gateway (HGW)</a:t>
            </a:r>
          </a:p>
        </p:txBody>
      </p:sp>
      <p:sp>
        <p:nvSpPr>
          <p:cNvPr id="9" name="正方形/長方形 20"/>
          <p:cNvSpPr/>
          <p:nvPr/>
        </p:nvSpPr>
        <p:spPr>
          <a:xfrm>
            <a:off x="3779912" y="4512329"/>
            <a:ext cx="1488531" cy="435481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dirty="0" smtClean="0"/>
              <a:t>Resource information collector</a:t>
            </a:r>
            <a:endParaRPr kumimoji="1" lang="ja-JP" altLang="en-US" sz="1050" dirty="0"/>
          </a:p>
        </p:txBody>
      </p:sp>
      <p:sp>
        <p:nvSpPr>
          <p:cNvPr id="10" name="正方形/長方形 7"/>
          <p:cNvSpPr/>
          <p:nvPr/>
        </p:nvSpPr>
        <p:spPr>
          <a:xfrm>
            <a:off x="3491880" y="5373991"/>
            <a:ext cx="720080" cy="504056"/>
          </a:xfrm>
          <a:prstGeom prst="rect">
            <a:avLst/>
          </a:prstGeom>
          <a:solidFill>
            <a:srgbClr val="FFFF00"/>
          </a:solidFill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t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dirty="0" smtClean="0"/>
              <a:t>AP</a:t>
            </a:r>
          </a:p>
        </p:txBody>
      </p:sp>
      <p:sp>
        <p:nvSpPr>
          <p:cNvPr id="11" name="正方形/長方形 7"/>
          <p:cNvSpPr/>
          <p:nvPr/>
        </p:nvSpPr>
        <p:spPr>
          <a:xfrm>
            <a:off x="1691680" y="5373991"/>
            <a:ext cx="720080" cy="504056"/>
          </a:xfrm>
          <a:prstGeom prst="rect">
            <a:avLst/>
          </a:prstGeom>
          <a:solidFill>
            <a:srgbClr val="FFFF00"/>
          </a:solidFill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t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dirty="0" smtClean="0"/>
              <a:t>End device</a:t>
            </a:r>
          </a:p>
        </p:txBody>
      </p:sp>
      <p:sp>
        <p:nvSpPr>
          <p:cNvPr id="12" name="雲 13"/>
          <p:cNvSpPr/>
          <p:nvPr/>
        </p:nvSpPr>
        <p:spPr>
          <a:xfrm>
            <a:off x="6441401" y="5200158"/>
            <a:ext cx="1803008" cy="864096"/>
          </a:xfrm>
          <a:prstGeom prst="cloud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50" dirty="0" smtClean="0"/>
              <a:t>IP Network</a:t>
            </a:r>
            <a:endParaRPr kumimoji="1" lang="ja-JP" altLang="en-US" sz="1050" dirty="0"/>
          </a:p>
        </p:txBody>
      </p:sp>
      <p:sp>
        <p:nvSpPr>
          <p:cNvPr id="5" name="正方形/長方形 7"/>
          <p:cNvSpPr/>
          <p:nvPr/>
        </p:nvSpPr>
        <p:spPr>
          <a:xfrm>
            <a:off x="6633439" y="2636912"/>
            <a:ext cx="1068592" cy="1008112"/>
          </a:xfrm>
          <a:prstGeom prst="rect">
            <a:avLst/>
          </a:prstGeom>
          <a:solidFill>
            <a:srgbClr val="FFFF00"/>
          </a:solidFill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dirty="0" smtClean="0"/>
              <a:t>Management PF</a:t>
            </a:r>
          </a:p>
        </p:txBody>
      </p:sp>
      <p:sp>
        <p:nvSpPr>
          <p:cNvPr id="6" name="正方形/長方形 20"/>
          <p:cNvSpPr/>
          <p:nvPr/>
        </p:nvSpPr>
        <p:spPr>
          <a:xfrm>
            <a:off x="6685278" y="3018779"/>
            <a:ext cx="944745" cy="576064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dirty="0" smtClean="0"/>
              <a:t>Resource management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32152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dirty="0" smtClean="0"/>
              <a:t>IEEE </a:t>
            </a:r>
            <a:r>
              <a:rPr lang="en-US" altLang="zh-CN" sz="1400" dirty="0"/>
              <a:t>802.1ag-2007 "Local and metropolitan area networks – Virtual Bridged Local Area Networks, Amendment 5: Connectivity Fault </a:t>
            </a:r>
            <a:r>
              <a:rPr lang="en-US" altLang="zh-CN" sz="1400" dirty="0" smtClean="0"/>
              <a:t>Management"</a:t>
            </a:r>
            <a:endParaRPr lang="en-US" altLang="zh-CN" sz="1400" dirty="0"/>
          </a:p>
          <a:p>
            <a:r>
              <a:rPr lang="en-US" altLang="zh-CN" sz="1400" dirty="0" smtClean="0"/>
              <a:t>IEEE </a:t>
            </a:r>
            <a:r>
              <a:rPr lang="en-US" altLang="zh-CN" sz="1400" dirty="0"/>
              <a:t>802.3ah-2004 "Local and metropolitan area networks – Specific requirements, Part 3: Carrier Sense Multiple Access with Collision Detection (CSMA/CD) Access Method and Physical Layer Specifications, Amendment: Media Access Control Parameters, Physical Layers, and Management Parameters for Subscriber Access Networks" </a:t>
            </a:r>
          </a:p>
          <a:p>
            <a:r>
              <a:rPr lang="fr-FR" altLang="zh-CN" sz="1400" dirty="0" smtClean="0"/>
              <a:t>3GPP </a:t>
            </a:r>
            <a:r>
              <a:rPr lang="fr-FR" altLang="zh-CN" sz="1400" dirty="0"/>
              <a:t>TS 32.111-1 "Telecommunication management; Fault Management; Part 1: 3G Fault Management Requirements" (v12.2.0)</a:t>
            </a:r>
          </a:p>
          <a:p>
            <a:r>
              <a:rPr lang="en-US" altLang="zh-CN" sz="1400" dirty="0"/>
              <a:t>WMF-T31-119-R016v01 "WiMAX Forum Network Requirements; WiMAX Network Management: NMS to EMS Interface"</a:t>
            </a:r>
          </a:p>
          <a:p>
            <a:r>
              <a:rPr lang="en-US" altLang="zh-CN" sz="1400" dirty="0"/>
              <a:t>ITU-T Y.2070 "Next Generation Networks – Frameworks and functional architecture models, Requirements and architecture of the home energy management system and home network services" </a:t>
            </a:r>
            <a:r>
              <a:rPr lang="en-US" altLang="zh-CN" sz="1400" dirty="0" smtClean="0"/>
              <a:t>01/2015</a:t>
            </a:r>
          </a:p>
          <a:p>
            <a:r>
              <a:rPr lang="en-US" altLang="zh-CN" sz="1400" dirty="0" smtClean="0"/>
              <a:t>TR-1053 </a:t>
            </a:r>
            <a:r>
              <a:rPr lang="en-US" altLang="zh-CN" sz="1400" dirty="0"/>
              <a:t>"Customer support functions for home network service platform" (Edition 1.0)</a:t>
            </a:r>
          </a:p>
          <a:p>
            <a:r>
              <a:rPr lang="en-US" altLang="zh-CN" sz="1400" dirty="0" smtClean="0"/>
              <a:t>TR-1057 </a:t>
            </a:r>
            <a:r>
              <a:rPr lang="en-US" altLang="zh-CN" sz="1400" dirty="0"/>
              <a:t>"Customer support guideline for home network service" (Edition 1.0)</a:t>
            </a:r>
          </a:p>
          <a:p>
            <a:r>
              <a:rPr lang="en-US" altLang="zh-CN" sz="1400" dirty="0" smtClean="0"/>
              <a:t>Ethernet </a:t>
            </a:r>
            <a:r>
              <a:rPr lang="en-US" altLang="zh-CN" sz="1400" dirty="0"/>
              <a:t>OAM Tutorial, APRICOT 2007</a:t>
            </a:r>
          </a:p>
          <a:p>
            <a:r>
              <a:rPr lang="en-US" altLang="zh-CN" sz="1400" dirty="0"/>
              <a:t>Carrier Ethernet Operations, Administration and Maintenance, APNIC 35 Conference 2013 </a:t>
            </a:r>
          </a:p>
          <a:p>
            <a:r>
              <a:rPr lang="en-US" altLang="zh-CN" sz="1400" dirty="0"/>
              <a:t>http://www.ieee802.org/802_tutorials/04-July/802.1ag%20-%20CFM%20Tutorial%20-%20Part%201%20v2.ppt</a:t>
            </a:r>
          </a:p>
          <a:p>
            <a:r>
              <a:rPr lang="en-US" altLang="zh-CN" sz="1400" dirty="0"/>
              <a:t>Practical use of Ethernet OAM, </a:t>
            </a:r>
            <a:r>
              <a:rPr lang="en-US" altLang="zh-CN" sz="1400" dirty="0" err="1"/>
              <a:t>SwiNOG</a:t>
            </a:r>
            <a:r>
              <a:rPr lang="en-US" altLang="zh-CN" sz="1400" dirty="0"/>
              <a:t> 22, 2011</a:t>
            </a:r>
          </a:p>
          <a:p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2469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Comments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Fault Diagnosis and Maintenance</a:t>
            </a:r>
          </a:p>
        </p:txBody>
      </p:sp>
    </p:spTree>
    <p:extLst>
      <p:ext uri="{BB962C8B-B14F-4D97-AF65-F5344CB8AC3E}">
        <p14:creationId xmlns:p14="http://schemas.microsoft.com/office/powerpoint/2010/main" val="280075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OAM Concept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Operation, Administration, Maintenance &amp; Provision</a:t>
            </a:r>
          </a:p>
          <a:p>
            <a:pPr lvl="1"/>
            <a:r>
              <a:rPr lang="en-US" altLang="zh-CN" sz="2000" dirty="0" smtClean="0"/>
              <a:t>Fault analysis, performance monitoring, security management, configuration &amp; service provision</a:t>
            </a:r>
          </a:p>
          <a:p>
            <a:r>
              <a:rPr lang="en-US" altLang="zh-CN" sz="2400" dirty="0" smtClean="0"/>
              <a:t>OAM covers both N-S and W-E interfaces</a:t>
            </a:r>
            <a:endParaRPr lang="zh-CN" altLang="en-US" sz="2400" dirty="0"/>
          </a:p>
        </p:txBody>
      </p:sp>
      <p:sp>
        <p:nvSpPr>
          <p:cNvPr id="4" name="Parallelogram 30"/>
          <p:cNvSpPr>
            <a:spLocks noChangeArrowheads="1"/>
          </p:cNvSpPr>
          <p:nvPr/>
        </p:nvSpPr>
        <p:spPr bwMode="auto">
          <a:xfrm>
            <a:off x="2699320" y="3588089"/>
            <a:ext cx="4316413" cy="1006475"/>
          </a:xfrm>
          <a:prstGeom prst="parallelogram">
            <a:avLst>
              <a:gd name="adj" fmla="val 158759"/>
            </a:avLst>
          </a:prstGeom>
          <a:solidFill>
            <a:srgbClr val="A8C884"/>
          </a:solidFill>
          <a:ln w="19050">
            <a:solidFill>
              <a:srgbClr val="7F7F7F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endParaRPr lang="zh-CN" altLang="zh-CN"/>
          </a:p>
        </p:txBody>
      </p:sp>
      <p:sp>
        <p:nvSpPr>
          <p:cNvPr id="5" name="Parallelogram 11"/>
          <p:cNvSpPr>
            <a:spLocks noChangeArrowheads="1"/>
          </p:cNvSpPr>
          <p:nvPr/>
        </p:nvSpPr>
        <p:spPr bwMode="auto">
          <a:xfrm>
            <a:off x="2699320" y="5293064"/>
            <a:ext cx="4316413" cy="1006475"/>
          </a:xfrm>
          <a:prstGeom prst="parallelogram">
            <a:avLst>
              <a:gd name="adj" fmla="val 158759"/>
            </a:avLst>
          </a:prstGeom>
          <a:solidFill>
            <a:srgbClr val="A8C884"/>
          </a:solidFill>
          <a:ln w="19050">
            <a:solidFill>
              <a:srgbClr val="7F7F7F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endParaRPr lang="zh-CN" altLang="zh-CN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320" y="3772239"/>
            <a:ext cx="81280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18"/>
          <p:cNvCxnSpPr/>
          <p:nvPr/>
        </p:nvCxnSpPr>
        <p:spPr>
          <a:xfrm rot="5400000">
            <a:off x="4093939" y="5457370"/>
            <a:ext cx="454025" cy="4556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0"/>
          <p:cNvCxnSpPr/>
          <p:nvPr/>
        </p:nvCxnSpPr>
        <p:spPr>
          <a:xfrm>
            <a:off x="4569395" y="5505789"/>
            <a:ext cx="1520825" cy="349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2"/>
          <p:cNvCxnSpPr>
            <a:stCxn id="11" idx="2"/>
          </p:cNvCxnSpPr>
          <p:nvPr/>
        </p:nvCxnSpPr>
        <p:spPr>
          <a:xfrm rot="5400000">
            <a:off x="5047233" y="5762964"/>
            <a:ext cx="355600" cy="1460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4"/>
          <p:cNvCxnSpPr/>
          <p:nvPr/>
        </p:nvCxnSpPr>
        <p:spPr>
          <a:xfrm>
            <a:off x="4093145" y="5988389"/>
            <a:ext cx="857250" cy="44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295" y="5416889"/>
            <a:ext cx="5159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545" y="5878851"/>
            <a:ext cx="582613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Content Placeholder 13" descr="router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818181"/>
              </a:clrFrom>
              <a:clrTo>
                <a:srgbClr val="81818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458" y="5366089"/>
            <a:ext cx="368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120" y="5931239"/>
            <a:ext cx="58261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983" y="3618251"/>
            <a:ext cx="8128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31"/>
          <p:cNvSpPr txBox="1">
            <a:spLocks noChangeArrowheads="1"/>
          </p:cNvSpPr>
          <p:nvPr/>
        </p:nvSpPr>
        <p:spPr bwMode="auto">
          <a:xfrm>
            <a:off x="2983285" y="3193231"/>
            <a:ext cx="360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/>
              <a:t>Management </a:t>
            </a:r>
            <a:r>
              <a:rPr lang="en-US" altLang="zh-CN" sz="2000" dirty="0" smtClean="0"/>
              <a:t>Plane </a:t>
            </a:r>
            <a:r>
              <a:rPr lang="en-US" altLang="zh-CN" sz="1400" dirty="0" smtClean="0"/>
              <a:t>(NM,EM)</a:t>
            </a:r>
            <a:endParaRPr lang="en-US" altLang="zh-CN" sz="1400" dirty="0"/>
          </a:p>
        </p:txBody>
      </p:sp>
      <p:sp>
        <p:nvSpPr>
          <p:cNvPr id="17" name="TextBox 32"/>
          <p:cNvSpPr txBox="1">
            <a:spLocks noChangeArrowheads="1"/>
          </p:cNvSpPr>
          <p:nvPr/>
        </p:nvSpPr>
        <p:spPr bwMode="auto">
          <a:xfrm>
            <a:off x="2983285" y="4727914"/>
            <a:ext cx="360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/>
              <a:t>Network </a:t>
            </a:r>
            <a:r>
              <a:rPr lang="en-US" altLang="zh-CN" sz="2000" dirty="0" smtClean="0"/>
              <a:t>Plane </a:t>
            </a:r>
            <a:r>
              <a:rPr lang="en-US" altLang="zh-CN" sz="1400" dirty="0" smtClean="0"/>
              <a:t>(</a:t>
            </a:r>
            <a:r>
              <a:rPr lang="en-US" altLang="zh-CN" sz="1400" dirty="0"/>
              <a:t>Network Elements)</a:t>
            </a:r>
          </a:p>
        </p:txBody>
      </p:sp>
      <p:cxnSp>
        <p:nvCxnSpPr>
          <p:cNvPr id="18" name="Straight Arrow Connector 38"/>
          <p:cNvCxnSpPr/>
          <p:nvPr/>
        </p:nvCxnSpPr>
        <p:spPr>
          <a:xfrm rot="5400000">
            <a:off x="6306914" y="4568370"/>
            <a:ext cx="739775" cy="1587"/>
          </a:xfrm>
          <a:prstGeom prst="straightConnector1">
            <a:avLst/>
          </a:prstGeom>
          <a:ln w="19050">
            <a:solidFill>
              <a:schemeClr val="tx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42"/>
          <p:cNvCxnSpPr/>
          <p:nvPr/>
        </p:nvCxnSpPr>
        <p:spPr>
          <a:xfrm>
            <a:off x="4364608" y="6529726"/>
            <a:ext cx="738187" cy="1588"/>
          </a:xfrm>
          <a:prstGeom prst="straightConnector1">
            <a:avLst/>
          </a:prstGeom>
          <a:ln w="19050">
            <a:solidFill>
              <a:schemeClr val="tx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Content Placeholder 13" descr="router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818181"/>
              </a:clrFrom>
              <a:clrTo>
                <a:srgbClr val="81818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670" y="5354976"/>
            <a:ext cx="3683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ight Brace 54"/>
          <p:cNvSpPr/>
          <p:nvPr/>
        </p:nvSpPr>
        <p:spPr>
          <a:xfrm flipH="1">
            <a:off x="2460476" y="3280114"/>
            <a:ext cx="215900" cy="3133725"/>
          </a:xfrm>
          <a:prstGeom prst="righ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endParaRPr lang="zh-CN" altLang="zh-CN"/>
          </a:p>
        </p:txBody>
      </p:sp>
      <p:sp>
        <p:nvSpPr>
          <p:cNvPr id="23" name="TextBox 55"/>
          <p:cNvSpPr txBox="1">
            <a:spLocks noChangeArrowheads="1"/>
          </p:cNvSpPr>
          <p:nvPr/>
        </p:nvSpPr>
        <p:spPr bwMode="auto">
          <a:xfrm>
            <a:off x="1547664" y="4686639"/>
            <a:ext cx="8175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/>
              <a:t>OAM&amp;P</a:t>
            </a:r>
            <a:endParaRPr lang="en-US" altLang="zh-CN" sz="1400"/>
          </a:p>
        </p:txBody>
      </p:sp>
      <p:sp>
        <p:nvSpPr>
          <p:cNvPr id="24" name="TextBox 55"/>
          <p:cNvSpPr txBox="1">
            <a:spLocks noChangeArrowheads="1"/>
          </p:cNvSpPr>
          <p:nvPr/>
        </p:nvSpPr>
        <p:spPr bwMode="auto">
          <a:xfrm>
            <a:off x="6780832" y="3988337"/>
            <a:ext cx="1683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 smtClean="0"/>
              <a:t>N</a:t>
            </a:r>
            <a:endParaRPr lang="en-US" altLang="zh-CN" sz="1400" dirty="0"/>
          </a:p>
        </p:txBody>
      </p:sp>
      <p:sp>
        <p:nvSpPr>
          <p:cNvPr id="25" name="TextBox 55"/>
          <p:cNvSpPr txBox="1">
            <a:spLocks noChangeArrowheads="1"/>
          </p:cNvSpPr>
          <p:nvPr/>
        </p:nvSpPr>
        <p:spPr bwMode="auto">
          <a:xfrm>
            <a:off x="6792053" y="4683910"/>
            <a:ext cx="1458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/>
              <a:t>S</a:t>
            </a:r>
            <a:endParaRPr lang="en-US" altLang="zh-CN" sz="1400" dirty="0"/>
          </a:p>
        </p:txBody>
      </p:sp>
      <p:sp>
        <p:nvSpPr>
          <p:cNvPr id="26" name="TextBox 55"/>
          <p:cNvSpPr txBox="1">
            <a:spLocks noChangeArrowheads="1"/>
          </p:cNvSpPr>
          <p:nvPr/>
        </p:nvSpPr>
        <p:spPr bwMode="auto">
          <a:xfrm>
            <a:off x="4145982" y="6453336"/>
            <a:ext cx="20999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 smtClean="0"/>
              <a:t>W</a:t>
            </a:r>
            <a:endParaRPr lang="en-US" altLang="zh-CN" sz="1400" dirty="0"/>
          </a:p>
        </p:txBody>
      </p:sp>
      <p:sp>
        <p:nvSpPr>
          <p:cNvPr id="27" name="TextBox 55"/>
          <p:cNvSpPr txBox="1">
            <a:spLocks noChangeArrowheads="1"/>
          </p:cNvSpPr>
          <p:nvPr/>
        </p:nvSpPr>
        <p:spPr bwMode="auto">
          <a:xfrm>
            <a:off x="5116421" y="6453336"/>
            <a:ext cx="141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 smtClean="0"/>
              <a:t>E</a:t>
            </a: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114446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Specification Landscape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540010"/>
              </p:ext>
            </p:extLst>
          </p:nvPr>
        </p:nvGraphicFramePr>
        <p:xfrm>
          <a:off x="457200" y="1340768"/>
          <a:ext cx="8229600" cy="4968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9613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Standard</a:t>
                      </a:r>
                      <a:r>
                        <a:rPr lang="en-US" altLang="zh-CN" baseline="0" dirty="0" smtClean="0"/>
                        <a:t> Organization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Specification</a:t>
                      </a:r>
                      <a:endParaRPr lang="zh-CN" altLang="en-US" dirty="0"/>
                    </a:p>
                  </a:txBody>
                  <a:tcPr/>
                </a:tc>
              </a:tr>
              <a:tr h="79613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IEEE</a:t>
                      </a:r>
                      <a:r>
                        <a:rPr lang="en-US" altLang="zh-CN" baseline="0" dirty="0" smtClean="0"/>
                        <a:t> 802.3ah ‘link OAM’ [E&lt;&gt;W]</a:t>
                      </a:r>
                    </a:p>
                    <a:p>
                      <a:r>
                        <a:rPr lang="en-US" altLang="zh-CN" baseline="0" dirty="0" smtClean="0"/>
                        <a:t>IEEE 802.1ag ‘CFM’ [E&lt;&gt;W]</a:t>
                      </a:r>
                      <a:endParaRPr lang="zh-CN" altLang="en-US" dirty="0"/>
                    </a:p>
                  </a:txBody>
                  <a:tcPr/>
                </a:tc>
              </a:tr>
              <a:tr h="796138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WMF-T31-119-R016v01 ‘NMS to EMS Interface’ [N&lt;&gt;S]</a:t>
                      </a:r>
                      <a:endParaRPr lang="zh-CN" altLang="en-US" dirty="0"/>
                    </a:p>
                  </a:txBody>
                  <a:tcPr/>
                </a:tc>
              </a:tr>
              <a:tr h="796138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Y.1731 ‘Ethernet</a:t>
                      </a:r>
                      <a:r>
                        <a:rPr lang="en-US" altLang="zh-CN" baseline="0" dirty="0" smtClean="0"/>
                        <a:t> OAM’ [E&lt;&gt;W]</a:t>
                      </a:r>
                      <a:endParaRPr lang="zh-CN" altLang="en-US" dirty="0"/>
                    </a:p>
                  </a:txBody>
                  <a:tcPr/>
                </a:tc>
              </a:tr>
              <a:tr h="98786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3GPP TS 32.111-1 ‘3G Fault Management Requirements’ [N&lt;&gt;S]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79613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‘Ethernet Local Management Interface (E-LMI)</a:t>
                      </a:r>
                      <a:r>
                        <a:rPr lang="en-US" altLang="zh-CN" baseline="0" dirty="0" smtClean="0"/>
                        <a:t> [E&lt;&gt;W]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http://www.ieee.org/documents/ieee_mb_bl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06689"/>
            <a:ext cx="1584176" cy="45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www.3gpp.org/IMG/jpg/3GPP_TM_R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758" y="4716547"/>
            <a:ext cx="1044116" cy="60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IT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367" y="3766727"/>
            <a:ext cx="624787" cy="72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 descr="WiMAX Foru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47" y="3026769"/>
            <a:ext cx="2562225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47" y="5733256"/>
            <a:ext cx="27622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580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Ethernet OAM Layering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Ethernet OAM is layered</a:t>
            </a:r>
          </a:p>
          <a:p>
            <a:pPr lvl="1"/>
            <a:r>
              <a:rPr lang="en-US" altLang="zh-CN" sz="1800" dirty="0" smtClean="0"/>
              <a:t>Service layer </a:t>
            </a:r>
            <a:r>
              <a:rPr lang="en-US" altLang="zh-CN" sz="1800" dirty="0"/>
              <a:t>OAM </a:t>
            </a:r>
            <a:r>
              <a:rPr lang="en-US" altLang="zh-CN" sz="1800" dirty="0" smtClean="0"/>
              <a:t>measures </a:t>
            </a:r>
            <a:r>
              <a:rPr lang="en-US" altLang="zh-CN" sz="1800" dirty="0"/>
              <a:t>and represents the status of </a:t>
            </a:r>
            <a:r>
              <a:rPr lang="en-US" altLang="zh-CN" sz="1800" dirty="0" smtClean="0"/>
              <a:t>the services </a:t>
            </a:r>
            <a:r>
              <a:rPr lang="en-US" altLang="zh-CN" sz="1800" dirty="0"/>
              <a:t>as seen by the customer</a:t>
            </a:r>
            <a:endParaRPr lang="en-US" altLang="zh-CN" sz="1800" dirty="0" smtClean="0"/>
          </a:p>
          <a:p>
            <a:pPr lvl="1"/>
            <a:r>
              <a:rPr lang="en-US" altLang="zh-CN" sz="1800" dirty="0"/>
              <a:t>Network layer OAM </a:t>
            </a:r>
            <a:r>
              <a:rPr lang="en-US" altLang="zh-CN" sz="1800" dirty="0" smtClean="0"/>
              <a:t>monitors </a:t>
            </a:r>
            <a:r>
              <a:rPr lang="en-US" altLang="zh-CN" sz="1800" dirty="0"/>
              <a:t>path between two </a:t>
            </a:r>
            <a:r>
              <a:rPr lang="en-US" altLang="zh-CN" sz="1800" dirty="0" smtClean="0"/>
              <a:t>non-adjacent devices</a:t>
            </a:r>
            <a:endParaRPr lang="en-US" altLang="zh-CN" sz="1800" dirty="0"/>
          </a:p>
          <a:p>
            <a:pPr lvl="1"/>
            <a:r>
              <a:rPr lang="en-US" altLang="zh-CN" sz="1800" dirty="0" smtClean="0"/>
              <a:t>Transport layer </a:t>
            </a:r>
            <a:r>
              <a:rPr lang="en-US" altLang="zh-CN" sz="1800" dirty="0"/>
              <a:t>OAM </a:t>
            </a:r>
            <a:r>
              <a:rPr lang="en-US" altLang="zh-CN" sz="1800" dirty="0" smtClean="0"/>
              <a:t>ensures that two </a:t>
            </a:r>
            <a:r>
              <a:rPr lang="en-US" altLang="zh-CN" sz="1800" dirty="0"/>
              <a:t>directly connected </a:t>
            </a:r>
            <a:r>
              <a:rPr lang="en-US" altLang="zh-CN" sz="1800" dirty="0" smtClean="0"/>
              <a:t>peers maintain </a:t>
            </a:r>
            <a:r>
              <a:rPr lang="en-US" altLang="zh-CN" sz="1800" dirty="0"/>
              <a:t>bidirectional communication</a:t>
            </a:r>
            <a:endParaRPr lang="en-US" altLang="zh-CN" sz="1800" dirty="0" smtClean="0"/>
          </a:p>
          <a:p>
            <a:r>
              <a:rPr lang="en-US" altLang="zh-CN" sz="2800" dirty="0" smtClean="0"/>
              <a:t>Each layer supports its own OAM mechanisms</a:t>
            </a:r>
          </a:p>
          <a:p>
            <a:pPr lvl="1"/>
            <a:r>
              <a:rPr lang="en-US" altLang="zh-CN" sz="1800" dirty="0"/>
              <a:t>Not intend to compete but to be complimentary</a:t>
            </a:r>
          </a:p>
          <a:p>
            <a:pPr lvl="1"/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815731" y="4581128"/>
            <a:ext cx="302433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Protocol building blocks for Ethernet OAM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 bwMode="auto">
          <a:xfrm>
            <a:off x="2141835" y="4996039"/>
            <a:ext cx="2376264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Service Layer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141835" y="5572103"/>
            <a:ext cx="2376264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Network Layer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2141835" y="6148167"/>
            <a:ext cx="2376264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Transport Layer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690986" y="4996039"/>
            <a:ext cx="979241" cy="158417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5670227" y="5572103"/>
            <a:ext cx="2376264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800" dirty="0"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8139" y="5595063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 smtClean="0"/>
              <a:t>802.1ag/Y.1731</a:t>
            </a:r>
            <a:endParaRPr lang="zh-CN" altLang="en-US" sz="1800" dirty="0"/>
          </a:p>
        </p:txBody>
      </p:sp>
      <p:sp>
        <p:nvSpPr>
          <p:cNvPr id="15" name="矩形 14"/>
          <p:cNvSpPr/>
          <p:nvPr/>
        </p:nvSpPr>
        <p:spPr bwMode="auto">
          <a:xfrm>
            <a:off x="5815731" y="4996039"/>
            <a:ext cx="2230760" cy="432048"/>
          </a:xfrm>
          <a:prstGeom prst="rect">
            <a:avLst/>
          </a:prstGeom>
          <a:solidFill>
            <a:srgbClr val="FFCC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800" dirty="0" smtClean="0">
                <a:latin typeface="Times New Roman" charset="0"/>
              </a:rPr>
              <a:t>E-LMI</a:t>
            </a:r>
            <a:endParaRPr lang="zh-CN" altLang="en-US" sz="1800" dirty="0">
              <a:latin typeface="Times New Roman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5815731" y="6148167"/>
            <a:ext cx="2230760" cy="432048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800" dirty="0" smtClean="0">
                <a:latin typeface="Times New Roman" charset="0"/>
              </a:rPr>
              <a:t>802.3ah</a:t>
            </a:r>
            <a:endParaRPr lang="zh-CN" altLang="en-US" sz="1800" dirty="0">
              <a:latin typeface="Times New Roman" charset="0"/>
            </a:endParaRPr>
          </a:p>
        </p:txBody>
      </p:sp>
      <p:sp>
        <p:nvSpPr>
          <p:cNvPr id="14" name="Right Brace 54"/>
          <p:cNvSpPr/>
          <p:nvPr/>
        </p:nvSpPr>
        <p:spPr>
          <a:xfrm flipH="1">
            <a:off x="1781795" y="5013352"/>
            <a:ext cx="215900" cy="1584000"/>
          </a:xfrm>
          <a:prstGeom prst="righ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endParaRPr lang="zh-CN" altLang="zh-CN"/>
          </a:p>
        </p:txBody>
      </p:sp>
      <p:cxnSp>
        <p:nvCxnSpPr>
          <p:cNvPr id="17" name="Straight Arrow Connector 42"/>
          <p:cNvCxnSpPr/>
          <p:nvPr/>
        </p:nvCxnSpPr>
        <p:spPr>
          <a:xfrm>
            <a:off x="899592" y="5788127"/>
            <a:ext cx="738187" cy="1588"/>
          </a:xfrm>
          <a:prstGeom prst="straightConnector1">
            <a:avLst/>
          </a:prstGeom>
          <a:ln w="19050">
            <a:solidFill>
              <a:schemeClr val="tx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55"/>
          <p:cNvSpPr txBox="1">
            <a:spLocks noChangeArrowheads="1"/>
          </p:cNvSpPr>
          <p:nvPr/>
        </p:nvSpPr>
        <p:spPr bwMode="auto">
          <a:xfrm>
            <a:off x="947578" y="5888140"/>
            <a:ext cx="20999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 smtClean="0"/>
              <a:t>W</a:t>
            </a:r>
            <a:endParaRPr lang="en-US" altLang="zh-CN" sz="1400" dirty="0"/>
          </a:p>
        </p:txBody>
      </p:sp>
      <p:sp>
        <p:nvSpPr>
          <p:cNvPr id="19" name="TextBox 55"/>
          <p:cNvSpPr txBox="1">
            <a:spLocks noChangeArrowheads="1"/>
          </p:cNvSpPr>
          <p:nvPr/>
        </p:nvSpPr>
        <p:spPr bwMode="auto">
          <a:xfrm>
            <a:off x="1487662" y="5888140"/>
            <a:ext cx="141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 smtClean="0"/>
              <a:t>E</a:t>
            </a: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369331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Carrier Ethernet OAM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353396"/>
              </p:ext>
            </p:extLst>
          </p:nvPr>
        </p:nvGraphicFramePr>
        <p:xfrm>
          <a:off x="401194" y="4077072"/>
          <a:ext cx="82296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Carrier Ethernet Capabilities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Benefits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IEEE 802.1ag Fault management per services/VLAN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End-to-end service manageability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IEEE 802.3ah Link protection</a:t>
                      </a:r>
                      <a:r>
                        <a:rPr lang="en-US" altLang="zh-CN" baseline="0" dirty="0" smtClean="0"/>
                        <a:t> and monitoring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First mile physical connectivity verification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MEF 16 E-LMI for customer premise equipment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Pro-active service status and availability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528948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95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OAM: 802.3ah</a:t>
            </a:r>
            <a:br>
              <a:rPr lang="en-US" altLang="zh-CN" dirty="0" smtClean="0"/>
            </a:br>
            <a:r>
              <a:rPr lang="en-US" altLang="zh-CN" dirty="0" smtClean="0"/>
              <a:t>Ethernet First Mile (EFM) OAM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Supports point-to-point </a:t>
            </a:r>
            <a:r>
              <a:rPr lang="en-US" altLang="zh-CN" sz="2400" dirty="0" smtClean="0"/>
              <a:t>(</a:t>
            </a:r>
            <a:r>
              <a:rPr lang="en-US" altLang="zh-CN" sz="2400" dirty="0"/>
              <a:t>single) link OAM</a:t>
            </a:r>
          </a:p>
          <a:p>
            <a:r>
              <a:rPr lang="en-US" altLang="zh-CN" sz="2400" dirty="0"/>
              <a:t>Monitors and supports troubleshooting individual links</a:t>
            </a:r>
          </a:p>
          <a:p>
            <a:r>
              <a:rPr lang="en-US" altLang="zh-CN" sz="2400" dirty="0"/>
              <a:t>Standards-based for Ethernet networks</a:t>
            </a:r>
          </a:p>
          <a:p>
            <a:pPr lvl="1"/>
            <a:r>
              <a:rPr lang="en-US" altLang="zh-CN" sz="2000" dirty="0"/>
              <a:t>Interoperates in a multivendor environment</a:t>
            </a:r>
          </a:p>
          <a:p>
            <a:r>
              <a:rPr lang="en-US" altLang="zh-CN" sz="2400" dirty="0" smtClean="0"/>
              <a:t>Uses </a:t>
            </a:r>
            <a:r>
              <a:rPr lang="en-US" altLang="zh-CN" sz="2400" dirty="0"/>
              <a:t>standard Ethernet frames, called </a:t>
            </a:r>
            <a:r>
              <a:rPr lang="en-US" altLang="zh-CN" sz="2400" dirty="0" smtClean="0"/>
              <a:t>OAMPDUs</a:t>
            </a:r>
          </a:p>
          <a:p>
            <a:pPr lvl="1"/>
            <a:r>
              <a:rPr lang="en-US" altLang="zh-CN" sz="2000" dirty="0"/>
              <a:t>OAMPDU is sourced and terminated at both ends of a </a:t>
            </a:r>
            <a:r>
              <a:rPr lang="en-US" altLang="zh-CN" sz="2000" dirty="0" smtClean="0"/>
              <a:t>link, not </a:t>
            </a:r>
            <a:r>
              <a:rPr lang="en-US" altLang="zh-CN" sz="2000" dirty="0"/>
              <a:t>relayed by </a:t>
            </a:r>
            <a:r>
              <a:rPr lang="en-US" altLang="zh-CN" sz="2000" dirty="0" smtClean="0"/>
              <a:t>bridges</a:t>
            </a:r>
          </a:p>
          <a:p>
            <a:pPr lvl="1"/>
            <a:r>
              <a:rPr lang="en-US" altLang="zh-CN" sz="2000" dirty="0" smtClean="0"/>
              <a:t>Types: </a:t>
            </a:r>
          </a:p>
          <a:p>
            <a:pPr lvl="2"/>
            <a:r>
              <a:rPr lang="en-US" altLang="zh-CN" sz="1600" dirty="0"/>
              <a:t>Information OAMPDU</a:t>
            </a:r>
          </a:p>
          <a:p>
            <a:pPr lvl="2"/>
            <a:r>
              <a:rPr lang="en-US" altLang="zh-CN" sz="1600" dirty="0"/>
              <a:t>Event Notification OAMPDU</a:t>
            </a:r>
          </a:p>
          <a:p>
            <a:pPr lvl="2"/>
            <a:r>
              <a:rPr lang="en-US" altLang="zh-CN" sz="1600" dirty="0"/>
              <a:t>Variable Request OAMPDU</a:t>
            </a:r>
          </a:p>
          <a:p>
            <a:pPr lvl="2"/>
            <a:r>
              <a:rPr lang="en-US" altLang="zh-CN" sz="1600" dirty="0"/>
              <a:t>Variable Response OAMPDU</a:t>
            </a:r>
          </a:p>
          <a:p>
            <a:pPr lvl="2"/>
            <a:r>
              <a:rPr lang="en-US" altLang="zh-CN" sz="1600" dirty="0"/>
              <a:t>Loopback Control OAMPDU</a:t>
            </a:r>
          </a:p>
          <a:p>
            <a:pPr lvl="2"/>
            <a:r>
              <a:rPr lang="en-US" altLang="zh-CN" sz="1600" dirty="0"/>
              <a:t>Organization Specific </a:t>
            </a:r>
            <a:r>
              <a:rPr lang="en-US" altLang="zh-CN" sz="1600" dirty="0" smtClean="0"/>
              <a:t>OAMPDU</a:t>
            </a:r>
          </a:p>
          <a:p>
            <a:pPr lvl="1"/>
            <a:endParaRPr lang="zh-CN" altLang="en-US" sz="2000" dirty="0"/>
          </a:p>
        </p:txBody>
      </p:sp>
      <p:pic>
        <p:nvPicPr>
          <p:cNvPr id="4" name="Picture 3" descr="Large Enterpri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613" y="4834855"/>
            <a:ext cx="3397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244951" y="5190455"/>
            <a:ext cx="2347912" cy="0"/>
          </a:xfrm>
          <a:prstGeom prst="line">
            <a:avLst/>
          </a:prstGeom>
          <a:noFill/>
          <a:ln w="38100">
            <a:solidFill>
              <a:srgbClr val="4A4A4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6" name="Line 20"/>
          <p:cNvSpPr>
            <a:spLocks noChangeShapeType="1"/>
          </p:cNvSpPr>
          <p:nvPr/>
        </p:nvSpPr>
        <p:spPr bwMode="auto">
          <a:xfrm>
            <a:off x="5271938" y="5550817"/>
            <a:ext cx="633413" cy="0"/>
          </a:xfrm>
          <a:prstGeom prst="line">
            <a:avLst/>
          </a:prstGeom>
          <a:noFill/>
          <a:ln w="31750">
            <a:solidFill>
              <a:srgbClr val="33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7" name="Line 27"/>
          <p:cNvSpPr>
            <a:spLocks noChangeShapeType="1"/>
          </p:cNvSpPr>
          <p:nvPr/>
        </p:nvSpPr>
        <p:spPr bwMode="auto">
          <a:xfrm flipV="1">
            <a:off x="6948338" y="5547642"/>
            <a:ext cx="608013" cy="0"/>
          </a:xfrm>
          <a:prstGeom prst="line">
            <a:avLst/>
          </a:prstGeom>
          <a:noFill/>
          <a:ln w="31750">
            <a:solidFill>
              <a:srgbClr val="33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8" name="Line 35"/>
          <p:cNvSpPr>
            <a:spLocks noChangeShapeType="1"/>
          </p:cNvSpPr>
          <p:nvPr/>
        </p:nvSpPr>
        <p:spPr bwMode="auto">
          <a:xfrm>
            <a:off x="5905351" y="5126955"/>
            <a:ext cx="0" cy="587375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Line 42"/>
          <p:cNvSpPr>
            <a:spLocks noChangeShapeType="1"/>
          </p:cNvSpPr>
          <p:nvPr/>
        </p:nvSpPr>
        <p:spPr bwMode="auto">
          <a:xfrm>
            <a:off x="6946751" y="5126955"/>
            <a:ext cx="0" cy="587375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Line 43"/>
          <p:cNvSpPr>
            <a:spLocks noChangeShapeType="1"/>
          </p:cNvSpPr>
          <p:nvPr/>
        </p:nvSpPr>
        <p:spPr bwMode="auto">
          <a:xfrm>
            <a:off x="5259238" y="5126955"/>
            <a:ext cx="0" cy="585787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1" name="Line 44"/>
          <p:cNvSpPr>
            <a:spLocks noChangeShapeType="1"/>
          </p:cNvSpPr>
          <p:nvPr/>
        </p:nvSpPr>
        <p:spPr bwMode="auto">
          <a:xfrm>
            <a:off x="7546826" y="5126955"/>
            <a:ext cx="0" cy="585787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pic>
        <p:nvPicPr>
          <p:cNvPr id="12" name="Picture 63" descr="Large Enterpri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663" y="4815805"/>
            <a:ext cx="338138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C:\Documents and Settings\nfigueira\My Documents\Reference Docs\Marketing Resources\ppt-icons\42_internet_clou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026" y="4799930"/>
            <a:ext cx="1112837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288" y="5049167"/>
            <a:ext cx="280988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238" y="5049167"/>
            <a:ext cx="2794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4463" y="5098380"/>
            <a:ext cx="1651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388" y="5098380"/>
            <a:ext cx="1635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5148113" y="5652417"/>
            <a:ext cx="900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1200" dirty="0"/>
              <a:t>802.3ah</a:t>
            </a:r>
          </a:p>
          <a:p>
            <a:pPr algn="ctr"/>
            <a:r>
              <a:rPr lang="en-US" altLang="zh-CN" sz="1200" dirty="0"/>
              <a:t>OAM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6813401" y="5652417"/>
            <a:ext cx="9001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1200"/>
              <a:t>802.3ah</a:t>
            </a:r>
          </a:p>
          <a:p>
            <a:pPr algn="ctr"/>
            <a:r>
              <a:rPr lang="en-US" altLang="zh-CN" sz="1200"/>
              <a:t>OAM</a:t>
            </a:r>
          </a:p>
        </p:txBody>
      </p:sp>
    </p:spTree>
    <p:extLst>
      <p:ext uri="{BB962C8B-B14F-4D97-AF65-F5344CB8AC3E}">
        <p14:creationId xmlns:p14="http://schemas.microsoft.com/office/powerpoint/2010/main" val="267405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802.3ah Frame Format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Ethernet OAM uses standard Ethernet frames, called OAMPDUs</a:t>
            </a:r>
          </a:p>
          <a:p>
            <a:r>
              <a:rPr lang="en-US" altLang="zh-CN" sz="2400" dirty="0"/>
              <a:t>OAMPDU uses IEEE Slow Protocol’s MAC address (</a:t>
            </a:r>
            <a:r>
              <a:rPr lang="en-US" altLang="zh-CN" sz="2400" dirty="0" smtClean="0"/>
              <a:t>01-80-c2-00-00-02</a:t>
            </a:r>
            <a:r>
              <a:rPr lang="en-US" altLang="zh-CN" sz="2400" dirty="0"/>
              <a:t>) and Ether-Type (</a:t>
            </a:r>
            <a:r>
              <a:rPr lang="en-US" altLang="zh-CN" sz="2400" dirty="0" smtClean="0"/>
              <a:t>88-09</a:t>
            </a:r>
            <a:r>
              <a:rPr lang="en-US" altLang="zh-CN" sz="2400" dirty="0"/>
              <a:t>) but has a unique subtype (03)</a:t>
            </a:r>
          </a:p>
          <a:p>
            <a:endParaRPr lang="zh-CN" altLang="en-US" sz="2400" dirty="0"/>
          </a:p>
        </p:txBody>
      </p:sp>
      <p:cxnSp>
        <p:nvCxnSpPr>
          <p:cNvPr id="8" name="直接箭头连接符 7"/>
          <p:cNvCxnSpPr/>
          <p:nvPr/>
        </p:nvCxnSpPr>
        <p:spPr bwMode="auto">
          <a:xfrm flipV="1">
            <a:off x="1259632" y="5582496"/>
            <a:ext cx="0" cy="41545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直接箭头连接符 9"/>
          <p:cNvCxnSpPr/>
          <p:nvPr/>
        </p:nvCxnSpPr>
        <p:spPr bwMode="auto">
          <a:xfrm flipV="1">
            <a:off x="4553079" y="5597340"/>
            <a:ext cx="0" cy="41545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直接箭头连接符 10"/>
          <p:cNvCxnSpPr/>
          <p:nvPr/>
        </p:nvCxnSpPr>
        <p:spPr bwMode="auto">
          <a:xfrm flipV="1">
            <a:off x="3635896" y="5582496"/>
            <a:ext cx="0" cy="41545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3" name="右大括号 12"/>
          <p:cNvSpPr/>
          <p:nvPr/>
        </p:nvSpPr>
        <p:spPr bwMode="auto">
          <a:xfrm rot="16200000">
            <a:off x="2177138" y="2294827"/>
            <a:ext cx="251635" cy="3529980"/>
          </a:xfrm>
          <a:prstGeom prst="rightBrace">
            <a:avLst>
              <a:gd name="adj1" fmla="val 8333"/>
              <a:gd name="adj2" fmla="val 49419"/>
            </a:avLst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839881" y="362831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MAC header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右大括号 14"/>
          <p:cNvSpPr/>
          <p:nvPr/>
        </p:nvSpPr>
        <p:spPr bwMode="auto">
          <a:xfrm rot="16200000">
            <a:off x="5829987" y="2203261"/>
            <a:ext cx="251636" cy="3713111"/>
          </a:xfrm>
          <a:prstGeom prst="rightBrace">
            <a:avLst>
              <a:gd name="adj1" fmla="val 8333"/>
              <a:gd name="adj2" fmla="val 49419"/>
            </a:avLst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174598" y="3612973"/>
            <a:ext cx="1944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MAC client DATA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278385" y="6044971"/>
            <a:ext cx="1467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88-09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(slow protocol type)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417234" y="5980238"/>
            <a:ext cx="350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03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56484" y="5963779"/>
            <a:ext cx="1743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01-80-C2-00-00-02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(slow protocol address)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604562"/>
              </p:ext>
            </p:extLst>
          </p:nvPr>
        </p:nvGraphicFramePr>
        <p:xfrm>
          <a:off x="537965" y="4303119"/>
          <a:ext cx="8064895" cy="12801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41413"/>
                <a:gridCol w="1131624"/>
                <a:gridCol w="865360"/>
                <a:gridCol w="855678"/>
                <a:gridCol w="864096"/>
                <a:gridCol w="792088"/>
                <a:gridCol w="1215843"/>
                <a:gridCol w="7987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Destination Address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Source Address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Ether-Type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Sub-type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Flags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Code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Data/Pad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FCS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 octets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 octets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 octets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 octet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 octets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 octet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42~1496 octets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 octets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" name="直接箭头连接符 20"/>
          <p:cNvCxnSpPr/>
          <p:nvPr/>
        </p:nvCxnSpPr>
        <p:spPr bwMode="auto">
          <a:xfrm flipV="1">
            <a:off x="5303393" y="5577705"/>
            <a:ext cx="0" cy="41545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22" name="文本框 21"/>
          <p:cNvSpPr txBox="1"/>
          <p:nvPr/>
        </p:nvSpPr>
        <p:spPr>
          <a:xfrm>
            <a:off x="4988044" y="5949395"/>
            <a:ext cx="915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Status bits</a:t>
            </a:r>
            <a:endParaRPr lang="zh-CN" altLang="en-US" dirty="0">
              <a:solidFill>
                <a:srgbClr val="0070C0"/>
              </a:solidFill>
            </a:endParaRPr>
          </a:p>
        </p:txBody>
      </p:sp>
      <p:cxnSp>
        <p:nvCxnSpPr>
          <p:cNvPr id="23" name="直接箭头连接符 22"/>
          <p:cNvCxnSpPr/>
          <p:nvPr/>
        </p:nvCxnSpPr>
        <p:spPr bwMode="auto">
          <a:xfrm flipV="1">
            <a:off x="6239497" y="5588338"/>
            <a:ext cx="0" cy="41545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24" name="文本框 23"/>
          <p:cNvSpPr txBox="1"/>
          <p:nvPr/>
        </p:nvSpPr>
        <p:spPr>
          <a:xfrm>
            <a:off x="5829882" y="5980238"/>
            <a:ext cx="1172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To identify specific OAMPDU</a:t>
            </a:r>
            <a:endParaRPr lang="zh-CN" altLang="en-US" dirty="0">
              <a:solidFill>
                <a:srgbClr val="0070C0"/>
              </a:solidFill>
            </a:endParaRPr>
          </a:p>
        </p:txBody>
      </p:sp>
      <p:cxnSp>
        <p:nvCxnSpPr>
          <p:cNvPr id="25" name="直接箭头连接符 24"/>
          <p:cNvCxnSpPr/>
          <p:nvPr/>
        </p:nvCxnSpPr>
        <p:spPr bwMode="auto">
          <a:xfrm flipV="1">
            <a:off x="7169642" y="5598370"/>
            <a:ext cx="0" cy="41545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26" name="文本框 25"/>
          <p:cNvSpPr txBox="1"/>
          <p:nvPr/>
        </p:nvSpPr>
        <p:spPr>
          <a:xfrm>
            <a:off x="6722974" y="5981108"/>
            <a:ext cx="1858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Format depends on “</a:t>
            </a:r>
            <a:r>
              <a:rPr lang="en-US" altLang="zh-CN" dirty="0">
                <a:solidFill>
                  <a:srgbClr val="0070C0"/>
                </a:solidFill>
              </a:rPr>
              <a:t>C</a:t>
            </a:r>
            <a:r>
              <a:rPr lang="en-US" altLang="zh-CN" dirty="0" smtClean="0">
                <a:solidFill>
                  <a:srgbClr val="0070C0"/>
                </a:solidFill>
              </a:rPr>
              <a:t>ode”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49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802.3ah </a:t>
            </a:r>
            <a:r>
              <a:rPr lang="en-US" altLang="zh-CN" dirty="0" smtClean="0"/>
              <a:t>OAM Functions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Discovery</a:t>
            </a:r>
          </a:p>
          <a:p>
            <a:pPr lvl="1"/>
            <a:r>
              <a:rPr lang="en-US" altLang="zh-CN" sz="1800" dirty="0"/>
              <a:t>The first phase of Ethernet OAM</a:t>
            </a:r>
          </a:p>
          <a:p>
            <a:pPr lvl="1"/>
            <a:r>
              <a:rPr lang="en-US" altLang="zh-CN" sz="1800" dirty="0"/>
              <a:t>Identify the devices in the network along with their OAM capabilities</a:t>
            </a:r>
          </a:p>
          <a:p>
            <a:r>
              <a:rPr lang="en-US" altLang="zh-CN" sz="2000" dirty="0"/>
              <a:t>Remote failure indication</a:t>
            </a:r>
          </a:p>
          <a:p>
            <a:pPr lvl="1"/>
            <a:r>
              <a:rPr lang="en-US" altLang="zh-CN" sz="1800" dirty="0"/>
              <a:t>A mechanism for and OAM entity to convey slow degradation of Ethernet link to its peer via specific flags in the OAMPDU</a:t>
            </a:r>
          </a:p>
          <a:p>
            <a:r>
              <a:rPr lang="en-US" altLang="zh-CN" sz="2000" dirty="0"/>
              <a:t>Link monitoring</a:t>
            </a:r>
          </a:p>
          <a:p>
            <a:pPr lvl="1"/>
            <a:r>
              <a:rPr lang="en-US" altLang="zh-CN" sz="1800" dirty="0"/>
              <a:t>Detect and indicate link faults under a variety of conditions</a:t>
            </a:r>
          </a:p>
          <a:p>
            <a:r>
              <a:rPr lang="en-US" altLang="zh-CN" sz="2000" dirty="0"/>
              <a:t>Remote loopback</a:t>
            </a:r>
          </a:p>
          <a:p>
            <a:pPr lvl="1"/>
            <a:r>
              <a:rPr lang="en-US" altLang="zh-CN" sz="1800" dirty="0"/>
              <a:t>Help the administrator ensure the quality of links during installation when troubleshooting</a:t>
            </a:r>
          </a:p>
          <a:p>
            <a:r>
              <a:rPr lang="en-US" altLang="zh-CN" sz="2000" dirty="0"/>
              <a:t>Polling of MIB variables</a:t>
            </a:r>
          </a:p>
          <a:p>
            <a:pPr lvl="1"/>
            <a:r>
              <a:rPr lang="en-US" altLang="zh-CN" sz="1800" dirty="0"/>
              <a:t>A read-only access to remote MIB variables limited to a specific MIB branch and leaf</a:t>
            </a:r>
            <a:endParaRPr lang="zh-CN" altLang="en-US" sz="1800" dirty="0"/>
          </a:p>
          <a:p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500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28150</TotalTime>
  <Words>1958</Words>
  <Application>Microsoft Office PowerPoint</Application>
  <PresentationFormat>全屏显示(4:3)</PresentationFormat>
  <Paragraphs>405</Paragraphs>
  <Slides>23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omniran-14-0033-00-ecsg-omniran-pptx-template</vt:lpstr>
      <vt:lpstr>PowerPoint 演示文稿</vt:lpstr>
      <vt:lpstr>Ethernet OAM Survey and Introducing Network Management Service</vt:lpstr>
      <vt:lpstr>OAM Concept</vt:lpstr>
      <vt:lpstr>Specification Landscape</vt:lpstr>
      <vt:lpstr>Ethernet OAM Layering</vt:lpstr>
      <vt:lpstr>Carrier Ethernet OAM</vt:lpstr>
      <vt:lpstr>Link OAM: 802.3ah Ethernet First Mile (EFM) OAM</vt:lpstr>
      <vt:lpstr>802.3ah Frame Format</vt:lpstr>
      <vt:lpstr>802.3ah OAM Functions</vt:lpstr>
      <vt:lpstr>Service OAM: 802.1ag Connectivity Fault Management (CFM)</vt:lpstr>
      <vt:lpstr>802.1ag Functions</vt:lpstr>
      <vt:lpstr>802.1ag Frame Format over Different Media</vt:lpstr>
      <vt:lpstr>Comparing 802.3ah and 802.1ag</vt:lpstr>
      <vt:lpstr>OAM Interworking Scenario: 802.3ah to 802.1ag</vt:lpstr>
      <vt:lpstr>Introducing Network Management Service</vt:lpstr>
      <vt:lpstr>Network Management Service (NMS)</vt:lpstr>
      <vt:lpstr>802.3ah OAM Client</vt:lpstr>
      <vt:lpstr>NMS Fits in a Common Structure</vt:lpstr>
      <vt:lpstr>Propose Change of NRM</vt:lpstr>
      <vt:lpstr>Annex: ITU-T Y.2070 Management Architecture of Home Network</vt:lpstr>
      <vt:lpstr>Annex: Mapping Y.2070 Architecture to NRM</vt:lpstr>
      <vt:lpstr>References</vt:lpstr>
      <vt:lpstr>Questions,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omniran-15-0052-00-CF00-fault-diagnosis-maintenance</dc:title>
  <dc:creator>Wang Hao</dc:creator>
  <cp:lastModifiedBy>NEO</cp:lastModifiedBy>
  <cp:revision>548</cp:revision>
  <cp:lastPrinted>1998-02-10T13:28:06Z</cp:lastPrinted>
  <dcterms:created xsi:type="dcterms:W3CDTF">2015-11-03T12:23:58Z</dcterms:created>
  <dcterms:modified xsi:type="dcterms:W3CDTF">2016-03-14T04:32:28Z</dcterms:modified>
</cp:coreProperties>
</file>