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8" r:id="rId3"/>
    <p:sldId id="311" r:id="rId4"/>
    <p:sldId id="310" r:id="rId5"/>
    <p:sldId id="289" r:id="rId6"/>
    <p:sldId id="290" r:id="rId7"/>
    <p:sldId id="291" r:id="rId8"/>
    <p:sldId id="292" r:id="rId9"/>
    <p:sldId id="293" r:id="rId10"/>
    <p:sldId id="271" r:id="rId11"/>
    <p:sldId id="297" r:id="rId12"/>
    <p:sldId id="299" r:id="rId13"/>
    <p:sldId id="312" r:id="rId14"/>
    <p:sldId id="309" r:id="rId15"/>
    <p:sldId id="316" r:id="rId16"/>
    <p:sldId id="317" r:id="rId17"/>
    <p:sldId id="318" r:id="rId18"/>
    <p:sldId id="319" r:id="rId19"/>
    <p:sldId id="320" r:id="rId20"/>
    <p:sldId id="313" r:id="rId21"/>
    <p:sldId id="314" r:id="rId22"/>
    <p:sldId id="315"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5673" autoAdjust="0"/>
  </p:normalViewPr>
  <p:slideViewPr>
    <p:cSldViewPr>
      <p:cViewPr varScale="1">
        <p:scale>
          <a:sx n="86" d="100"/>
          <a:sy n="86" d="100"/>
        </p:scale>
        <p:origin x="10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omniran-16-0015-01-00TG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6/11-16-0351-01-0000-liaison-from-3gpp-on-lwa-and-lwip.pptx" TargetMode="External"/><Relationship Id="rId3" Type="http://schemas.openxmlformats.org/officeDocument/2006/relationships/hyperlink" Target="https://mentor.ieee.org/omniran/dcn/16/omniran-16-0019-01-CF00-measurement-and-management-in-ieee-802-11.pptx" TargetMode="External"/><Relationship Id="rId7" Type="http://schemas.openxmlformats.org/officeDocument/2006/relationships/hyperlink" Target="https://mentor.ieee.org/omniran/dcn/16/omniran-16-0017-01-CF00-nfv-for-omniran.pptx" TargetMode="External"/><Relationship Id="rId2" Type="http://schemas.openxmlformats.org/officeDocument/2006/relationships/hyperlink" Target="https://mentor.ieee.org/omniran/dcn/16/omniran-16-0012-01-CF00-ethernet-oam-survey-and-introducing-nms.pptx" TargetMode="External"/><Relationship Id="rId1" Type="http://schemas.openxmlformats.org/officeDocument/2006/relationships/slideLayout" Target="../slideLayouts/slideLayout2.xml"/><Relationship Id="rId6" Type="http://schemas.openxmlformats.org/officeDocument/2006/relationships/hyperlink" Target="https://mentor.ieee.org/omniran/dcn/16/omniran-16-0016-00-CF00-access-network-virtualization-nrm.pptx" TargetMode="External"/><Relationship Id="rId5" Type="http://schemas.openxmlformats.org/officeDocument/2006/relationships/hyperlink" Target="https://mentor.ieee.org/omniran/dcn/16/omniran-16-0020-00-CF00-nrm-operational-arrangements.pptx" TargetMode="External"/><Relationship Id="rId4" Type="http://schemas.openxmlformats.org/officeDocument/2006/relationships/hyperlink" Target="https://mentor.ieee.org/omniran/dcn/16/omniran-16-0021-00-CF00-nms-architectural-considerations.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omniran/dcn/16/omniran-16-0014-01-00TG-feb-2016-confcall-minutes.docx" TargetMode="External"/><Relationship Id="rId3" Type="http://schemas.openxmlformats.org/officeDocument/2006/relationships/hyperlink" Target="https://mentor.ieee.org/omniran/dcn/16/omniran-16-0016-00-CF00-access-network-virtualization-nrm.pptx" TargetMode="External"/><Relationship Id="rId7" Type="http://schemas.openxmlformats.org/officeDocument/2006/relationships/hyperlink" Target="https://mentor.ieee.org/omniran/dcn/16/omniran-16-0010-01-00TG-jan-2016-f2f-meeting-minutes.docx" TargetMode="External"/><Relationship Id="rId2" Type="http://schemas.openxmlformats.org/officeDocument/2006/relationships/hyperlink" Target="https://mentor.ieee.org/omniran/dcn/16/omniran-16-0012-01-CF00-ethernet-oam-survey-and-introducing-nms.ppt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351-01-0000-liaison-from-3gpp-on-lwa-and-lwip.pptx" TargetMode="External"/><Relationship Id="rId5" Type="http://schemas.openxmlformats.org/officeDocument/2006/relationships/hyperlink" Target="https://mentor.ieee.org/omniran/dcn/16/omniran-16-0020-00-CF00-nrm-operational-arrangements.pptx" TargetMode="External"/><Relationship Id="rId10" Type="http://schemas.openxmlformats.org/officeDocument/2006/relationships/hyperlink" Target="https://mentor.ieee.org/omniran/dcn/16/omniran-16-0021-00-CF00-nms-architectural-considerations.pptx" TargetMode="External"/><Relationship Id="rId4" Type="http://schemas.openxmlformats.org/officeDocument/2006/relationships/hyperlink" Target="https://mentor.ieee.org/omniran/dcn/16/omniran-16-0017-01-CF00-nfv-for-omniran.pptx" TargetMode="External"/><Relationship Id="rId9" Type="http://schemas.openxmlformats.org/officeDocument/2006/relationships/hyperlink" Target="https://mentor.ieee.org/omniran/dcn/16/omniran-16-0019-01-CF00-measurement-and-management-in-ieee-802-11.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16-00-CF00-access-network-virtualization-nrm.pptx" TargetMode="External"/><Relationship Id="rId2" Type="http://schemas.openxmlformats.org/officeDocument/2006/relationships/hyperlink" Target="https://mentor.ieee.org/omniran/dcn/16/omniran-16-0012-01-CF00-ethernet-oam-survey-and-introducing-nm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20-00-CF00-nrm-operational-arrangements.pptx" TargetMode="External"/><Relationship Id="rId2" Type="http://schemas.openxmlformats.org/officeDocument/2006/relationships/hyperlink" Target="https://mentor.ieee.org/omniran/dcn/16/omniran-16-0016-00-CF00-access-network-virtualization-nrm.pptx" TargetMode="External"/><Relationship Id="rId1" Type="http://schemas.openxmlformats.org/officeDocument/2006/relationships/slideLayout" Target="../slideLayouts/slideLayout2.xml"/><Relationship Id="rId4" Type="http://schemas.openxmlformats.org/officeDocument/2006/relationships/hyperlink" Target="https://mentor.ieee.org/802.11/dcn/16/11-16-0351-01-0000-liaison-from-3gpp-on-lwa-and-lwip.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10-02-00TG-jan-2016-f2f-meeting-minutes.docx" TargetMode="External"/><Relationship Id="rId2" Type="http://schemas.openxmlformats.org/officeDocument/2006/relationships/hyperlink" Target="https://mentor.ieee.org/omniran/dcn/16/omniran-16-0010-01-00TG-jan-2016-f2f-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omniran/dcn/16/omniran-16-0019-01-CF00-measurement-and-management-in-ieee-802-11.pptx" TargetMode="External"/><Relationship Id="rId4" Type="http://schemas.openxmlformats.org/officeDocument/2006/relationships/hyperlink" Target="https://mentor.ieee.org/omniran/dcn/16/omniran-16-0014-01-00TG-feb-2016-confcall-minutes.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6/omniran-16-0021-01-CF00-nms-architectural-considerations.pptx" TargetMode="External"/><Relationship Id="rId2" Type="http://schemas.openxmlformats.org/officeDocument/2006/relationships/hyperlink" Target="https://mentor.ieee.org/omniran/dcn/16/omniran-16-0021-00-CF00-nms-architectural-consideration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omniran/dcn/16/omniran-16-0022-00-00TG-mar-2016-status-report-to-802wg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omniran/bp/StartPag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March 2016 F2F Meeting</a:t>
            </a:r>
            <a:br>
              <a:rPr lang="en-US" dirty="0" smtClean="0"/>
            </a:br>
            <a:r>
              <a:rPr lang="en-US" dirty="0" smtClean="0"/>
              <a:t>Macau, CN</a:t>
            </a:r>
            <a:endParaRPr lang="en-US" dirty="0"/>
          </a:p>
        </p:txBody>
      </p:sp>
      <p:sp>
        <p:nvSpPr>
          <p:cNvPr id="3" name="Subtitle 2"/>
          <p:cNvSpPr>
            <a:spLocks noGrp="1"/>
          </p:cNvSpPr>
          <p:nvPr>
            <p:ph type="subTitle" idx="1"/>
          </p:nvPr>
        </p:nvSpPr>
        <p:spPr/>
        <p:txBody>
          <a:bodyPr/>
          <a:lstStyle/>
          <a:p>
            <a:r>
              <a:rPr lang="en-US" dirty="0" smtClean="0"/>
              <a:t>2016-03-17</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16:05</a:t>
            </a:r>
          </a:p>
          <a:p>
            <a:r>
              <a:rPr lang="en-GB" sz="2400" dirty="0" smtClean="0"/>
              <a:t>Minutes taker:</a:t>
            </a:r>
          </a:p>
          <a:p>
            <a:pPr lvl="1"/>
            <a:r>
              <a:rPr lang="en-GB" sz="2000" dirty="0" smtClean="0"/>
              <a:t>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59526090"/>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40552"/>
                <a:gridCol w="1866154"/>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Liang </a:t>
                      </a:r>
                      <a:r>
                        <a:rPr lang="en-US" sz="1400" dirty="0" err="1" smtClean="0">
                          <a:solidFill>
                            <a:schemeClr val="tx1"/>
                          </a:solidFill>
                        </a:rPr>
                        <a:t>Jin</a:t>
                      </a:r>
                      <a:endParaRPr lang="en-US" sz="1400" dirty="0">
                        <a:solidFill>
                          <a:schemeClr val="tx1"/>
                        </a:solidFill>
                      </a:endParaRPr>
                    </a:p>
                  </a:txBody>
                  <a:tcPr/>
                </a:tc>
                <a:tc>
                  <a:txBody>
                    <a:bodyPr/>
                    <a:lstStyle/>
                    <a:p>
                      <a:r>
                        <a:rPr lang="en-US" sz="1400" dirty="0" smtClean="0">
                          <a:solidFill>
                            <a:schemeClr val="tx1"/>
                          </a:solidFill>
                        </a:rPr>
                        <a:t>Spirent Comm.</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tx1"/>
                          </a:solidFill>
                        </a:rPr>
                        <a:t>Fu</a:t>
                      </a:r>
                      <a:r>
                        <a:rPr lang="en-US" sz="1400" baseline="0" dirty="0" err="1" smtClean="0">
                          <a:solidFill>
                            <a:schemeClr val="tx1"/>
                          </a:solidFill>
                        </a:rPr>
                        <a:t>lei</a:t>
                      </a:r>
                      <a:r>
                        <a:rPr lang="en-US" sz="1400" baseline="0" dirty="0" smtClean="0">
                          <a:solidFill>
                            <a:schemeClr val="tx1"/>
                          </a:solidFill>
                        </a:rPr>
                        <a:t> Liu</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r>
                        <a:rPr lang="en-US" sz="1400" baseline="0" dirty="0" smtClean="0">
                          <a:solidFill>
                            <a:schemeClr val="tx1"/>
                          </a:solidFill>
                        </a:rPr>
                        <a:t> </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Roger</a:t>
                      </a:r>
                      <a:r>
                        <a:rPr lang="en-US" sz="1400" baseline="0" dirty="0" smtClean="0">
                          <a:solidFill>
                            <a:schemeClr val="tx1"/>
                          </a:solidFill>
                        </a:rPr>
                        <a:t>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Inc.</a:t>
                      </a:r>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 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dirty="0" smtClean="0">
                          <a:solidFill>
                            <a:schemeClr val="tx1"/>
                          </a:solidFill>
                        </a:rPr>
                        <a:t>-Ho Lee</a:t>
                      </a:r>
                    </a:p>
                  </a:txBody>
                  <a:tcPr/>
                </a:tc>
                <a:tc>
                  <a:txBody>
                    <a:bodyPr/>
                    <a:lstStyle/>
                    <a:p>
                      <a:r>
                        <a:rPr lang="en-US" sz="1400" dirty="0" smtClean="0">
                          <a:solidFill>
                            <a:schemeClr val="tx1"/>
                          </a:solidFill>
                        </a:rPr>
                        <a:t>ETRI</a:t>
                      </a:r>
                      <a:endParaRPr lang="en-US" sz="1400" dirty="0">
                        <a:solidFill>
                          <a:schemeClr val="tx1"/>
                        </a:solidFill>
                      </a:endParaRPr>
                    </a:p>
                  </a:txBody>
                  <a:tcPr/>
                </a:tc>
              </a:tr>
              <a:tr h="292100">
                <a:tc>
                  <a:txBody>
                    <a:bodyPr/>
                    <a:lstStyle/>
                    <a:p>
                      <a:r>
                        <a:rPr lang="en-US" sz="1400" dirty="0" smtClean="0">
                          <a:solidFill>
                            <a:schemeClr val="tx1"/>
                          </a:solidFill>
                        </a:rPr>
                        <a:t>Patrick </a:t>
                      </a:r>
                      <a:r>
                        <a:rPr lang="en-US" sz="1400" dirty="0" err="1" smtClean="0">
                          <a:solidFill>
                            <a:schemeClr val="tx1"/>
                          </a:solidFill>
                        </a:rPr>
                        <a:t>Slaats</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Richard Burbidge</a:t>
                      </a:r>
                      <a:endParaRPr lang="en-US" sz="1400" dirty="0">
                        <a:solidFill>
                          <a:schemeClr val="tx1"/>
                        </a:solidFill>
                      </a:endParaRPr>
                    </a:p>
                  </a:txBody>
                  <a:tcPr/>
                </a:tc>
                <a:tc>
                  <a:txBody>
                    <a:bodyPr/>
                    <a:lstStyle/>
                    <a:p>
                      <a:r>
                        <a:rPr lang="en-US" sz="1400" dirty="0" smtClean="0">
                          <a:solidFill>
                            <a:schemeClr val="tx1"/>
                          </a:solidFill>
                        </a:rPr>
                        <a:t>3GPP</a:t>
                      </a:r>
                      <a:endParaRPr lang="en-US" sz="1400" dirty="0">
                        <a:solidFill>
                          <a:schemeClr val="tx1"/>
                        </a:solidFill>
                      </a:endParaRPr>
                    </a:p>
                  </a:txBody>
                  <a:tcPr/>
                </a:tc>
              </a:tr>
              <a:tr h="292100">
                <a:tc>
                  <a:txBody>
                    <a:bodyPr/>
                    <a:lstStyle/>
                    <a:p>
                      <a:r>
                        <a:rPr lang="en-US" sz="1400" dirty="0" smtClean="0">
                          <a:solidFill>
                            <a:schemeClr val="tx1"/>
                          </a:solidFill>
                        </a:rPr>
                        <a:t>Glenn Parsons</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Philippe </a:t>
                      </a:r>
                      <a:r>
                        <a:rPr lang="en-US" sz="1400" dirty="0" err="1" smtClean="0">
                          <a:solidFill>
                            <a:schemeClr val="tx1"/>
                          </a:solidFill>
                        </a:rPr>
                        <a:t>Reininger</a:t>
                      </a:r>
                      <a:endParaRPr lang="en-US" sz="1400" dirty="0">
                        <a:solidFill>
                          <a:schemeClr val="tx1"/>
                        </a:solidFill>
                      </a:endParaRPr>
                    </a:p>
                  </a:txBody>
                  <a:tcPr/>
                </a:tc>
                <a:tc>
                  <a:txBody>
                    <a:bodyPr/>
                    <a:lstStyle/>
                    <a:p>
                      <a:r>
                        <a:rPr lang="en-US" sz="1400" dirty="0" smtClean="0">
                          <a:solidFill>
                            <a:schemeClr val="tx1"/>
                          </a:solidFill>
                        </a:rPr>
                        <a:t>3GPP</a:t>
                      </a:r>
                      <a:endParaRPr lang="en-US" sz="1400" dirty="0">
                        <a:solidFill>
                          <a:schemeClr val="tx1"/>
                        </a:solidFill>
                      </a:endParaRPr>
                    </a:p>
                  </a:txBody>
                  <a:tcPr/>
                </a:tc>
              </a:tr>
              <a:tr h="292100">
                <a:tc>
                  <a:txBody>
                    <a:bodyPr/>
                    <a:lstStyle/>
                    <a:p>
                      <a:r>
                        <a:rPr lang="en-US" sz="1400" dirty="0" smtClean="0">
                          <a:solidFill>
                            <a:schemeClr val="tx1"/>
                          </a:solidFill>
                        </a:rPr>
                        <a:t>Wang </a:t>
                      </a:r>
                      <a:r>
                        <a:rPr lang="en-US" sz="1400" dirty="0" err="1" smtClean="0">
                          <a:solidFill>
                            <a:schemeClr val="tx1"/>
                          </a:solidFill>
                        </a:rPr>
                        <a:t>Hao</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Sasha </a:t>
                      </a:r>
                      <a:r>
                        <a:rPr lang="en-US" sz="1400" dirty="0" err="1" smtClean="0">
                          <a:solidFill>
                            <a:schemeClr val="tx1"/>
                          </a:solidFill>
                        </a:rPr>
                        <a:t>Sirotkin</a:t>
                      </a:r>
                      <a:endParaRPr lang="en-US" sz="1400" dirty="0">
                        <a:solidFill>
                          <a:schemeClr val="tx1"/>
                        </a:solidFill>
                      </a:endParaRPr>
                    </a:p>
                  </a:txBody>
                  <a:tcPr/>
                </a:tc>
                <a:tc>
                  <a:txBody>
                    <a:bodyPr/>
                    <a:lstStyle/>
                    <a:p>
                      <a:r>
                        <a:rPr lang="en-US" sz="1400" dirty="0" smtClean="0">
                          <a:solidFill>
                            <a:schemeClr val="tx1"/>
                          </a:solidFill>
                        </a:rPr>
                        <a:t>3GPP</a:t>
                      </a:r>
                      <a:endParaRPr lang="en-US" sz="140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March 2016 F2F</a:t>
            </a:r>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r>
              <a:rPr lang="en-US" dirty="0" smtClean="0"/>
              <a:t>Review of minutes</a:t>
            </a:r>
          </a:p>
          <a:p>
            <a:r>
              <a:rPr lang="en-US" dirty="0" smtClean="0"/>
              <a:t>Reports</a:t>
            </a:r>
          </a:p>
          <a:p>
            <a:r>
              <a:rPr lang="en-US" dirty="0" smtClean="0"/>
              <a:t>New P802.1CF contributions</a:t>
            </a:r>
          </a:p>
          <a:p>
            <a:pPr lvl="1"/>
            <a:r>
              <a:rPr lang="en-US" dirty="0"/>
              <a:t>Fault diagnostics and </a:t>
            </a:r>
            <a:r>
              <a:rPr lang="en-US" dirty="0" smtClean="0"/>
              <a:t>maintenance</a:t>
            </a:r>
          </a:p>
          <a:p>
            <a:pPr lvl="2"/>
            <a:r>
              <a:rPr lang="en-US" dirty="0">
                <a:hlinkClick r:id="rId2"/>
              </a:rPr>
              <a:t>https://</a:t>
            </a:r>
            <a:r>
              <a:rPr lang="en-US" dirty="0" smtClean="0">
                <a:hlinkClick r:id="rId2"/>
              </a:rPr>
              <a:t>mentor.ieee.org/omniran/dcn/16/omniran-16-0012-01-CF00-ethernet-oam-survey-and-introducing-nms.pptx</a:t>
            </a:r>
            <a:endParaRPr lang="en-US" dirty="0" smtClean="0"/>
          </a:p>
          <a:p>
            <a:pPr lvl="2"/>
            <a:r>
              <a:rPr lang="en-US" dirty="0">
                <a:hlinkClick r:id="rId3"/>
              </a:rPr>
              <a:t>https://</a:t>
            </a:r>
            <a:r>
              <a:rPr lang="en-US" dirty="0" smtClean="0">
                <a:hlinkClick r:id="rId3"/>
              </a:rPr>
              <a:t>mentor.ieee.org/omniran/dcn/16/omniran-16-0019-01-CF00-measurement-and-management-in-ieee-802-11.pptx</a:t>
            </a:r>
            <a:endParaRPr lang="en-US" dirty="0" smtClean="0"/>
          </a:p>
          <a:p>
            <a:pPr lvl="2"/>
            <a:r>
              <a:rPr lang="en-US" dirty="0">
                <a:hlinkClick r:id="rId4"/>
              </a:rPr>
              <a:t>https://</a:t>
            </a:r>
            <a:r>
              <a:rPr lang="en-US" dirty="0" smtClean="0">
                <a:hlinkClick r:id="rId4"/>
              </a:rPr>
              <a:t>mentor.ieee.org/omniran/dcn/16/omniran-16-0021-00-CF00-nms-architectural-considerations.pptx</a:t>
            </a:r>
            <a:endParaRPr lang="en-US" dirty="0"/>
          </a:p>
          <a:p>
            <a:pPr lvl="1"/>
            <a:r>
              <a:rPr lang="en-US" dirty="0" smtClean="0"/>
              <a:t>Functional design and decomposition</a:t>
            </a:r>
          </a:p>
          <a:p>
            <a:pPr lvl="1"/>
            <a:r>
              <a:rPr lang="en-US" dirty="0" smtClean="0"/>
              <a:t>Deployment scenarios</a:t>
            </a:r>
          </a:p>
          <a:p>
            <a:pPr lvl="2"/>
            <a:r>
              <a:rPr lang="en-US" dirty="0">
                <a:hlinkClick r:id="rId5"/>
              </a:rPr>
              <a:t>https://mentor.ieee.org/omniran/dcn/16/omniran-16-0020-00-CF00-nrm-operational-arrangements.pptx</a:t>
            </a:r>
            <a:endParaRPr lang="en-US" dirty="0" smtClean="0"/>
          </a:p>
          <a:p>
            <a:r>
              <a:rPr lang="en-US" dirty="0" smtClean="0"/>
              <a:t>Representing access network virtualization in P802.1CF</a:t>
            </a:r>
          </a:p>
          <a:p>
            <a:pPr lvl="1"/>
            <a:r>
              <a:rPr lang="en-US" dirty="0" smtClean="0"/>
              <a:t>Models, approaches</a:t>
            </a:r>
          </a:p>
          <a:p>
            <a:pPr lvl="2"/>
            <a:r>
              <a:rPr lang="en-US" dirty="0">
                <a:hlinkClick r:id="rId6"/>
              </a:rPr>
              <a:t>https://</a:t>
            </a:r>
            <a:r>
              <a:rPr lang="en-US" dirty="0" smtClean="0">
                <a:hlinkClick r:id="rId6"/>
              </a:rPr>
              <a:t>mentor.ieee.org/omniran/dcn/16/omniran-16-0016-00-CF00-access-network-virtualization-nrm.pptx</a:t>
            </a:r>
            <a:endParaRPr lang="en-US" dirty="0" smtClean="0"/>
          </a:p>
          <a:p>
            <a:pPr lvl="2"/>
            <a:r>
              <a:rPr lang="en-US" dirty="0">
                <a:hlinkClick r:id="rId7"/>
              </a:rPr>
              <a:t>https://</a:t>
            </a:r>
            <a:r>
              <a:rPr lang="en-US" dirty="0" smtClean="0">
                <a:hlinkClick r:id="rId7"/>
              </a:rPr>
              <a:t>mentor.ieee.org/omniran/dcn/16/omniran-16-0017-01-CF00-nfv-for-omniran.pptx</a:t>
            </a:r>
            <a:endParaRPr lang="en-US" dirty="0" smtClean="0"/>
          </a:p>
          <a:p>
            <a:pPr lvl="1"/>
            <a:r>
              <a:rPr lang="en-US" dirty="0" smtClean="0"/>
              <a:t>Network reference model amendments</a:t>
            </a:r>
          </a:p>
          <a:p>
            <a:r>
              <a:rPr lang="en-US" dirty="0" smtClean="0"/>
              <a:t>Review </a:t>
            </a:r>
            <a:r>
              <a:rPr lang="en-US" dirty="0"/>
              <a:t>of 802.1CF editor’s draft</a:t>
            </a:r>
          </a:p>
          <a:p>
            <a:pPr lvl="1"/>
            <a:r>
              <a:rPr lang="en-US" dirty="0" smtClean="0"/>
              <a:t>Next steps</a:t>
            </a:r>
            <a:endParaRPr lang="en-US" dirty="0"/>
          </a:p>
          <a:p>
            <a:r>
              <a:rPr lang="en-US" dirty="0" smtClean="0"/>
              <a:t>Wi-Fi as component of 5G within the scope of P802.1CF</a:t>
            </a:r>
          </a:p>
          <a:p>
            <a:pPr lvl="1"/>
            <a:r>
              <a:rPr lang="en-US" dirty="0" smtClean="0"/>
              <a:t>Presentation and discussion with 3GPP on LWA and LWIP</a:t>
            </a:r>
          </a:p>
          <a:p>
            <a:pPr lvl="2"/>
            <a:r>
              <a:rPr lang="en-US" dirty="0">
                <a:hlinkClick r:id="rId8"/>
              </a:rPr>
              <a:t>https://</a:t>
            </a:r>
            <a:r>
              <a:rPr lang="en-US" dirty="0" smtClean="0">
                <a:hlinkClick r:id="rId8"/>
              </a:rPr>
              <a:t>mentor.ieee.org/802.11/dcn/16/11-16-0351-01-0000-liaison-from-3gpp-on-lwa-and-lwip.pptx</a:t>
            </a:r>
            <a:endParaRPr lang="en-US" dirty="0" smtClean="0"/>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9420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Schedules</a:t>
            </a:r>
          </a:p>
        </p:txBody>
      </p:sp>
      <p:sp>
        <p:nvSpPr>
          <p:cNvPr id="3" name="Content Placeholder 2"/>
          <p:cNvSpPr>
            <a:spLocks noGrp="1"/>
          </p:cNvSpPr>
          <p:nvPr>
            <p:ph idx="1"/>
          </p:nvPr>
        </p:nvSpPr>
        <p:spPr>
          <a:xfrm>
            <a:off x="457200" y="1066799"/>
            <a:ext cx="8229600" cy="5257801"/>
          </a:xfrm>
        </p:spPr>
        <p:txBody>
          <a:bodyPr>
            <a:normAutofit fontScale="40000" lnSpcReduction="20000"/>
          </a:bodyPr>
          <a:lstStyle/>
          <a:p>
            <a:r>
              <a:rPr lang="en-US" dirty="0" smtClean="0"/>
              <a:t>Mon</a:t>
            </a:r>
          </a:p>
          <a:p>
            <a:pPr lvl="1"/>
            <a:r>
              <a:rPr lang="en-US" dirty="0" smtClean="0"/>
              <a:t>Fault </a:t>
            </a:r>
            <a:r>
              <a:rPr lang="en-US" dirty="0"/>
              <a:t>diagnostics and maintenance</a:t>
            </a:r>
          </a:p>
          <a:p>
            <a:pPr lvl="2"/>
            <a:r>
              <a:rPr lang="en-US" dirty="0">
                <a:hlinkClick r:id="rId2"/>
              </a:rPr>
              <a:t>https://</a:t>
            </a:r>
            <a:r>
              <a:rPr lang="en-US" dirty="0" smtClean="0">
                <a:hlinkClick r:id="rId2"/>
              </a:rPr>
              <a:t>mentor.ieee.org/omniran/dcn/16/omniran-16-0012-01-CF00-ethernet-oam-survey-and-introducing-nms.pptx</a:t>
            </a:r>
            <a:endParaRPr lang="en-US" dirty="0" smtClean="0"/>
          </a:p>
          <a:p>
            <a:pPr lvl="1"/>
            <a:r>
              <a:rPr lang="en-US" dirty="0"/>
              <a:t>Representing access network virtualization in P802.1CF</a:t>
            </a:r>
          </a:p>
          <a:p>
            <a:pPr lvl="2"/>
            <a:r>
              <a:rPr lang="en-US" dirty="0" smtClean="0">
                <a:hlinkClick r:id="rId3"/>
              </a:rPr>
              <a:t>https</a:t>
            </a:r>
            <a:r>
              <a:rPr lang="en-US" dirty="0">
                <a:hlinkClick r:id="rId3"/>
              </a:rPr>
              <a:t>://</a:t>
            </a:r>
            <a:r>
              <a:rPr lang="en-US" dirty="0" smtClean="0">
                <a:hlinkClick r:id="rId3"/>
              </a:rPr>
              <a:t>mentor.ieee.org/omniran/dcn/16/omniran-16-0016-00-CF00-access-network-virtualization-nrm.pptx</a:t>
            </a:r>
            <a:endParaRPr lang="en-US" dirty="0"/>
          </a:p>
          <a:p>
            <a:r>
              <a:rPr lang="en-US" dirty="0" smtClean="0"/>
              <a:t>Tue</a:t>
            </a:r>
          </a:p>
          <a:p>
            <a:pPr lvl="1"/>
            <a:r>
              <a:rPr lang="en-US" dirty="0"/>
              <a:t>Representing access network virtualization in P802.1CF</a:t>
            </a:r>
          </a:p>
          <a:p>
            <a:pPr lvl="2"/>
            <a:r>
              <a:rPr lang="en-US" dirty="0" smtClean="0">
                <a:hlinkClick r:id="rId4"/>
              </a:rPr>
              <a:t>https</a:t>
            </a:r>
            <a:r>
              <a:rPr lang="en-US" dirty="0">
                <a:hlinkClick r:id="rId4"/>
              </a:rPr>
              <a:t>://mentor.ieee.org/omniran/dcn/16/omniran-16-0017-01-CF00-nfv-for-omniran.pptx</a:t>
            </a:r>
            <a:endParaRPr lang="en-US" dirty="0"/>
          </a:p>
          <a:p>
            <a:pPr lvl="1"/>
            <a:r>
              <a:rPr lang="en-US" dirty="0"/>
              <a:t>Deployment scenarios</a:t>
            </a:r>
          </a:p>
          <a:p>
            <a:pPr lvl="2"/>
            <a:r>
              <a:rPr lang="en-US" dirty="0">
                <a:hlinkClick r:id="rId5"/>
              </a:rPr>
              <a:t>https://</a:t>
            </a:r>
            <a:r>
              <a:rPr lang="en-US" dirty="0" smtClean="0">
                <a:hlinkClick r:id="rId5"/>
              </a:rPr>
              <a:t>mentor.ieee.org/omniran/dcn/16/omniran-16-0020-00-CF00-nrm-operational-arrangements.pptx</a:t>
            </a:r>
            <a:endParaRPr lang="en-US" dirty="0"/>
          </a:p>
          <a:p>
            <a:pPr lvl="1"/>
            <a:r>
              <a:rPr lang="en-US" dirty="0" smtClean="0"/>
              <a:t>Presentation </a:t>
            </a:r>
            <a:r>
              <a:rPr lang="en-US" dirty="0"/>
              <a:t>and discussion with 3GPP on LWA and LWIP</a:t>
            </a:r>
          </a:p>
          <a:p>
            <a:pPr lvl="2"/>
            <a:r>
              <a:rPr lang="en-US" dirty="0">
                <a:hlinkClick r:id="rId6"/>
              </a:rPr>
              <a:t>https://</a:t>
            </a:r>
            <a:r>
              <a:rPr lang="en-US" dirty="0" smtClean="0">
                <a:hlinkClick r:id="rId6"/>
              </a:rPr>
              <a:t>mentor.ieee.org/802.11/dcn/16/11-16-0351-01-0000-liaison-from-3gpp-on-lwa-and-lwip.pptx</a:t>
            </a:r>
            <a:endParaRPr lang="en-US" dirty="0" smtClean="0"/>
          </a:p>
          <a:p>
            <a:r>
              <a:rPr lang="en-US" dirty="0" smtClean="0"/>
              <a:t>Wed</a:t>
            </a:r>
          </a:p>
          <a:p>
            <a:pPr lvl="1"/>
            <a:r>
              <a:rPr lang="en-US" dirty="0"/>
              <a:t>Review of </a:t>
            </a:r>
            <a:r>
              <a:rPr lang="en-US" dirty="0" smtClean="0"/>
              <a:t>minutes</a:t>
            </a:r>
          </a:p>
          <a:p>
            <a:pPr lvl="2"/>
            <a:r>
              <a:rPr lang="en-US" dirty="0" smtClean="0"/>
              <a:t>Jan</a:t>
            </a:r>
            <a:r>
              <a:rPr lang="en-US" dirty="0"/>
              <a:t/>
            </a:r>
            <a:br>
              <a:rPr lang="en-US" dirty="0"/>
            </a:br>
            <a:r>
              <a:rPr lang="en-US" dirty="0">
                <a:hlinkClick r:id="rId7"/>
              </a:rPr>
              <a:t>https://</a:t>
            </a:r>
            <a:r>
              <a:rPr lang="en-US" dirty="0" smtClean="0">
                <a:hlinkClick r:id="rId7"/>
              </a:rPr>
              <a:t>mentor.ieee.org/omniran/dcn/16/omniran-16-0010-01-00TG-jan-2016-f2f-meeting-minutes.docx</a:t>
            </a:r>
            <a:endParaRPr lang="en-US" dirty="0" smtClean="0"/>
          </a:p>
          <a:p>
            <a:pPr lvl="2"/>
            <a:r>
              <a:rPr lang="en-US" dirty="0" smtClean="0"/>
              <a:t>F</a:t>
            </a:r>
            <a:r>
              <a:rPr lang="en-US" dirty="0"/>
              <a:t>eb</a:t>
            </a:r>
            <a:br>
              <a:rPr lang="en-US" dirty="0"/>
            </a:br>
            <a:r>
              <a:rPr lang="en-US" dirty="0">
                <a:hlinkClick r:id="rId8"/>
              </a:rPr>
              <a:t>https://</a:t>
            </a:r>
            <a:r>
              <a:rPr lang="en-US" dirty="0" smtClean="0">
                <a:hlinkClick r:id="rId8"/>
              </a:rPr>
              <a:t>mentor.ieee.org/omniran/dcn/16/omniran-16-0014-01-00TG-feb-2016-confcall-minutes.docx</a:t>
            </a:r>
            <a:endParaRPr lang="en-US" dirty="0"/>
          </a:p>
          <a:p>
            <a:pPr lvl="1"/>
            <a:r>
              <a:rPr lang="en-US" dirty="0" smtClean="0"/>
              <a:t>Reports</a:t>
            </a:r>
            <a:endParaRPr lang="en-US" dirty="0" smtClean="0"/>
          </a:p>
          <a:p>
            <a:pPr lvl="1"/>
            <a:r>
              <a:rPr lang="en-US" dirty="0" smtClean="0"/>
              <a:t>Fault </a:t>
            </a:r>
            <a:r>
              <a:rPr lang="en-US" dirty="0"/>
              <a:t>diagnostics and maintenance</a:t>
            </a:r>
          </a:p>
          <a:p>
            <a:pPr lvl="2"/>
            <a:r>
              <a:rPr lang="en-US" dirty="0">
                <a:hlinkClick r:id="rId9"/>
              </a:rPr>
              <a:t>https://</a:t>
            </a:r>
            <a:r>
              <a:rPr lang="en-US" dirty="0" smtClean="0">
                <a:hlinkClick r:id="rId9"/>
              </a:rPr>
              <a:t>mentor.ieee.org/omniran/dcn/16/omniran-16-0019-01-CF00-measurement-and-management-in-ieee-802-11.pptx</a:t>
            </a:r>
            <a:endParaRPr lang="en-US" dirty="0"/>
          </a:p>
          <a:p>
            <a:r>
              <a:rPr lang="en-US" dirty="0" smtClean="0"/>
              <a:t>Thu</a:t>
            </a:r>
          </a:p>
          <a:p>
            <a:pPr lvl="1"/>
            <a:r>
              <a:rPr lang="en-US" dirty="0">
                <a:hlinkClick r:id="rId10"/>
              </a:rPr>
              <a:t>https://</a:t>
            </a:r>
            <a:r>
              <a:rPr lang="en-US" dirty="0" smtClean="0">
                <a:hlinkClick r:id="rId10"/>
              </a:rPr>
              <a:t>mentor.ieee.org/omniran/dcn/16/omniran-16-0021-00-CF00-nms-architectural-considerations.pptx</a:t>
            </a:r>
            <a:endParaRPr lang="en-US" dirty="0"/>
          </a:p>
          <a:p>
            <a:pPr lvl="1"/>
            <a:r>
              <a:rPr lang="en-US" dirty="0" smtClean="0"/>
              <a:t>Review </a:t>
            </a:r>
            <a:r>
              <a:rPr lang="en-US" dirty="0"/>
              <a:t>of 802.1CF editor’s draft</a:t>
            </a:r>
          </a:p>
          <a:p>
            <a:pPr lvl="2"/>
            <a:r>
              <a:rPr lang="en-US" dirty="0"/>
              <a:t>Discussion of way forward</a:t>
            </a:r>
          </a:p>
          <a:p>
            <a:pPr lvl="1"/>
            <a:r>
              <a:rPr lang="en-US" dirty="0" smtClean="0"/>
              <a:t>Project </a:t>
            </a:r>
            <a:r>
              <a:rPr lang="en-US" dirty="0"/>
              <a:t>planning</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#1</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Fault </a:t>
            </a:r>
            <a:r>
              <a:rPr lang="en-US" dirty="0"/>
              <a:t>diagnostics and maintenance</a:t>
            </a:r>
          </a:p>
          <a:p>
            <a:pPr lvl="2"/>
            <a:r>
              <a:rPr lang="en-US" dirty="0">
                <a:hlinkClick r:id="rId2"/>
              </a:rPr>
              <a:t>https://</a:t>
            </a:r>
            <a:r>
              <a:rPr lang="en-US" dirty="0" smtClean="0">
                <a:hlinkClick r:id="rId2"/>
              </a:rPr>
              <a:t>mentor.ieee.org/omniran/dcn/16/omniran-16-0012-01-CF00-ethernet-oam-survey-and-introducing-nms.pptx</a:t>
            </a:r>
            <a:endParaRPr lang="en-US" dirty="0" smtClean="0"/>
          </a:p>
          <a:p>
            <a:pPr lvl="3"/>
            <a:r>
              <a:rPr lang="en-US" dirty="0" smtClean="0"/>
              <a:t>Wang </a:t>
            </a:r>
            <a:r>
              <a:rPr lang="en-US" dirty="0" err="1" smtClean="0"/>
              <a:t>Hao</a:t>
            </a:r>
            <a:r>
              <a:rPr lang="en-US" dirty="0" smtClean="0"/>
              <a:t> walking through his presentation on 802.3ah, 802.1ag, 802.11k and 802.11v architecture and capabilities.</a:t>
            </a:r>
          </a:p>
          <a:p>
            <a:pPr lvl="3"/>
            <a:r>
              <a:rPr lang="en-US" dirty="0" smtClean="0"/>
              <a:t>Functional similarities between wired and wireless approaches becoming visible.</a:t>
            </a:r>
          </a:p>
          <a:p>
            <a:pPr lvl="3"/>
            <a:r>
              <a:rPr lang="en-US" dirty="0" smtClean="0"/>
              <a:t>Considers adaptation of SS towards NM.</a:t>
            </a:r>
            <a:endParaRPr lang="en-US" dirty="0"/>
          </a:p>
          <a:p>
            <a:pPr lvl="1"/>
            <a:r>
              <a:rPr lang="en-US" dirty="0"/>
              <a:t>Representing access network virtualization in P802.1CF</a:t>
            </a:r>
          </a:p>
          <a:p>
            <a:pPr lvl="2"/>
            <a:r>
              <a:rPr lang="en-US" dirty="0" smtClean="0">
                <a:hlinkClick r:id="rId3"/>
              </a:rPr>
              <a:t>https</a:t>
            </a:r>
            <a:r>
              <a:rPr lang="en-US" dirty="0">
                <a:hlinkClick r:id="rId3"/>
              </a:rPr>
              <a:t>://</a:t>
            </a:r>
            <a:r>
              <a:rPr lang="en-US" dirty="0" smtClean="0">
                <a:hlinkClick r:id="rId3"/>
              </a:rPr>
              <a:t>mentor.ieee.org/omniran/dcn/16/omniran-16-0016-00-CF00-access-network-virtualization-nrm.pptx</a:t>
            </a:r>
            <a:endParaRPr lang="en-US" dirty="0" smtClean="0"/>
          </a:p>
          <a:p>
            <a:pPr lvl="3"/>
            <a:r>
              <a:rPr lang="en-US" dirty="0" smtClean="0"/>
              <a:t>Max presents initial thoughts on adoption of NRM for virtualized networks</a:t>
            </a:r>
          </a:p>
          <a:p>
            <a:pPr lvl="4"/>
            <a:r>
              <a:rPr lang="en-US" dirty="0" smtClean="0"/>
              <a:t>NRM represents an instance of a virtual network with CIS acting as common interface towards shared resources</a:t>
            </a:r>
          </a:p>
          <a:p>
            <a:pPr lvl="3"/>
            <a:r>
              <a:rPr lang="en-US" dirty="0" smtClean="0"/>
              <a:t>Concept of network slicing with NRM representing one virtual network instance well received by the group.</a:t>
            </a:r>
          </a:p>
          <a:p>
            <a:pPr lvl="3"/>
            <a:r>
              <a:rPr lang="en-US" dirty="0" smtClean="0"/>
              <a:t>Group invites text contribution on amendment to Chapter 6 (NRM) describing the presented approach for network virtualization.</a:t>
            </a:r>
            <a:endParaRPr lang="en-US" dirty="0"/>
          </a:p>
          <a:p>
            <a:endParaRPr lang="en-US" dirty="0"/>
          </a:p>
        </p:txBody>
      </p:sp>
    </p:spTree>
    <p:extLst>
      <p:ext uri="{BB962C8B-B14F-4D97-AF65-F5344CB8AC3E}">
        <p14:creationId xmlns:p14="http://schemas.microsoft.com/office/powerpoint/2010/main" val="347385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Discussions#2</a:t>
            </a:r>
            <a:endParaRPr lang="en-US" dirty="0"/>
          </a:p>
        </p:txBody>
      </p:sp>
      <p:sp>
        <p:nvSpPr>
          <p:cNvPr id="3" name="Content Placeholder 2"/>
          <p:cNvSpPr>
            <a:spLocks noGrp="1"/>
          </p:cNvSpPr>
          <p:nvPr>
            <p:ph idx="1"/>
          </p:nvPr>
        </p:nvSpPr>
        <p:spPr>
          <a:xfrm>
            <a:off x="457200" y="1219200"/>
            <a:ext cx="8229600" cy="4906963"/>
          </a:xfrm>
        </p:spPr>
        <p:txBody>
          <a:bodyPr>
            <a:normAutofit fontScale="40000" lnSpcReduction="20000"/>
          </a:bodyPr>
          <a:lstStyle/>
          <a:p>
            <a:r>
              <a:rPr lang="en-US" dirty="0"/>
              <a:t>Representing access network virtualization in P802.1CF</a:t>
            </a:r>
          </a:p>
          <a:p>
            <a:pPr lvl="1"/>
            <a:r>
              <a:rPr lang="en-US" dirty="0" smtClean="0">
                <a:hlinkClick r:id="rId2"/>
              </a:rPr>
              <a:t>https</a:t>
            </a:r>
            <a:r>
              <a:rPr lang="en-US" dirty="0">
                <a:hlinkClick r:id="rId2"/>
              </a:rPr>
              <a:t>://</a:t>
            </a:r>
            <a:r>
              <a:rPr lang="en-US" dirty="0" smtClean="0">
                <a:hlinkClick r:id="rId2"/>
              </a:rPr>
              <a:t>mentor.ieee.org/omniran/dcn/16/omniran-16-0016-00-CF00-access-network-virtualization-nrm.pptx</a:t>
            </a:r>
            <a:endParaRPr lang="en-US" dirty="0" smtClean="0"/>
          </a:p>
          <a:p>
            <a:pPr lvl="1"/>
            <a:r>
              <a:rPr lang="en-US" dirty="0" err="1" smtClean="0"/>
              <a:t>Yonggang</a:t>
            </a:r>
            <a:r>
              <a:rPr lang="en-US" dirty="0" smtClean="0"/>
              <a:t> explained idea of Network Function Virtualization for P802.1CF</a:t>
            </a:r>
          </a:p>
          <a:p>
            <a:pPr lvl="1"/>
            <a:r>
              <a:rPr lang="en-US" dirty="0" smtClean="0"/>
              <a:t>Discussion on clarification of ambiguities in presentation on terminology, definition of network functions in the context of P802.1CF and location of NFV in the network reference model</a:t>
            </a:r>
          </a:p>
          <a:p>
            <a:pPr lvl="1"/>
            <a:r>
              <a:rPr lang="en-US" dirty="0" smtClean="0"/>
              <a:t>Revision of presentation with more comprehensive explanation requested to allow evaluation and verification of proposals. There seems to be close relations to SDN concepts hinting to integration of NFV with SDN chapter.</a:t>
            </a:r>
            <a:endParaRPr lang="en-US" dirty="0"/>
          </a:p>
          <a:p>
            <a:r>
              <a:rPr lang="en-US" dirty="0"/>
              <a:t>Deployment scenarios</a:t>
            </a:r>
          </a:p>
          <a:p>
            <a:pPr lvl="1"/>
            <a:r>
              <a:rPr lang="en-US" dirty="0">
                <a:hlinkClick r:id="rId3"/>
              </a:rPr>
              <a:t>https://</a:t>
            </a:r>
            <a:r>
              <a:rPr lang="en-US" dirty="0" smtClean="0">
                <a:hlinkClick r:id="rId3"/>
              </a:rPr>
              <a:t>mentor.ieee.org/omniran/dcn/16/omniran-16-0020-00-CF00-nrm-operational-arrangements.pptx</a:t>
            </a:r>
            <a:endParaRPr lang="en-US" dirty="0" smtClean="0"/>
          </a:p>
          <a:p>
            <a:pPr lvl="1"/>
            <a:r>
              <a:rPr lang="en-US" dirty="0" smtClean="0"/>
              <a:t>Max went through small presentation showing the operational assumptions of P802.1CF</a:t>
            </a:r>
          </a:p>
          <a:p>
            <a:pPr lvl="1"/>
            <a:r>
              <a:rPr lang="en-US" dirty="0" smtClean="0"/>
              <a:t>Basic operational model assumes that operation of Access Network is distinct from Subscription Service and Access Router.</a:t>
            </a:r>
          </a:p>
          <a:p>
            <a:pPr lvl="1"/>
            <a:r>
              <a:rPr lang="en-US" dirty="0" smtClean="0"/>
              <a:t>Max highlighting that distinct operators have distinct network management systems, i.e. network management of Access Network resides within the Access Network Operator</a:t>
            </a:r>
          </a:p>
          <a:p>
            <a:pPr lvl="1"/>
            <a:r>
              <a:rPr lang="en-US" dirty="0" err="1" smtClean="0"/>
              <a:t>Yonggang</a:t>
            </a:r>
            <a:r>
              <a:rPr lang="en-US" dirty="0" smtClean="0"/>
              <a:t> claiming that a single operator may operate access network, subscription service and access router. Max agrees that this would be possible but strongly recommends to reflect only the distinct model in the P802.1CF specification, potentially with some informative annex to show the variety of models, which can be supported by the P802.1CF.</a:t>
            </a:r>
            <a:endParaRPr lang="en-US" dirty="0"/>
          </a:p>
          <a:p>
            <a:r>
              <a:rPr lang="en-US" dirty="0" smtClean="0"/>
              <a:t>Presentation </a:t>
            </a:r>
            <a:r>
              <a:rPr lang="en-US" dirty="0"/>
              <a:t>and discussion with 3GPP on LWA and LWIP</a:t>
            </a:r>
          </a:p>
          <a:p>
            <a:pPr lvl="1"/>
            <a:r>
              <a:rPr lang="en-US" dirty="0">
                <a:hlinkClick r:id="rId4"/>
              </a:rPr>
              <a:t>https://</a:t>
            </a:r>
            <a:r>
              <a:rPr lang="en-US" dirty="0" smtClean="0">
                <a:hlinkClick r:id="rId4"/>
              </a:rPr>
              <a:t>mentor.ieee.org/802.11/dcn/16/11-16-0351-01-0000-liaison-from-3gpp-on-lwa-and-lwip.pptx</a:t>
            </a:r>
            <a:endParaRPr lang="en-US" dirty="0" smtClean="0"/>
          </a:p>
          <a:p>
            <a:pPr lvl="1"/>
            <a:r>
              <a:rPr lang="en-US" dirty="0" smtClean="0"/>
              <a:t>Richard and Philippe interactively going through the slides explaining the basic assumptions and solutions of aggregation of LTE radio frames over WLAN in downlink direction.</a:t>
            </a:r>
          </a:p>
          <a:p>
            <a:pPr lvl="1"/>
            <a:r>
              <a:rPr lang="en-US" dirty="0" smtClean="0"/>
              <a:t>Aggregation is controlled by the </a:t>
            </a:r>
            <a:r>
              <a:rPr lang="en-US" dirty="0" err="1" smtClean="0"/>
              <a:t>eNB</a:t>
            </a:r>
            <a:r>
              <a:rPr lang="en-US" dirty="0" smtClean="0"/>
              <a:t> taking into account a number of radio parameters of WLAN AP.</a:t>
            </a:r>
          </a:p>
          <a:p>
            <a:pPr lvl="1"/>
            <a:r>
              <a:rPr lang="en-US" dirty="0" smtClean="0"/>
              <a:t>Network interface of WLAN access to be assumed either at a WLAN controller or at an AP. 3GPP does not make assumptions about implementation of WLAN access, but it seems that WT more likely relates to a WLC.</a:t>
            </a:r>
          </a:p>
          <a:p>
            <a:pPr lvl="1"/>
            <a:r>
              <a:rPr lang="en-US" dirty="0" smtClean="0"/>
              <a:t>Some ambiguities detected in control flow between 3GPP and WLAN. WLAN does not know about reservation of resources for a STA before association.</a:t>
            </a:r>
          </a:p>
          <a:p>
            <a:pPr lvl="1"/>
            <a:r>
              <a:rPr lang="en-US" dirty="0" smtClean="0"/>
              <a:t>Impression that P802.1CF specification may help designing of interworking solutions between 3GPP and IEEE 802. </a:t>
            </a:r>
            <a:r>
              <a:rPr lang="en-US" dirty="0" err="1" smtClean="0"/>
              <a:t>OmniRAN</a:t>
            </a:r>
            <a:r>
              <a:rPr lang="en-US" dirty="0" smtClean="0"/>
              <a:t> offered to send more information about P802.1CF to 3GPP RAN when the specification is more complete and mature.</a:t>
            </a:r>
            <a:endParaRPr lang="en-US" dirty="0"/>
          </a:p>
        </p:txBody>
      </p:sp>
    </p:spTree>
    <p:extLst>
      <p:ext uri="{BB962C8B-B14F-4D97-AF65-F5344CB8AC3E}">
        <p14:creationId xmlns:p14="http://schemas.microsoft.com/office/powerpoint/2010/main" val="1088038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Discussions #3</a:t>
            </a:r>
            <a:endParaRPr lang="en-US" dirty="0"/>
          </a:p>
        </p:txBody>
      </p:sp>
      <p:sp>
        <p:nvSpPr>
          <p:cNvPr id="3" name="Content Placeholder 2"/>
          <p:cNvSpPr>
            <a:spLocks noGrp="1"/>
          </p:cNvSpPr>
          <p:nvPr>
            <p:ph idx="1"/>
          </p:nvPr>
        </p:nvSpPr>
        <p:spPr>
          <a:xfrm>
            <a:off x="457200" y="1295400"/>
            <a:ext cx="8229600" cy="5105400"/>
          </a:xfrm>
        </p:spPr>
        <p:txBody>
          <a:bodyPr>
            <a:normAutofit fontScale="47500" lnSpcReduction="20000"/>
          </a:bodyPr>
          <a:lstStyle/>
          <a:p>
            <a:r>
              <a:rPr lang="en-US" dirty="0" smtClean="0"/>
              <a:t>Review </a:t>
            </a:r>
            <a:r>
              <a:rPr lang="en-US" dirty="0"/>
              <a:t>of minutes</a:t>
            </a:r>
          </a:p>
          <a:p>
            <a:pPr lvl="1"/>
            <a:r>
              <a:rPr lang="en-US" dirty="0"/>
              <a:t>Jan</a:t>
            </a:r>
            <a:br>
              <a:rPr lang="en-US" dirty="0"/>
            </a:br>
            <a:r>
              <a:rPr lang="en-US" dirty="0">
                <a:hlinkClick r:id="rId2"/>
              </a:rPr>
              <a:t>https://</a:t>
            </a:r>
            <a:r>
              <a:rPr lang="en-US" dirty="0" smtClean="0">
                <a:hlinkClick r:id="rId2"/>
              </a:rPr>
              <a:t>mentor.ieee.org/omniran/dcn/16/omniran-16-0010-01-00TG-jan-2016-f2f-meeting-minutes.docx</a:t>
            </a:r>
            <a:endParaRPr lang="en-US" dirty="0" smtClean="0"/>
          </a:p>
          <a:p>
            <a:pPr lvl="2"/>
            <a:r>
              <a:rPr lang="en-US" dirty="0" smtClean="0"/>
              <a:t>Revised version created and uploaded with corrected affiliation of Yonggang Fang</a:t>
            </a:r>
          </a:p>
          <a:p>
            <a:pPr lvl="2"/>
            <a:r>
              <a:rPr lang="en-US" dirty="0">
                <a:hlinkClick r:id="rId3"/>
              </a:rPr>
              <a:t>https://</a:t>
            </a:r>
            <a:r>
              <a:rPr lang="en-US" dirty="0" smtClean="0">
                <a:hlinkClick r:id="rId3"/>
              </a:rPr>
              <a:t>mentor.ieee.org/omniran/dcn/16/omniran-16-0010-02-00TG-jan-2016-f2f-meeting-minutes.docx</a:t>
            </a:r>
            <a:endParaRPr lang="en-US" dirty="0"/>
          </a:p>
          <a:p>
            <a:pPr lvl="1"/>
            <a:r>
              <a:rPr lang="en-US" dirty="0" smtClean="0"/>
              <a:t>F</a:t>
            </a:r>
            <a:r>
              <a:rPr lang="en-US" dirty="0"/>
              <a:t>eb</a:t>
            </a:r>
            <a:br>
              <a:rPr lang="en-US" dirty="0"/>
            </a:br>
            <a:r>
              <a:rPr lang="en-US" dirty="0">
                <a:hlinkClick r:id="rId4"/>
              </a:rPr>
              <a:t>https://</a:t>
            </a:r>
            <a:r>
              <a:rPr lang="en-US" dirty="0" smtClean="0">
                <a:hlinkClick r:id="rId4"/>
              </a:rPr>
              <a:t>mentor.ieee.org/omniran/dcn/16/omniran-16-0014-01-00TG-feb-2016-confcall-minutes.docx</a:t>
            </a:r>
            <a:endParaRPr lang="en-US" dirty="0" smtClean="0"/>
          </a:p>
          <a:p>
            <a:pPr lvl="2"/>
            <a:r>
              <a:rPr lang="en-US" dirty="0" smtClean="0"/>
              <a:t>Revised version created and uploaded with corrected affiliation of Yonggang Fang</a:t>
            </a:r>
          </a:p>
          <a:p>
            <a:pPr lvl="2"/>
            <a:r>
              <a:rPr lang="en-US" dirty="0">
                <a:hlinkClick r:id="rId4"/>
              </a:rPr>
              <a:t>https://</a:t>
            </a:r>
            <a:r>
              <a:rPr lang="en-US" dirty="0" smtClean="0">
                <a:hlinkClick r:id="rId4"/>
              </a:rPr>
              <a:t>mentor.ieee.org/omniran/dcn/16/omniran-16-0014-01-00TG-feb-2016-confcall-minutes.docx</a:t>
            </a:r>
            <a:endParaRPr lang="en-US" dirty="0"/>
          </a:p>
          <a:p>
            <a:r>
              <a:rPr lang="en-US" dirty="0"/>
              <a:t>Reports</a:t>
            </a:r>
          </a:p>
          <a:p>
            <a:pPr lvl="1"/>
            <a:r>
              <a:rPr lang="en-US" dirty="0" smtClean="0"/>
              <a:t>Max reported about the P802.1CF presentation to 5G SC based on material created in </a:t>
            </a:r>
            <a:r>
              <a:rPr lang="en-US" dirty="0" err="1" smtClean="0"/>
              <a:t>OmniRAN</a:t>
            </a:r>
            <a:r>
              <a:rPr lang="en-US" dirty="0" smtClean="0"/>
              <a:t> in November 2015</a:t>
            </a:r>
          </a:p>
          <a:p>
            <a:pPr lvl="1"/>
            <a:r>
              <a:rPr lang="en-US" dirty="0" smtClean="0"/>
              <a:t>Concluding slide on cost and benefits caused discussions what would be needed to cover the network aspects for the various options</a:t>
            </a:r>
          </a:p>
          <a:p>
            <a:pPr lvl="2"/>
            <a:r>
              <a:rPr lang="en-US" dirty="0" smtClean="0"/>
              <a:t>IMT 2020 application would be feasible with some ‘profiling’ to P802.1CF, however IEEE 5G would require comprehensive network specification likely causing efforts &gt;&gt; 100 SY.</a:t>
            </a:r>
            <a:endParaRPr lang="en-US" dirty="0"/>
          </a:p>
          <a:p>
            <a:r>
              <a:rPr lang="en-US" dirty="0" smtClean="0"/>
              <a:t>Fault </a:t>
            </a:r>
            <a:r>
              <a:rPr lang="en-US" dirty="0"/>
              <a:t>diagnostics and maintenance</a:t>
            </a:r>
          </a:p>
          <a:p>
            <a:pPr lvl="1"/>
            <a:r>
              <a:rPr lang="en-US" dirty="0">
                <a:hlinkClick r:id="rId5"/>
              </a:rPr>
              <a:t>https://</a:t>
            </a:r>
            <a:r>
              <a:rPr lang="en-US" dirty="0" smtClean="0">
                <a:hlinkClick r:id="rId5"/>
              </a:rPr>
              <a:t>mentor.ieee.org/omniran/dcn/16/omniran-16-0019-01-CF00-measurement-and-management-in-ieee-802-11.pptx</a:t>
            </a:r>
            <a:endParaRPr lang="en-US" dirty="0" smtClean="0"/>
          </a:p>
          <a:p>
            <a:pPr lvl="1"/>
            <a:r>
              <a:rPr lang="en-US" dirty="0" smtClean="0"/>
              <a:t>Wang </a:t>
            </a:r>
            <a:r>
              <a:rPr lang="en-US" dirty="0" err="1" smtClean="0"/>
              <a:t>Hao</a:t>
            </a:r>
            <a:r>
              <a:rPr lang="en-US" dirty="0" smtClean="0"/>
              <a:t> presented various options and thoughts for mapping network management and monitoring to the NRM. </a:t>
            </a:r>
          </a:p>
          <a:p>
            <a:pPr lvl="1"/>
            <a:r>
              <a:rPr lang="en-US" dirty="0" smtClean="0"/>
              <a:t>In particular there was no common view on the options for the interface between the Element Managers and the Network Management. Much less concerns were expressed in the discussions on the concept of a set of functions.</a:t>
            </a:r>
          </a:p>
          <a:p>
            <a:pPr lvl="1"/>
            <a:r>
              <a:rPr lang="en-US" dirty="0" smtClean="0"/>
              <a:t>No conclusion could be reached on the location of the NM in the NRM. The presented location in the SS was seen as inappropriate.</a:t>
            </a:r>
            <a:endParaRPr lang="en-US" dirty="0"/>
          </a:p>
        </p:txBody>
      </p:sp>
    </p:spTree>
    <p:extLst>
      <p:ext uri="{BB962C8B-B14F-4D97-AF65-F5344CB8AC3E}">
        <p14:creationId xmlns:p14="http://schemas.microsoft.com/office/powerpoint/2010/main" val="200511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#4</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https</a:t>
            </a:r>
            <a:r>
              <a:rPr lang="en-US" dirty="0">
                <a:hlinkClick r:id="rId2"/>
              </a:rPr>
              <a:t>://</a:t>
            </a:r>
            <a:r>
              <a:rPr lang="en-US" dirty="0" smtClean="0">
                <a:hlinkClick r:id="rId2"/>
              </a:rPr>
              <a:t>mentor.ieee.org/omniran/dcn/16/omniran-16-0021-00-CF00-nms-architectural-considerations.pptx</a:t>
            </a:r>
            <a:endParaRPr lang="en-US" dirty="0" smtClean="0"/>
          </a:p>
          <a:p>
            <a:pPr lvl="1"/>
            <a:r>
              <a:rPr lang="en-US" dirty="0" smtClean="0"/>
              <a:t>Max presented slides and explained that P802.1CF has to focus on the network management only of the access network.</a:t>
            </a:r>
          </a:p>
          <a:p>
            <a:pPr lvl="1"/>
            <a:r>
              <a:rPr lang="en-US" dirty="0" smtClean="0"/>
              <a:t>An additional slide was added after slide 8 to clarify NMS arrangements of access network and ‘IP service operation’, showing that in the generic case NMS of access network is independent of NMS of IP service operation</a:t>
            </a:r>
          </a:p>
          <a:p>
            <a:pPr lvl="1"/>
            <a:r>
              <a:rPr lang="en-US" dirty="0" smtClean="0"/>
              <a:t>It was agreed that an operator may combine NMS of access network and IP service operation, when owning both access and IP service parts. But for the generic case the NMS are separated.</a:t>
            </a:r>
          </a:p>
          <a:p>
            <a:pPr lvl="1"/>
            <a:r>
              <a:rPr lang="en-US" dirty="0" smtClean="0"/>
              <a:t>Discussion of option 1 versus option 2 for the location of the NM led to unanimous support for adopting option 1 to the NRM</a:t>
            </a:r>
          </a:p>
          <a:p>
            <a:pPr lvl="2"/>
            <a:r>
              <a:rPr lang="en-US" dirty="0" smtClean="0"/>
              <a:t>Introducing a dedicated functional unit containing the network management functions allows for more easy representation of the IEEE 802 managed objects work</a:t>
            </a:r>
          </a:p>
          <a:p>
            <a:pPr lvl="1"/>
            <a:r>
              <a:rPr lang="en-US" dirty="0" smtClean="0"/>
              <a:t>Agreement was reached on a revision of the NRM exposing NM as an additional function next to CIS connected to the ANC, which contains the EM.</a:t>
            </a:r>
          </a:p>
          <a:p>
            <a:pPr lvl="2"/>
            <a:r>
              <a:rPr lang="en-US" dirty="0" smtClean="0"/>
              <a:t>Reference points will be slightly renumbered to maintain meaningful assignments</a:t>
            </a:r>
          </a:p>
          <a:p>
            <a:pPr lvl="1"/>
            <a:r>
              <a:rPr lang="en-US" dirty="0" smtClean="0"/>
              <a:t>Max will create a text proposal of the amended NRM for approval in the upcoming OmniRAN TG conference call</a:t>
            </a:r>
          </a:p>
          <a:p>
            <a:pPr lvl="1"/>
            <a:r>
              <a:rPr lang="en-US" dirty="0" smtClean="0"/>
              <a:t>The updated slides were uploaded to </a:t>
            </a:r>
            <a:r>
              <a:rPr lang="en-US" dirty="0"/>
              <a:t>mentor under</a:t>
            </a:r>
            <a:br>
              <a:rPr lang="en-US" dirty="0"/>
            </a:br>
            <a:r>
              <a:rPr lang="en-US" dirty="0">
                <a:hlinkClick r:id="rId3"/>
              </a:rPr>
              <a:t>https://</a:t>
            </a:r>
            <a:r>
              <a:rPr lang="en-US" dirty="0" smtClean="0">
                <a:hlinkClick r:id="rId3"/>
              </a:rPr>
              <a:t>mentor.ieee.org/omniran/dcn/16/omniran-16-0021-01-CF00-nms-architectural-considerations.pptx</a:t>
            </a:r>
            <a:endParaRPr lang="en-US" dirty="0" smtClean="0"/>
          </a:p>
          <a:p>
            <a:pPr marL="457200" lvl="1" indent="0">
              <a:buNone/>
            </a:pPr>
            <a:endParaRPr lang="en-US" dirty="0"/>
          </a:p>
        </p:txBody>
      </p:sp>
    </p:spTree>
    <p:extLst>
      <p:ext uri="{BB962C8B-B14F-4D97-AF65-F5344CB8AC3E}">
        <p14:creationId xmlns:p14="http://schemas.microsoft.com/office/powerpoint/2010/main" val="659898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Discussions #5</a:t>
            </a:r>
            <a:endParaRPr lang="en-US" dirty="0"/>
          </a:p>
        </p:txBody>
      </p:sp>
      <p:sp>
        <p:nvSpPr>
          <p:cNvPr id="3" name="Content Placeholder 2"/>
          <p:cNvSpPr>
            <a:spLocks noGrp="1"/>
          </p:cNvSpPr>
          <p:nvPr>
            <p:ph idx="1"/>
          </p:nvPr>
        </p:nvSpPr>
        <p:spPr>
          <a:xfrm>
            <a:off x="457200" y="1295400"/>
            <a:ext cx="8229600" cy="5029200"/>
          </a:xfrm>
        </p:spPr>
        <p:txBody>
          <a:bodyPr>
            <a:normAutofit fontScale="55000" lnSpcReduction="20000"/>
          </a:bodyPr>
          <a:lstStyle/>
          <a:p>
            <a:r>
              <a:rPr lang="en-US" dirty="0" smtClean="0"/>
              <a:t>Review </a:t>
            </a:r>
            <a:r>
              <a:rPr lang="en-US" dirty="0"/>
              <a:t>of 802.1CF editor’s draft</a:t>
            </a:r>
          </a:p>
          <a:p>
            <a:pPr lvl="1"/>
            <a:r>
              <a:rPr lang="en-US" dirty="0"/>
              <a:t>Discussion of way </a:t>
            </a:r>
            <a:r>
              <a:rPr lang="en-US" dirty="0" smtClean="0"/>
              <a:t>forward</a:t>
            </a:r>
          </a:p>
          <a:p>
            <a:pPr lvl="2"/>
            <a:r>
              <a:rPr lang="en-US" dirty="0" smtClean="0"/>
              <a:t>Next revision to be created after the May interim meeting with hopefully much more content merged in</a:t>
            </a:r>
          </a:p>
          <a:p>
            <a:pPr lvl="2"/>
            <a:r>
              <a:rPr lang="en-US" dirty="0" smtClean="0"/>
              <a:t>Amendments to NRM will be discussed in next conference call to create stable foundation for further text on function description</a:t>
            </a:r>
          </a:p>
          <a:p>
            <a:pPr lvl="2"/>
            <a:r>
              <a:rPr lang="en-US" dirty="0" smtClean="0"/>
              <a:t>When Antonio would be able to attend Budapest meeting, SDN chapter would be thoroughly reviewed and revised</a:t>
            </a:r>
          </a:p>
          <a:p>
            <a:pPr lvl="2"/>
            <a:r>
              <a:rPr lang="en-US" dirty="0" smtClean="0"/>
              <a:t>Open comment resolution from Jan F2F will be concluded with Yonggang enabling to participate remotely</a:t>
            </a:r>
            <a:endParaRPr lang="en-US" dirty="0"/>
          </a:p>
          <a:p>
            <a:r>
              <a:rPr lang="en-US" dirty="0"/>
              <a:t>Project </a:t>
            </a:r>
            <a:r>
              <a:rPr lang="en-US" dirty="0" smtClean="0"/>
              <a:t>planning</a:t>
            </a:r>
          </a:p>
          <a:p>
            <a:pPr lvl="1"/>
            <a:r>
              <a:rPr lang="en-US" dirty="0" smtClean="0"/>
              <a:t>Project timeline quite stable, but dependency on amount of content, which can be adopted during/after Budapest meeting</a:t>
            </a:r>
          </a:p>
          <a:p>
            <a:pPr lvl="1"/>
            <a:r>
              <a:rPr lang="en-US" dirty="0" smtClean="0"/>
              <a:t>2 conference calls (April 19</a:t>
            </a:r>
            <a:r>
              <a:rPr lang="en-US" baseline="30000" dirty="0" smtClean="0"/>
              <a:t>th</a:t>
            </a:r>
            <a:r>
              <a:rPr lang="en-US" dirty="0" smtClean="0"/>
              <a:t> , June 21</a:t>
            </a:r>
            <a:r>
              <a:rPr lang="en-US" baseline="30000" dirty="0" smtClean="0"/>
              <a:t>st</a:t>
            </a:r>
            <a:r>
              <a:rPr lang="en-US" dirty="0" smtClean="0"/>
              <a:t>) planned until July plenary</a:t>
            </a:r>
          </a:p>
          <a:p>
            <a:pPr lvl="2"/>
            <a:r>
              <a:rPr lang="en-US" dirty="0" smtClean="0"/>
              <a:t>Difficult w/ participants from California and China: 9:30AM ET, 90mins</a:t>
            </a:r>
            <a:endParaRPr lang="en-US" dirty="0"/>
          </a:p>
          <a:p>
            <a:r>
              <a:rPr lang="en-US" dirty="0"/>
              <a:t>Status report to IEEE 802 </a:t>
            </a:r>
            <a:r>
              <a:rPr lang="en-US" dirty="0" smtClean="0"/>
              <a:t>WGs</a:t>
            </a:r>
          </a:p>
          <a:p>
            <a:pPr lvl="1"/>
            <a:r>
              <a:rPr lang="en-US" dirty="0" smtClean="0"/>
              <a:t>Drafted, presented, revised and uploaded to </a:t>
            </a:r>
            <a:r>
              <a:rPr lang="en-US" dirty="0"/>
              <a:t>mentor under</a:t>
            </a:r>
            <a:br>
              <a:rPr lang="en-US" dirty="0"/>
            </a:br>
            <a:r>
              <a:rPr lang="en-US" dirty="0">
                <a:hlinkClick r:id="rId2"/>
              </a:rPr>
              <a:t>https://</a:t>
            </a:r>
            <a:r>
              <a:rPr lang="en-US" dirty="0" smtClean="0">
                <a:hlinkClick r:id="rId2"/>
              </a:rPr>
              <a:t>mentor.ieee.org/omniran/dcn/16/omniran-16-0022-00-00TG-mar-2016-status-report-to-802wgs.pptx</a:t>
            </a:r>
            <a:endParaRPr lang="en-US" dirty="0"/>
          </a:p>
          <a:p>
            <a:r>
              <a:rPr lang="en-US" dirty="0" smtClean="0"/>
              <a:t>AOB</a:t>
            </a:r>
          </a:p>
          <a:p>
            <a:pPr lvl="1"/>
            <a:r>
              <a:rPr lang="en-US" dirty="0" smtClean="0"/>
              <a:t>None</a:t>
            </a:r>
          </a:p>
          <a:p>
            <a:pPr lvl="1"/>
            <a:endParaRPr lang="en-US" dirty="0"/>
          </a:p>
          <a:p>
            <a:pPr marL="0" indent="0">
              <a:buNone/>
            </a:pPr>
            <a:r>
              <a:rPr lang="en-US" dirty="0" smtClean="0"/>
              <a:t>Meeting adjourned by chair at 12:35</a:t>
            </a:r>
            <a:endParaRPr lang="en-US" dirty="0"/>
          </a:p>
        </p:txBody>
      </p:sp>
    </p:spTree>
    <p:extLst>
      <p:ext uri="{BB962C8B-B14F-4D97-AF65-F5344CB8AC3E}">
        <p14:creationId xmlns:p14="http://schemas.microsoft.com/office/powerpoint/2010/main" val="380447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Venue:</a:t>
            </a:r>
          </a:p>
          <a:p>
            <a:pPr lvl="1"/>
            <a:r>
              <a:rPr lang="en-US" dirty="0" smtClean="0"/>
              <a:t>Sands Venetian Macao Hotel</a:t>
            </a:r>
            <a:endParaRPr lang="en-US" dirty="0"/>
          </a:p>
          <a:p>
            <a:pPr lvl="2"/>
            <a:r>
              <a:rPr lang="pt-BR" dirty="0" smtClean="0"/>
              <a:t>Estrada </a:t>
            </a:r>
            <a:r>
              <a:rPr lang="pt-BR" dirty="0"/>
              <a:t>da Baia de Nossa Senhora da Esperanca, </a:t>
            </a:r>
          </a:p>
          <a:p>
            <a:pPr lvl="2"/>
            <a:r>
              <a:rPr lang="en-US" dirty="0"/>
              <a:t>Macau </a:t>
            </a:r>
          </a:p>
          <a:p>
            <a:pPr lvl="2"/>
            <a:r>
              <a:rPr lang="en-US" dirty="0"/>
              <a:t>Tel: +853 2882 8888 </a:t>
            </a:r>
            <a:r>
              <a:rPr lang="en-US" dirty="0" smtClean="0"/>
              <a:t/>
            </a:r>
            <a:br>
              <a:rPr lang="en-US" dirty="0" smtClean="0"/>
            </a:br>
            <a:endParaRPr lang="en-US" dirty="0"/>
          </a:p>
          <a:p>
            <a:r>
              <a:rPr lang="en-US" dirty="0" smtClean="0"/>
              <a:t>Meeting room:</a:t>
            </a:r>
          </a:p>
          <a:p>
            <a:pPr lvl="1"/>
            <a:r>
              <a:rPr lang="en-US" dirty="0" smtClean="0"/>
              <a:t>Mon, Tue, Wed, Thu: 	Milan 2102</a:t>
            </a:r>
            <a:br>
              <a:rPr lang="en-US" dirty="0" smtClean="0"/>
            </a:br>
            <a:endParaRPr lang="en-US" dirty="0" smtClean="0"/>
          </a:p>
          <a:p>
            <a:r>
              <a:rPr lang="en-US" dirty="0" smtClean="0"/>
              <a:t>Sessions:</a:t>
            </a:r>
          </a:p>
          <a:p>
            <a:pPr lvl="1"/>
            <a:r>
              <a:rPr lang="en-US" dirty="0" smtClean="0"/>
              <a:t>Mon, 	Mar 14</a:t>
            </a:r>
            <a:r>
              <a:rPr lang="en-US" baseline="30000" dirty="0" smtClean="0"/>
              <a:t>th</a:t>
            </a:r>
            <a:r>
              <a:rPr lang="en-US" dirty="0" smtClean="0"/>
              <a:t>,	16:00-18:00</a:t>
            </a:r>
          </a:p>
          <a:p>
            <a:pPr lvl="1"/>
            <a:r>
              <a:rPr lang="en-US" dirty="0" smtClean="0"/>
              <a:t>Tue, 	Mar 15</a:t>
            </a:r>
            <a:r>
              <a:rPr lang="en-US" baseline="30000" dirty="0" smtClean="0"/>
              <a:t>th</a:t>
            </a:r>
            <a:r>
              <a:rPr lang="en-US" dirty="0" smtClean="0"/>
              <a:t>, 	16:00-18:00</a:t>
            </a:r>
          </a:p>
          <a:p>
            <a:pPr lvl="1"/>
            <a:r>
              <a:rPr lang="en-US" dirty="0" smtClean="0"/>
              <a:t>Wed, 	Mar 16</a:t>
            </a:r>
            <a:r>
              <a:rPr lang="en-US" baseline="30000" dirty="0" smtClean="0"/>
              <a:t>th</a:t>
            </a:r>
            <a:r>
              <a:rPr lang="en-US" dirty="0" smtClean="0"/>
              <a:t>, 	16:</a:t>
            </a:r>
            <a:r>
              <a:rPr lang="en-US" dirty="0"/>
              <a:t>0</a:t>
            </a:r>
            <a:r>
              <a:rPr lang="en-US" dirty="0" smtClean="0"/>
              <a:t>0-18:00</a:t>
            </a:r>
          </a:p>
          <a:p>
            <a:pPr lvl="1"/>
            <a:r>
              <a:rPr lang="en-US" dirty="0" smtClean="0"/>
              <a:t>Thu, 	Mar 17</a:t>
            </a:r>
            <a:r>
              <a:rPr lang="en-US" baseline="30000" dirty="0" smtClean="0"/>
              <a:t>st</a:t>
            </a:r>
            <a:r>
              <a:rPr lang="en-US" dirty="0" smtClean="0"/>
              <a:t>,	10:</a:t>
            </a:r>
            <a:r>
              <a:rPr lang="en-US" dirty="0"/>
              <a:t>3</a:t>
            </a:r>
            <a:r>
              <a:rPr lang="en-US" dirty="0" smtClean="0"/>
              <a:t>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smtClean="0"/>
              <a:t>Motion </a:t>
            </a:r>
            <a:r>
              <a:rPr lang="en-US" dirty="0"/>
              <a:t>for</a:t>
            </a:r>
            <a:br>
              <a:rPr lang="en-US" dirty="0"/>
            </a:br>
            <a:r>
              <a:rPr lang="en-US" dirty="0"/>
              <a:t>802.1 Closing Plenary</a:t>
            </a:r>
          </a:p>
        </p:txBody>
      </p:sp>
      <p:sp>
        <p:nvSpPr>
          <p:cNvPr id="3" name="Subtitle 2"/>
          <p:cNvSpPr>
            <a:spLocks noGrp="1"/>
          </p:cNvSpPr>
          <p:nvPr>
            <p:ph type="subTitle" idx="1"/>
          </p:nvPr>
        </p:nvSpPr>
        <p:spPr>
          <a:xfrm>
            <a:off x="1371600" y="4239090"/>
            <a:ext cx="6400800" cy="1399710"/>
          </a:xfrm>
        </p:spPr>
        <p:txBody>
          <a:bodyPr/>
          <a:lstStyle/>
          <a:p>
            <a:r>
              <a:rPr lang="en-US" dirty="0" smtClean="0"/>
              <a:t>2016-03-17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Motion</a:t>
            </a:r>
          </a:p>
        </p:txBody>
      </p:sp>
      <p:sp>
        <p:nvSpPr>
          <p:cNvPr id="3" name="Content Placeholder 2"/>
          <p:cNvSpPr>
            <a:spLocks noGrp="1"/>
          </p:cNvSpPr>
          <p:nvPr>
            <p:ph idx="1"/>
          </p:nvPr>
        </p:nvSpPr>
        <p:spPr>
          <a:xfrm>
            <a:off x="341529" y="1493785"/>
            <a:ext cx="8505945" cy="4950550"/>
          </a:xfrm>
        </p:spPr>
        <p:txBody>
          <a:bodyPr>
            <a:normAutofit/>
          </a:bodyPr>
          <a:lstStyle/>
          <a:p>
            <a:r>
              <a:rPr lang="en-US" dirty="0"/>
              <a:t>Approve </a:t>
            </a:r>
            <a:r>
              <a:rPr lang="en-US" dirty="0" err="1"/>
              <a:t>OmniRAN</a:t>
            </a:r>
            <a:r>
              <a:rPr lang="en-US" dirty="0"/>
              <a:t> </a:t>
            </a:r>
            <a:r>
              <a:rPr lang="en-US" dirty="0" smtClean="0"/>
              <a:t>TG conference calls </a:t>
            </a:r>
            <a:r>
              <a:rPr lang="en-US" dirty="0"/>
              <a:t>on:</a:t>
            </a:r>
          </a:p>
          <a:p>
            <a:pPr lvl="1"/>
            <a:r>
              <a:rPr lang="en-US" dirty="0" smtClean="0"/>
              <a:t>April 19</a:t>
            </a:r>
            <a:r>
              <a:rPr lang="en-US" baseline="30000" dirty="0" smtClean="0"/>
              <a:t>th</a:t>
            </a:r>
            <a:r>
              <a:rPr lang="en-US" dirty="0"/>
              <a:t>, </a:t>
            </a:r>
            <a:r>
              <a:rPr lang="en-US" dirty="0" smtClean="0"/>
              <a:t>09:30 </a:t>
            </a:r>
            <a:r>
              <a:rPr lang="en-US" dirty="0"/>
              <a:t>AM </a:t>
            </a:r>
            <a:r>
              <a:rPr lang="en-US" dirty="0" smtClean="0"/>
              <a:t>ET, 90mins</a:t>
            </a:r>
          </a:p>
          <a:p>
            <a:pPr lvl="1"/>
            <a:r>
              <a:rPr lang="en-US" dirty="0" smtClean="0"/>
              <a:t>June 21</a:t>
            </a:r>
            <a:r>
              <a:rPr lang="en-US" baseline="30000" dirty="0" smtClean="0"/>
              <a:t>st</a:t>
            </a:r>
            <a:r>
              <a:rPr lang="en-US" dirty="0" smtClean="0"/>
              <a:t>, 09:30 AM ET, 90mins</a:t>
            </a:r>
          </a:p>
          <a:p>
            <a:pPr lvl="1"/>
            <a:r>
              <a:rPr lang="en-US" dirty="0" smtClean="0"/>
              <a:t>Agenda and call-in details will be made available on the 802.1 mailing list and on  </a:t>
            </a:r>
            <a:r>
              <a:rPr lang="en-US" dirty="0" smtClean="0">
                <a:hlinkClick r:id="rId2"/>
              </a:rPr>
              <a:t>https</a:t>
            </a:r>
            <a:r>
              <a:rPr lang="en-US" dirty="0">
                <a:hlinkClick r:id="rId2"/>
              </a:rPr>
              <a:t>://mentor.ieee.org/omniran/bp/</a:t>
            </a:r>
            <a:r>
              <a:rPr lang="en-US" dirty="0" smtClean="0">
                <a:hlinkClick r:id="rId2"/>
              </a:rPr>
              <a:t>StartPage</a:t>
            </a:r>
            <a:endParaRPr lang="en-US" dirty="0"/>
          </a:p>
          <a:p>
            <a:pPr lvl="1"/>
            <a:endParaRPr lang="en-US" dirty="0"/>
          </a:p>
          <a:p>
            <a:pPr marL="457200" lvl="1" indent="0">
              <a:buNone/>
            </a:pPr>
            <a:r>
              <a:rPr lang="en-US" sz="2400" dirty="0"/>
              <a:t>Moved: Max Riegel, Second: </a:t>
            </a:r>
            <a:r>
              <a:rPr lang="en-US" sz="2400" dirty="0" smtClean="0"/>
              <a:t>Walter </a:t>
            </a:r>
            <a:r>
              <a:rPr lang="en-US" sz="2400" dirty="0" err="1" smtClean="0"/>
              <a:t>Pienciak</a:t>
            </a:r>
            <a:endParaRPr lang="en-US" sz="2400" dirty="0"/>
          </a:p>
        </p:txBody>
      </p:sp>
    </p:spTree>
    <p:extLst>
      <p:ext uri="{BB962C8B-B14F-4D97-AF65-F5344CB8AC3E}">
        <p14:creationId xmlns:p14="http://schemas.microsoft.com/office/powerpoint/2010/main" val="2322344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802.1 instructs the Editor for </a:t>
            </a:r>
            <a:r>
              <a:rPr lang="en-US" dirty="0" smtClean="0"/>
              <a:t>P802.1CF (Walter </a:t>
            </a:r>
            <a:r>
              <a:rPr lang="en-US" dirty="0" err="1" smtClean="0"/>
              <a:t>Pienciak</a:t>
            </a:r>
            <a:r>
              <a:rPr lang="en-US" dirty="0" smtClean="0"/>
              <a:t>) </a:t>
            </a:r>
            <a:r>
              <a:rPr lang="en-US" dirty="0"/>
              <a:t>to prepare drafts for Task Group balloting</a:t>
            </a:r>
            <a:r>
              <a:rPr lang="en-GB" dirty="0"/>
              <a:t>.</a:t>
            </a:r>
          </a:p>
          <a:p>
            <a:r>
              <a:rPr lang="en-GB" dirty="0"/>
              <a:t>Proposed: </a:t>
            </a:r>
            <a:r>
              <a:rPr lang="en-US" dirty="0" smtClean="0"/>
              <a:t>Max </a:t>
            </a:r>
            <a:r>
              <a:rPr lang="en-US" dirty="0" err="1" smtClean="0"/>
              <a:t>Riegel</a:t>
            </a:r>
            <a:r>
              <a:rPr lang="en-GB" dirty="0"/>
              <a:t/>
            </a:r>
            <a:br>
              <a:rPr lang="en-GB" dirty="0"/>
            </a:br>
            <a:r>
              <a:rPr lang="en-GB" dirty="0"/>
              <a:t>Second: </a:t>
            </a:r>
            <a:r>
              <a:rPr lang="en-GB" dirty="0" smtClean="0"/>
              <a:t>Walter </a:t>
            </a:r>
            <a:r>
              <a:rPr lang="en-GB" dirty="0" err="1" smtClean="0"/>
              <a:t>Pienciak</a:t>
            </a:r>
            <a:endParaRPr lang="en-GB" dirty="0"/>
          </a:p>
          <a:p>
            <a:r>
              <a:rPr lang="en-GB" dirty="0" err="1"/>
              <a:t>For____Against____Abstain</a:t>
            </a:r>
            <a:r>
              <a:rPr lang="en-GB" dirty="0"/>
              <a:t>____</a:t>
            </a:r>
          </a:p>
          <a:p>
            <a:endParaRPr lang="en-GB" dirty="0"/>
          </a:p>
          <a:p>
            <a:endParaRPr lang="en-US" dirty="0"/>
          </a:p>
        </p:txBody>
      </p:sp>
    </p:spTree>
    <p:extLst>
      <p:ext uri="{BB962C8B-B14F-4D97-AF65-F5344CB8AC3E}">
        <p14:creationId xmlns:p14="http://schemas.microsoft.com/office/powerpoint/2010/main" val="16031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March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New P802.1CF contributions</a:t>
            </a:r>
          </a:p>
          <a:p>
            <a:pPr lvl="1"/>
            <a:r>
              <a:rPr lang="en-US" dirty="0"/>
              <a:t>Fault diagnostics and </a:t>
            </a:r>
            <a:r>
              <a:rPr lang="en-US" dirty="0" smtClean="0"/>
              <a:t>maintenance</a:t>
            </a:r>
          </a:p>
          <a:p>
            <a:pPr lvl="1"/>
            <a:r>
              <a:rPr lang="en-US" dirty="0" smtClean="0"/>
              <a:t>Functional design and decomposition</a:t>
            </a:r>
          </a:p>
          <a:p>
            <a:pPr lvl="1"/>
            <a:r>
              <a:rPr lang="en-US" dirty="0" smtClean="0"/>
              <a:t>Deployment scenarios</a:t>
            </a:r>
          </a:p>
          <a:p>
            <a:r>
              <a:rPr lang="en-US" dirty="0" smtClean="0"/>
              <a:t>Representing access network virtualization in P802.1CF</a:t>
            </a:r>
          </a:p>
          <a:p>
            <a:pPr lvl="1"/>
            <a:r>
              <a:rPr lang="en-US" dirty="0" smtClean="0"/>
              <a:t>Models, approaches</a:t>
            </a:r>
          </a:p>
          <a:p>
            <a:pPr lvl="1"/>
            <a:r>
              <a:rPr lang="en-US" dirty="0" smtClean="0"/>
              <a:t>Network reference model amendments</a:t>
            </a:r>
          </a:p>
          <a:p>
            <a:r>
              <a:rPr lang="en-US" dirty="0" smtClean="0"/>
              <a:t>Review </a:t>
            </a:r>
            <a:r>
              <a:rPr lang="en-US" dirty="0"/>
              <a:t>of 802.1CF editor’s draft</a:t>
            </a:r>
          </a:p>
          <a:p>
            <a:pPr lvl="1"/>
            <a:r>
              <a:rPr lang="en-US" dirty="0"/>
              <a:t>Comment resolution</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March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37253357"/>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3/17</a:t>
                      </a:r>
                      <a:endParaRPr lang="en-US" sz="1800" dirty="0">
                        <a:solidFill>
                          <a:schemeClr val="tx2"/>
                        </a:solidFill>
                      </a:endParaRPr>
                    </a:p>
                  </a:txBody>
                  <a:tcPr marL="0" marR="0" marT="0" marB="0">
                    <a:solidFill>
                      <a:schemeClr val="bg1"/>
                    </a:solidFill>
                  </a:tcPr>
                </a:tc>
                <a:tc>
                  <a:txBody>
                    <a:bodyPr/>
                    <a:lstStyle/>
                    <a:p>
                      <a:pPr algn="ctr"/>
                      <a:r>
                        <a:rPr lang="en-US" sz="1800" smtClean="0">
                          <a:solidFill>
                            <a:schemeClr val="tx2"/>
                          </a:solidFill>
                        </a:rPr>
                        <a:t>Fri</a:t>
                      </a:r>
                      <a:r>
                        <a:rPr lang="en-US" sz="1800" baseline="0" smtClean="0">
                          <a:solidFill>
                            <a:schemeClr val="tx2"/>
                          </a:solidFill>
                        </a:rPr>
                        <a:t> 3</a:t>
                      </a:r>
                      <a:r>
                        <a:rPr lang="en-US" sz="1800" smtClean="0">
                          <a:solidFill>
                            <a:schemeClr val="tx2"/>
                          </a:solidFill>
                        </a:rPr>
                        <a:t>/18</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smtClean="0"/>
                        <a:t>IEEE 802.1 </a:t>
                      </a:r>
                      <a:br>
                        <a:rPr lang="en-US" sz="1200" dirty="0" smtClean="0"/>
                      </a:br>
                      <a:r>
                        <a:rPr lang="en-US" sz="1200" dirty="0" smtClean="0"/>
                        <a:t>Opening Plenary</a:t>
                      </a:r>
                      <a:endParaRPr lang="en-US" sz="1200" dirty="0"/>
                    </a:p>
                  </a:txBody>
                  <a:tcPr marL="36000" marR="36000" marT="0" marB="0">
                    <a:solidFill>
                      <a:schemeClr val="tx2">
                        <a:lumMod val="40000"/>
                        <a:lumOff val="6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r>
                        <a:rPr lang="en-US" sz="1200" dirty="0" smtClean="0"/>
                        <a:t>IEEE 802.1 closing plenary</a:t>
                      </a:r>
                      <a:endParaRPr lang="en-US" sz="12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r"/>
                      <a:r>
                        <a:rPr lang="en-US" sz="1500" dirty="0" smtClean="0"/>
                        <a:t>19:30</a:t>
                      </a:r>
                      <a:endParaRPr lang="en-US" sz="1500" dirty="0"/>
                    </a:p>
                  </a:txBody>
                  <a:tcPr marL="0" marR="0" marT="0" marB="0">
                    <a:solidFill>
                      <a:schemeClr val="bg1"/>
                    </a:solidFill>
                  </a:tcPr>
                </a:tc>
                <a:tc rowSpan="2">
                  <a:txBody>
                    <a:bodyPr/>
                    <a:lstStyle/>
                    <a:p>
                      <a:r>
                        <a:rPr lang="en-US" sz="1200" dirty="0" smtClean="0"/>
                        <a:t>5G SC</a:t>
                      </a:r>
                      <a:endParaRPr lang="en-US" sz="1200" dirty="0"/>
                    </a:p>
                  </a:txBody>
                  <a:tcPr marL="36000" marR="36000" marT="36000" marB="36000">
                    <a:solidFill>
                      <a:schemeClr val="accent3">
                        <a:lumMod val="60000"/>
                        <a:lumOff val="40000"/>
                      </a:schemeClr>
                    </a:solidFill>
                  </a:tcPr>
                </a:tc>
                <a:tc rowSpan="2">
                  <a:txBody>
                    <a:bodyPr/>
                    <a:lstStyle/>
                    <a:p>
                      <a:r>
                        <a:rPr lang="en-US" sz="1200" dirty="0" smtClean="0"/>
                        <a:t>5G SC</a:t>
                      </a:r>
                      <a:endParaRPr lang="en-US" sz="1200" dirty="0"/>
                    </a:p>
                  </a:txBody>
                  <a:tcPr marL="36000" marR="36000" marT="36000" marB="36000">
                    <a:solidFill>
                      <a:schemeClr val="accent3">
                        <a:lumMod val="60000"/>
                        <a:lumOff val="4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2776</TotalTime>
  <Words>2251</Words>
  <Application>Microsoft Office PowerPoint</Application>
  <PresentationFormat>On-screen Show (4:3)</PresentationFormat>
  <Paragraphs>313</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Helvetica</vt:lpstr>
      <vt:lpstr>Monotype Sorts</vt:lpstr>
      <vt:lpstr>Times</vt:lpstr>
      <vt:lpstr>Times New Roman</vt:lpstr>
      <vt:lpstr>Template</vt:lpstr>
      <vt:lpstr>IEEE 802.1 OmniRAN TG March 2016 F2F Meeting Macau, CN</vt:lpstr>
      <vt:lpstr>March 2016 F2F Meeting</vt:lpstr>
      <vt:lpstr>Agenda proposal for March 2016 F2F</vt:lpstr>
      <vt:lpstr>March 2016 Agenda Graphics</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March 2016 F2F</vt:lpstr>
      <vt:lpstr>Schedules</vt:lpstr>
      <vt:lpstr>Discussions #1</vt:lpstr>
      <vt:lpstr>Discussions#2</vt:lpstr>
      <vt:lpstr>Discussions #3</vt:lpstr>
      <vt:lpstr>Discussions #4</vt:lpstr>
      <vt:lpstr>Discussions #5</vt:lpstr>
      <vt:lpstr>IEEE 802.1 OmniRAN TG Motion for 802.1 Closing Plenary</vt:lpstr>
      <vt:lpstr>Motion</vt:lpstr>
      <vt:lpstr>Motion</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303</cp:revision>
  <cp:lastPrinted>1998-02-10T13:28:06Z</cp:lastPrinted>
  <dcterms:created xsi:type="dcterms:W3CDTF">2011-12-30T17:06:23Z</dcterms:created>
  <dcterms:modified xsi:type="dcterms:W3CDTF">2016-04-08T09:58:14Z</dcterms:modified>
</cp:coreProperties>
</file>