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4" r:id="rId2"/>
    <p:sldId id="356" r:id="rId3"/>
    <p:sldId id="389" r:id="rId4"/>
    <p:sldId id="388" r:id="rId5"/>
    <p:sldId id="342" r:id="rId6"/>
    <p:sldId id="397" r:id="rId7"/>
    <p:sldId id="398" r:id="rId8"/>
    <p:sldId id="394" r:id="rId9"/>
    <p:sldId id="399" r:id="rId10"/>
    <p:sldId id="390" r:id="rId11"/>
    <p:sldId id="395" r:id="rId12"/>
    <p:sldId id="39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9900CC"/>
    <a:srgbClr val="A50021"/>
    <a:srgbClr val="9900FF"/>
    <a:srgbClr val="7600A0"/>
    <a:srgbClr val="6600CC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87" d="100"/>
          <a:sy n="87" d="100"/>
        </p:scale>
        <p:origin x="-600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7969" y="76200"/>
            <a:ext cx="2087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OmniRAN-16-0017-0002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9667526"/>
              </p:ext>
            </p:extLst>
          </p:nvPr>
        </p:nvGraphicFramePr>
        <p:xfrm>
          <a:off x="477000" y="483090"/>
          <a:ext cx="8133601" cy="348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4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Network Function Virtualization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</a:t>
                      </a:r>
                      <a:r>
                        <a:rPr lang="en-US" sz="1200" smtClean="0"/>
                        <a:t>: 2016-03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0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Yonggang</a:t>
                      </a:r>
                      <a:r>
                        <a:rPr lang="en-US" sz="1200" dirty="0" smtClean="0"/>
                        <a:t> Fang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ZTETX Inc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yfang@ztetx.com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Zhendong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luozhendong@catr.cn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Xia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shenxia@catr.cn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only the views of the participants listed in the ‘Authors:’ field above. It is offered as a basis for discussion. It is not binding on contributors,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00"/>
            <a:ext cx="8077200" cy="20994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contribution discusses the network function virtualization for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. </a:t>
            </a: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Protocols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2610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Protocol Stacks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Functions: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BSSM-F:  BSS Management Function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FDM-F:  Fault Diagnosis Management Function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DPM-F:  Data Path Management Function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SSM-F:   Subscription Service Management Function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Management and Orchestration (NFV-MANO) 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 and control the VNF in multiple levels.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For IEEE802.11 MAC/PHT, it can manage through IEEE802 layer management  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50255" y="5042014"/>
            <a:ext cx="7525353" cy="13452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28984" y="5416262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8984" y="5776875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782793" y="5417725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782793" y="5778339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696926" y="5419188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696926" y="5779801"/>
            <a:ext cx="912364" cy="3488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794683" y="5428116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794683" y="5788729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706938" y="5422113"/>
            <a:ext cx="912364" cy="3679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706938" y="5790059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578" y="6152817"/>
            <a:ext cx="348172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TE</a:t>
            </a:r>
            <a:endParaRPr lang="en-US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5548532" y="6164540"/>
            <a:ext cx="341760" cy="23442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BH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>
          <a:xfrm>
            <a:off x="1782792" y="5099626"/>
            <a:ext cx="1831551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794683" y="5109885"/>
            <a:ext cx="1834025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28100" y="5099626"/>
            <a:ext cx="913249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768594" y="5425913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768594" y="5786526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034186" y="6162469"/>
            <a:ext cx="372218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AR</a:t>
            </a:r>
            <a:endParaRPr lang="en-US" sz="1050" dirty="0"/>
          </a:p>
        </p:txBody>
      </p:sp>
      <p:sp>
        <p:nvSpPr>
          <p:cNvPr id="88" name="Rectangle 87"/>
          <p:cNvSpPr/>
          <p:nvPr/>
        </p:nvSpPr>
        <p:spPr>
          <a:xfrm>
            <a:off x="6767709" y="5109276"/>
            <a:ext cx="913249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50255" y="3869364"/>
            <a:ext cx="7525353" cy="11292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502000" y="6164540"/>
            <a:ext cx="380232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NA</a:t>
            </a:r>
            <a:endParaRPr lang="en-US" sz="1050" dirty="0"/>
          </a:p>
        </p:txBody>
      </p:sp>
      <p:sp>
        <p:nvSpPr>
          <p:cNvPr id="91" name="Rectangle 90"/>
          <p:cNvSpPr/>
          <p:nvPr/>
        </p:nvSpPr>
        <p:spPr>
          <a:xfrm>
            <a:off x="728984" y="3972405"/>
            <a:ext cx="667432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FDM-F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553645" y="3988868"/>
            <a:ext cx="739679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BSSM-F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467846" y="3986080"/>
            <a:ext cx="739679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DPM-F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902338" y="3869364"/>
            <a:ext cx="1005725" cy="25178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NFV Management and Orchestration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 rot="16200000">
            <a:off x="9848" y="4285495"/>
            <a:ext cx="914400" cy="286494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r>
              <a:rPr kumimoji="1" lang="en-US" sz="1400" b="1" dirty="0" smtClean="0"/>
              <a:t>VNF Layer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27498" y="5525520"/>
            <a:ext cx="914400" cy="286494"/>
          </a:xfrm>
          <a:prstGeom prst="rect">
            <a:avLst/>
          </a:prstGeom>
          <a:effectLst/>
        </p:spPr>
        <p:txBody>
          <a:bodyPr vert="horz" wrap="none" lIns="0" tIns="0" rIns="0" bIns="0" rtlCol="0" anchor="t">
            <a:noAutofit/>
          </a:bodyPr>
          <a:lstStyle/>
          <a:p>
            <a:r>
              <a:rPr kumimoji="1" lang="en-US" sz="1400" b="1" dirty="0" smtClean="0"/>
              <a:t>NFVI Layer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82321" y="3982543"/>
            <a:ext cx="739679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SSM-F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62885" y="5421788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62885" y="5782401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87000" y="6158344"/>
            <a:ext cx="470000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ANC</a:t>
            </a:r>
            <a:endParaRPr lang="en-US" sz="1050" dirty="0"/>
          </a:p>
        </p:txBody>
      </p:sp>
      <p:sp>
        <p:nvSpPr>
          <p:cNvPr id="36" name="Rectangle 35"/>
          <p:cNvSpPr/>
          <p:nvPr/>
        </p:nvSpPr>
        <p:spPr>
          <a:xfrm>
            <a:off x="3762000" y="5105151"/>
            <a:ext cx="913249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517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Proposal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Introducing the NFV for </a:t>
            </a:r>
            <a:r>
              <a:rPr lang="en-US" altLang="zh-CN" sz="1800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to provide the </a:t>
            </a:r>
            <a:r>
              <a:rPr lang="en-US" altLang="zh-CN" sz="1800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unifed</a:t>
            </a: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software based network function platform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NFV can include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network management, configuration and instantiation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User plane data path management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Fault and diagnosis management function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virtualized network function could be used to manage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Multiple different ANs from single operator or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RANs shared by multiple different service providers   </a:t>
            </a: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517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References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IEEE802-1cf-d0-0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NGMN 5G White Paper:  https://mentor.ieee.org/802.11/dcn/15/11-15-0547-00-0wng-ngmn-5g-white-paper-overview.pptx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omniran-16-0012-00-CF00-ethernet-oam-survey-and-introducing-nms </a:t>
            </a: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66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524800" cy="526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Why </a:t>
            </a:r>
            <a:r>
              <a:rPr lang="en-US" altLang="zh-CN" sz="2400" b="1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needs NFV 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provides the unified software defined platform for network functions virtualization to encapsulate the hardware difference.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 a large number of APs and STAs efficiently and effectively  </a:t>
            </a:r>
          </a:p>
          <a:p>
            <a:pPr lvl="2"/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Broadband access in dense area such as public venues</a:t>
            </a:r>
          </a:p>
          <a:p>
            <a:pPr lvl="2"/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Massive Internet of Things with a large number of APs.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Consolidate management of multiple local WLANs offered by single service provider 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Allow multiple service providers to share RAN and use same platform to manage different hardware resources.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Optimize the network according to the traffic load and service requirement dynamically  </a:t>
            </a:r>
          </a:p>
          <a:p>
            <a:pPr lvl="1"/>
            <a:endParaRPr lang="en-US" altLang="zh-CN" sz="20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lvl="1"/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38200" y="1313470"/>
            <a:ext cx="7818731" cy="4770530"/>
            <a:chOff x="838200" y="1493785"/>
            <a:chExt cx="7818731" cy="4770530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5967155" y="1493785"/>
              <a:ext cx="0" cy="436548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" name="Rounded Rectangle 5"/>
            <p:cNvSpPr/>
            <p:nvPr/>
          </p:nvSpPr>
          <p:spPr bwMode="auto">
            <a:xfrm>
              <a:off x="838200" y="4130715"/>
              <a:ext cx="1600200" cy="1752600"/>
            </a:xfrm>
            <a:prstGeom prst="roundRect">
              <a:avLst>
                <a:gd name="adj" fmla="val 8545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3276600" y="4206915"/>
              <a:ext cx="2286000" cy="1676400"/>
            </a:xfrm>
            <a:prstGeom prst="roundRect">
              <a:avLst>
                <a:gd name="adj" fmla="val 1065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00800" y="5883315"/>
              <a:ext cx="16843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Access Router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81400" y="5883315"/>
              <a:ext cx="1852613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Access Network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66800" y="5894428"/>
              <a:ext cx="1057275" cy="369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Terminal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477000" y="4130715"/>
              <a:ext cx="1676400" cy="1752600"/>
            </a:xfrm>
            <a:prstGeom prst="roundRect">
              <a:avLst>
                <a:gd name="adj" fmla="val 1247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cxnSp>
          <p:nvCxnSpPr>
            <p:cNvPr id="12" name="Straight Connector 135"/>
            <p:cNvCxnSpPr>
              <a:cxnSpLocks noChangeShapeType="1"/>
              <a:endCxn id="33" idx="1"/>
            </p:cNvCxnSpPr>
            <p:nvPr/>
          </p:nvCxnSpPr>
          <p:spPr bwMode="auto">
            <a:xfrm>
              <a:off x="2362200" y="5426115"/>
              <a:ext cx="990600" cy="0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3" name="Rounded Rectangle 12"/>
            <p:cNvSpPr/>
            <p:nvPr/>
          </p:nvSpPr>
          <p:spPr bwMode="auto">
            <a:xfrm>
              <a:off x="1371600" y="4816515"/>
              <a:ext cx="990600" cy="9144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Terminal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Interface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grpSp>
          <p:nvGrpSpPr>
            <p:cNvPr id="14" name="Group 6"/>
            <p:cNvGrpSpPr>
              <a:grpSpLocks/>
            </p:cNvGrpSpPr>
            <p:nvPr/>
          </p:nvGrpSpPr>
          <p:grpSpPr bwMode="auto">
            <a:xfrm>
              <a:off x="2568575" y="5332453"/>
              <a:ext cx="479425" cy="461962"/>
              <a:chOff x="2729564" y="5063075"/>
              <a:chExt cx="479618" cy="461425"/>
            </a:xfrm>
          </p:grpSpPr>
          <p:sp>
            <p:nvSpPr>
              <p:cNvPr id="66" name="TextBox 137"/>
              <p:cNvSpPr txBox="1">
                <a:spLocks noChangeArrowheads="1"/>
              </p:cNvSpPr>
              <p:nvPr/>
            </p:nvSpPr>
            <p:spPr bwMode="auto">
              <a:xfrm>
                <a:off x="2729564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</a:t>
                </a:r>
              </a:p>
            </p:txBody>
          </p:sp>
          <p:sp>
            <p:nvSpPr>
              <p:cNvPr id="67" name="Oval 136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15" name="Rounded Rectangle 14"/>
            <p:cNvSpPr/>
            <p:nvPr/>
          </p:nvSpPr>
          <p:spPr bwMode="auto">
            <a:xfrm>
              <a:off x="3733800" y="2682915"/>
              <a:ext cx="1371600" cy="99060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Coordination and Information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Service</a:t>
              </a:r>
            </a:p>
          </p:txBody>
        </p:sp>
        <p:cxnSp>
          <p:nvCxnSpPr>
            <p:cNvPr id="16" name="Elbow Connector 11"/>
            <p:cNvCxnSpPr>
              <a:cxnSpLocks noChangeShapeType="1"/>
            </p:cNvCxnSpPr>
            <p:nvPr/>
          </p:nvCxnSpPr>
          <p:spPr bwMode="auto">
            <a:xfrm flipV="1">
              <a:off x="2362200" y="2618785"/>
              <a:ext cx="3964800" cy="1840544"/>
            </a:xfrm>
            <a:prstGeom prst="bentConnector3">
              <a:avLst>
                <a:gd name="adj1" fmla="val 7249"/>
              </a:avLst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5746722" y="2520092"/>
              <a:ext cx="478853" cy="456674"/>
              <a:chOff x="2722436" y="5063075"/>
              <a:chExt cx="479618" cy="455987"/>
            </a:xfrm>
          </p:grpSpPr>
          <p:sp>
            <p:nvSpPr>
              <p:cNvPr id="64" name="TextBox 63"/>
              <p:cNvSpPr txBox="1">
                <a:spLocks noChangeArrowheads="1"/>
              </p:cNvSpPr>
              <p:nvPr/>
            </p:nvSpPr>
            <p:spPr bwMode="auto">
              <a:xfrm>
                <a:off x="2722436" y="5149730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R2</a:t>
                </a:r>
              </a:p>
            </p:txBody>
          </p:sp>
          <p:sp>
            <p:nvSpPr>
              <p:cNvPr id="65" name="Oval 64"/>
              <p:cNvSpPr>
                <a:spLocks noChangeArrowheads="1"/>
              </p:cNvSpPr>
              <p:nvPr/>
            </p:nvSpPr>
            <p:spPr bwMode="auto">
              <a:xfrm>
                <a:off x="2865175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grpSp>
          <p:nvGrpSpPr>
            <p:cNvPr id="18" name="Group 65"/>
            <p:cNvGrpSpPr>
              <a:grpSpLocks/>
            </p:cNvGrpSpPr>
            <p:nvPr/>
          </p:nvGrpSpPr>
          <p:grpSpPr bwMode="auto">
            <a:xfrm>
              <a:off x="4346575" y="3740190"/>
              <a:ext cx="704850" cy="369888"/>
              <a:chOff x="2837267" y="4952817"/>
              <a:chExt cx="703828" cy="369332"/>
            </a:xfrm>
          </p:grpSpPr>
          <p:sp>
            <p:nvSpPr>
              <p:cNvPr id="62" name="TextBox 66"/>
              <p:cNvSpPr txBox="1">
                <a:spLocks noChangeArrowheads="1"/>
              </p:cNvSpPr>
              <p:nvPr/>
            </p:nvSpPr>
            <p:spPr bwMode="auto">
              <a:xfrm>
                <a:off x="2933236" y="4952817"/>
                <a:ext cx="60785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R10</a:t>
                </a:r>
              </a:p>
            </p:txBody>
          </p:sp>
          <p:sp>
            <p:nvSpPr>
              <p:cNvPr id="63" name="Oval 67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19" name="Straight Connector 70"/>
            <p:cNvCxnSpPr>
              <a:cxnSpLocks noChangeShapeType="1"/>
            </p:cNvCxnSpPr>
            <p:nvPr/>
          </p:nvCxnSpPr>
          <p:spPr bwMode="auto">
            <a:xfrm>
              <a:off x="2362200" y="4611728"/>
              <a:ext cx="9906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20" name="Group 71"/>
            <p:cNvGrpSpPr>
              <a:grpSpLocks/>
            </p:cNvGrpSpPr>
            <p:nvPr/>
          </p:nvGrpSpPr>
          <p:grpSpPr bwMode="auto">
            <a:xfrm>
              <a:off x="2582863" y="4532353"/>
              <a:ext cx="479425" cy="477837"/>
              <a:chOff x="2731663" y="5063075"/>
              <a:chExt cx="479618" cy="478678"/>
            </a:xfrm>
          </p:grpSpPr>
          <p:sp>
            <p:nvSpPr>
              <p:cNvPr id="60" name="TextBox 72"/>
              <p:cNvSpPr txBox="1">
                <a:spLocks noChangeArrowheads="1"/>
              </p:cNvSpPr>
              <p:nvPr/>
            </p:nvSpPr>
            <p:spPr bwMode="auto">
              <a:xfrm>
                <a:off x="2731663" y="5172421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R8</a:t>
                </a:r>
              </a:p>
            </p:txBody>
          </p:sp>
          <p:sp>
            <p:nvSpPr>
              <p:cNvPr id="61" name="Oval 7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21" name="Straight Connector 25"/>
            <p:cNvCxnSpPr>
              <a:cxnSpLocks noChangeShapeType="1"/>
              <a:stCxn id="15" idx="2"/>
              <a:endCxn id="22" idx="0"/>
            </p:cNvCxnSpPr>
            <p:nvPr/>
          </p:nvCxnSpPr>
          <p:spPr bwMode="auto">
            <a:xfrm>
              <a:off x="4419600" y="3673515"/>
              <a:ext cx="158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22" name="Rounded Rectangle 21"/>
            <p:cNvSpPr/>
            <p:nvPr/>
          </p:nvSpPr>
          <p:spPr bwMode="auto">
            <a:xfrm>
              <a:off x="3357563" y="4283115"/>
              <a:ext cx="2128837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AN Ctrl</a:t>
              </a: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1371600" y="4283115"/>
              <a:ext cx="990600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 Ctrl</a:t>
              </a:r>
            </a:p>
          </p:txBody>
        </p:sp>
        <p:cxnSp>
          <p:nvCxnSpPr>
            <p:cNvPr id="24" name="Straight Connector 10"/>
            <p:cNvCxnSpPr>
              <a:cxnSpLocks noChangeShapeType="1"/>
            </p:cNvCxnSpPr>
            <p:nvPr/>
          </p:nvCxnSpPr>
          <p:spPr bwMode="auto">
            <a:xfrm flipH="1">
              <a:off x="5448300" y="3383785"/>
              <a:ext cx="923700" cy="94695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25" name="Rounded Rectangle 24"/>
            <p:cNvSpPr/>
            <p:nvPr/>
          </p:nvSpPr>
          <p:spPr bwMode="auto">
            <a:xfrm>
              <a:off x="6327000" y="2454315"/>
              <a:ext cx="1485000" cy="99060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NFV based Network Management System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553200" y="4816515"/>
              <a:ext cx="1066800" cy="9144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Router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Interface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cxnSp>
          <p:nvCxnSpPr>
            <p:cNvPr id="27" name="Straight Connector 51"/>
            <p:cNvCxnSpPr>
              <a:cxnSpLocks noChangeShapeType="1"/>
              <a:stCxn id="34" idx="3"/>
            </p:cNvCxnSpPr>
            <p:nvPr/>
          </p:nvCxnSpPr>
          <p:spPr bwMode="auto">
            <a:xfrm>
              <a:off x="5486400" y="5426115"/>
              <a:ext cx="1066800" cy="4763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28" name="Group 52"/>
            <p:cNvGrpSpPr>
              <a:grpSpLocks/>
            </p:cNvGrpSpPr>
            <p:nvPr/>
          </p:nvGrpSpPr>
          <p:grpSpPr bwMode="auto">
            <a:xfrm>
              <a:off x="5741988" y="5340390"/>
              <a:ext cx="479425" cy="461963"/>
              <a:chOff x="2707957" y="5063075"/>
              <a:chExt cx="479618" cy="461425"/>
            </a:xfrm>
          </p:grpSpPr>
          <p:sp>
            <p:nvSpPr>
              <p:cNvPr id="58" name="TextBox 53"/>
              <p:cNvSpPr txBox="1">
                <a:spLocks noChangeArrowheads="1"/>
              </p:cNvSpPr>
              <p:nvPr/>
            </p:nvSpPr>
            <p:spPr bwMode="auto">
              <a:xfrm>
                <a:off x="2707957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R3</a:t>
                </a:r>
              </a:p>
            </p:txBody>
          </p:sp>
          <p:sp>
            <p:nvSpPr>
              <p:cNvPr id="59" name="Oval 54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grpSp>
          <p:nvGrpSpPr>
            <p:cNvPr id="29" name="Group 55"/>
            <p:cNvGrpSpPr>
              <a:grpSpLocks/>
            </p:cNvGrpSpPr>
            <p:nvPr/>
          </p:nvGrpSpPr>
          <p:grpSpPr bwMode="auto">
            <a:xfrm>
              <a:off x="5745471" y="3702343"/>
              <a:ext cx="480106" cy="459546"/>
              <a:chOff x="2716848" y="5063075"/>
              <a:chExt cx="479618" cy="458855"/>
            </a:xfrm>
          </p:grpSpPr>
          <p:sp>
            <p:nvSpPr>
              <p:cNvPr id="56" name="TextBox 56"/>
              <p:cNvSpPr txBox="1">
                <a:spLocks noChangeArrowheads="1"/>
              </p:cNvSpPr>
              <p:nvPr/>
            </p:nvSpPr>
            <p:spPr bwMode="auto">
              <a:xfrm>
                <a:off x="2716848" y="515259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R4</a:t>
                </a:r>
              </a:p>
            </p:txBody>
          </p:sp>
          <p:sp>
            <p:nvSpPr>
              <p:cNvPr id="57" name="Oval 57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30" name="Rounded Rectangle 29"/>
            <p:cNvSpPr/>
            <p:nvPr/>
          </p:nvSpPr>
          <p:spPr bwMode="auto">
            <a:xfrm>
              <a:off x="6553200" y="4283115"/>
              <a:ext cx="1066800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AR Ctrl</a:t>
              </a:r>
            </a:p>
          </p:txBody>
        </p:sp>
        <p:cxnSp>
          <p:nvCxnSpPr>
            <p:cNvPr id="31" name="Straight Connector 69"/>
            <p:cNvCxnSpPr>
              <a:cxnSpLocks noChangeShapeType="1"/>
              <a:stCxn id="25" idx="2"/>
              <a:endCxn id="30" idx="0"/>
            </p:cNvCxnSpPr>
            <p:nvPr/>
          </p:nvCxnSpPr>
          <p:spPr bwMode="auto">
            <a:xfrm>
              <a:off x="7069500" y="3444915"/>
              <a:ext cx="17100" cy="838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32" name="Group 74"/>
            <p:cNvGrpSpPr>
              <a:grpSpLocks/>
            </p:cNvGrpSpPr>
            <p:nvPr/>
          </p:nvGrpSpPr>
          <p:grpSpPr bwMode="auto">
            <a:xfrm>
              <a:off x="5742130" y="4468853"/>
              <a:ext cx="479425" cy="468312"/>
              <a:chOff x="2860357" y="5063075"/>
              <a:chExt cx="479618" cy="468622"/>
            </a:xfrm>
          </p:grpSpPr>
          <p:sp>
            <p:nvSpPr>
              <p:cNvPr id="54" name="TextBox 75"/>
              <p:cNvSpPr txBox="1">
                <a:spLocks noChangeArrowheads="1"/>
              </p:cNvSpPr>
              <p:nvPr/>
            </p:nvSpPr>
            <p:spPr bwMode="auto">
              <a:xfrm>
                <a:off x="2860357" y="516236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R9</a:t>
                </a:r>
              </a:p>
            </p:txBody>
          </p:sp>
          <p:sp>
            <p:nvSpPr>
              <p:cNvPr id="55" name="Oval 76"/>
              <p:cNvSpPr>
                <a:spLocks noChangeArrowheads="1"/>
              </p:cNvSpPr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33" name="Rounded Rectangle 32"/>
            <p:cNvSpPr/>
            <p:nvPr/>
          </p:nvSpPr>
          <p:spPr bwMode="auto">
            <a:xfrm>
              <a:off x="3352800" y="5121315"/>
              <a:ext cx="685800" cy="6096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NA</a:t>
              </a: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4527550" y="5121315"/>
              <a:ext cx="958850" cy="6096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Backhaul</a:t>
              </a:r>
            </a:p>
          </p:txBody>
        </p:sp>
        <p:cxnSp>
          <p:nvCxnSpPr>
            <p:cNvPr id="35" name="Straight Connector 79"/>
            <p:cNvCxnSpPr>
              <a:cxnSpLocks noChangeShapeType="1"/>
              <a:stCxn id="33" idx="3"/>
              <a:endCxn id="34" idx="1"/>
            </p:cNvCxnSpPr>
            <p:nvPr/>
          </p:nvCxnSpPr>
          <p:spPr bwMode="auto">
            <a:xfrm>
              <a:off x="4038600" y="5426115"/>
              <a:ext cx="488950" cy="0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36" name="Group 91"/>
            <p:cNvGrpSpPr>
              <a:grpSpLocks/>
            </p:cNvGrpSpPr>
            <p:nvPr/>
          </p:nvGrpSpPr>
          <p:grpSpPr bwMode="auto">
            <a:xfrm>
              <a:off x="4062413" y="5345153"/>
              <a:ext cx="479425" cy="461962"/>
              <a:chOff x="2691882" y="5063075"/>
              <a:chExt cx="479618" cy="461425"/>
            </a:xfrm>
          </p:grpSpPr>
          <p:sp>
            <p:nvSpPr>
              <p:cNvPr id="52" name="TextBox 92"/>
              <p:cNvSpPr txBox="1">
                <a:spLocks noChangeArrowheads="1"/>
              </p:cNvSpPr>
              <p:nvPr/>
            </p:nvSpPr>
            <p:spPr bwMode="auto">
              <a:xfrm>
                <a:off x="2691882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R6</a:t>
                </a:r>
              </a:p>
            </p:txBody>
          </p:sp>
          <p:sp>
            <p:nvSpPr>
              <p:cNvPr id="53" name="Oval 9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37" name="Straight Connector 88"/>
            <p:cNvCxnSpPr>
              <a:cxnSpLocks noChangeShapeType="1"/>
              <a:stCxn id="33" idx="0"/>
            </p:cNvCxnSpPr>
            <p:nvPr/>
          </p:nvCxnSpPr>
          <p:spPr bwMode="auto">
            <a:xfrm flipV="1">
              <a:off x="3695700" y="4814928"/>
              <a:ext cx="20638" cy="3063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38" name="Group 103"/>
            <p:cNvGrpSpPr>
              <a:grpSpLocks/>
            </p:cNvGrpSpPr>
            <p:nvPr/>
          </p:nvGrpSpPr>
          <p:grpSpPr bwMode="auto">
            <a:xfrm>
              <a:off x="3627438" y="4794290"/>
              <a:ext cx="608012" cy="368300"/>
              <a:chOff x="2837267" y="4956915"/>
              <a:chExt cx="608928" cy="369332"/>
            </a:xfrm>
          </p:grpSpPr>
          <p:sp>
            <p:nvSpPr>
              <p:cNvPr id="50" name="TextBox 104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R5</a:t>
                </a:r>
              </a:p>
            </p:txBody>
          </p:sp>
          <p:sp>
            <p:nvSpPr>
              <p:cNvPr id="51" name="Oval 105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39" name="Straight Connector 324"/>
            <p:cNvCxnSpPr>
              <a:cxnSpLocks noChangeShapeType="1"/>
            </p:cNvCxnSpPr>
            <p:nvPr/>
          </p:nvCxnSpPr>
          <p:spPr bwMode="auto">
            <a:xfrm flipV="1">
              <a:off x="4797425" y="4816515"/>
              <a:ext cx="0" cy="3143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40" name="Group 108"/>
            <p:cNvGrpSpPr>
              <a:grpSpLocks/>
            </p:cNvGrpSpPr>
            <p:nvPr/>
          </p:nvGrpSpPr>
          <p:grpSpPr bwMode="auto">
            <a:xfrm>
              <a:off x="4706938" y="4794290"/>
              <a:ext cx="609600" cy="368300"/>
              <a:chOff x="2837267" y="4956915"/>
              <a:chExt cx="608928" cy="369332"/>
            </a:xfrm>
          </p:grpSpPr>
          <p:sp>
            <p:nvSpPr>
              <p:cNvPr id="48" name="TextBox 109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R7</a:t>
                </a:r>
              </a:p>
            </p:txBody>
          </p:sp>
          <p:sp>
            <p:nvSpPr>
              <p:cNvPr id="49" name="Oval 110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41" name="Straight Connector 146"/>
            <p:cNvCxnSpPr>
              <a:cxnSpLocks noChangeShapeType="1"/>
              <a:stCxn id="22" idx="3"/>
              <a:endCxn id="30" idx="1"/>
            </p:cNvCxnSpPr>
            <p:nvPr/>
          </p:nvCxnSpPr>
          <p:spPr bwMode="auto">
            <a:xfrm>
              <a:off x="5486400" y="4549815"/>
              <a:ext cx="1066800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42" name="Group 159"/>
            <p:cNvGrpSpPr>
              <a:grpSpLocks/>
            </p:cNvGrpSpPr>
            <p:nvPr/>
          </p:nvGrpSpPr>
          <p:grpSpPr bwMode="auto">
            <a:xfrm>
              <a:off x="7015163" y="3735428"/>
              <a:ext cx="687387" cy="369887"/>
              <a:chOff x="2860357" y="4955683"/>
              <a:chExt cx="687986" cy="369332"/>
            </a:xfrm>
          </p:grpSpPr>
          <p:sp>
            <p:nvSpPr>
              <p:cNvPr id="46" name="TextBox 160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59509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R11</a:t>
                </a:r>
              </a:p>
            </p:txBody>
          </p:sp>
          <p:sp>
            <p:nvSpPr>
              <p:cNvPr id="47" name="Oval 161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43" name="Straight Arrow Connector 42"/>
            <p:cNvCxnSpPr/>
            <p:nvPr/>
          </p:nvCxnSpPr>
          <p:spPr bwMode="auto">
            <a:xfrm>
              <a:off x="5697125" y="1898830"/>
              <a:ext cx="54006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2831061" y="1709518"/>
              <a:ext cx="286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IEEE 802 Access Network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66533" y="1709518"/>
              <a:ext cx="2390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Service Provider NW </a:t>
              </a:r>
              <a:endParaRPr lang="en-US" sz="18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544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Functional Entities and Interfaces 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Node of Attachment 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Wireless interfaces: 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support multi-band, multi-mode 802.11 protocol to communicate with wireless devices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may integrate with other radio technologies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Backhaul Interfaces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Ethernet based backhaul:  for wired connection to other entities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802.11 based backhaul: for connection to other entities wireless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Controller 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Provide the management and control function of </a:t>
            </a:r>
            <a:r>
              <a:rPr lang="en-US" altLang="zh-CN" sz="1800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configuration and instantiation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User data plane establishment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Fault management and diagnosis</a:t>
            </a:r>
          </a:p>
          <a:p>
            <a:pPr marL="1600200" lvl="3" indent="-342900">
              <a:buFont typeface="Arial" charset="0"/>
              <a:buChar char="•"/>
            </a:pPr>
            <a:endParaRPr lang="en-US" altLang="zh-CN" sz="12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1257300" lvl="2" indent="-342900">
              <a:buFont typeface="Arial" charset="0"/>
              <a:buChar char="•"/>
            </a:pPr>
            <a:endParaRPr lang="en-US" altLang="zh-CN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4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smtClean="0">
                <a:latin typeface="Times New Roman" pitchFamily="18" charset="0"/>
                <a:ea typeface="微软雅黑"/>
                <a:cs typeface="Times New Roman" pitchFamily="18" charset="0"/>
              </a:rPr>
              <a:t>Functionalities </a:t>
            </a:r>
            <a:endParaRPr lang="en-US" altLang="zh-CN" sz="2400" b="1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Management Plane Functionalities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configuration and instantiation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Authenticating, controlling and managing IEEE 802.11 AN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Fault diagnosis management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accounting management,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Control Plane Functionalities: 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service management,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user traffic connection setup, mobility management,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etc.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Data Plane Functionalities: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carrying, sequencing, tunneling, forwarding the user data traffic between the Core network, AN</a:t>
            </a:r>
          </a:p>
          <a:p>
            <a:pPr marL="1143000" lvl="2" indent="-342900">
              <a:buFont typeface="Arial" charset="0"/>
              <a:buChar char="•"/>
            </a:pPr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1143000" lvl="2" indent="-342900">
              <a:buFont typeface="Arial" charset="0"/>
              <a:buChar char="•"/>
            </a:pPr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Protocols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1530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in ITU-T FG IMT-2020</a:t>
            </a:r>
          </a:p>
          <a:p>
            <a:pPr lvl="1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FG IMT-2020 identifies the work areas for analyzing the standard gap. </a:t>
            </a:r>
          </a:p>
          <a:p>
            <a:pPr lvl="1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network architecture used for the FG IMT-2020 analysis is as follows.</a:t>
            </a:r>
          </a:p>
          <a:p>
            <a:pPr lvl="2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converged data functions on the left refers to “RAN”</a:t>
            </a:r>
          </a:p>
          <a:p>
            <a:pPr lvl="2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converged data function on the right refers to the “Core network”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2000" y="2619000"/>
            <a:ext cx="6885000" cy="401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Protocols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1260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in ITU-T FG IMT-2020</a:t>
            </a:r>
          </a:p>
          <a:p>
            <a:pPr lvl="1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 virtualized network functions in the slice are across over entire networks from UE, RAN, Mobile Core and Cloud.</a:t>
            </a:r>
          </a:p>
          <a:p>
            <a:pPr lvl="1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NFVI encapsulates the physical infrastructure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2636750"/>
            <a:ext cx="72517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1107000" y="5319000"/>
            <a:ext cx="6930000" cy="45719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2000" y="5094000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NFVI</a:t>
            </a:r>
            <a:endParaRPr lang="en-US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NFV for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3915000" cy="328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Services management plane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CP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UP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configuration and instantiation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TE authentication and data path establishment </a:t>
            </a:r>
          </a:p>
          <a:p>
            <a:pPr marL="800100" lvl="1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Resource plane</a:t>
            </a:r>
          </a:p>
          <a:p>
            <a:pPr marL="1143000" lvl="2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resource </a:t>
            </a:r>
          </a:p>
          <a:p>
            <a:pPr marL="1143000" lvl="2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TE resource </a:t>
            </a:r>
          </a:p>
        </p:txBody>
      </p:sp>
      <p:sp>
        <p:nvSpPr>
          <p:cNvPr id="57" name="Cloud Callout 56"/>
          <p:cNvSpPr/>
          <p:nvPr/>
        </p:nvSpPr>
        <p:spPr>
          <a:xfrm>
            <a:off x="2367000" y="4013999"/>
            <a:ext cx="5850000" cy="2038027"/>
          </a:xfrm>
          <a:prstGeom prst="cloudCallout">
            <a:avLst>
              <a:gd name="adj1" fmla="val -15179"/>
              <a:gd name="adj2" fmla="val 42949"/>
            </a:avLst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 bwMode="auto">
          <a:xfrm>
            <a:off x="775183" y="4604986"/>
            <a:ext cx="1344900" cy="144704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2824554" y="4667900"/>
            <a:ext cx="1921285" cy="1384126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50311" y="6052026"/>
            <a:ext cx="135165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080725" y="6052026"/>
            <a:ext cx="1508939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67312" y="6061201"/>
            <a:ext cx="90223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5514354" y="4604986"/>
            <a:ext cx="1408943" cy="144704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cxnSp>
        <p:nvCxnSpPr>
          <p:cNvPr id="64" name="Straight Connector 135"/>
          <p:cNvCxnSpPr>
            <a:cxnSpLocks noChangeShapeType="1"/>
            <a:endCxn id="84" idx="1"/>
          </p:cNvCxnSpPr>
          <p:nvPr/>
        </p:nvCxnSpPr>
        <p:spPr bwMode="auto">
          <a:xfrm>
            <a:off x="2056040" y="5674537"/>
            <a:ext cx="832557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sp>
        <p:nvSpPr>
          <p:cNvPr id="65" name="Rounded Rectangle 64"/>
          <p:cNvSpPr/>
          <p:nvPr/>
        </p:nvSpPr>
        <p:spPr bwMode="auto">
          <a:xfrm>
            <a:off x="1223483" y="5171219"/>
            <a:ext cx="832557" cy="75497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Terminal</a:t>
            </a:r>
            <a:br>
              <a:rPr lang="en-US" sz="1400" dirty="0">
                <a:latin typeface="+mn-lt"/>
                <a:cs typeface="+mn-cs"/>
              </a:rPr>
            </a:br>
            <a:r>
              <a:rPr lang="en-US" sz="1400" dirty="0">
                <a:latin typeface="+mn-lt"/>
                <a:cs typeface="+mn-cs"/>
              </a:rPr>
              <a:t>Interface</a:t>
            </a:r>
            <a:endParaRPr lang="en-US" sz="1400" b="0" dirty="0">
              <a:latin typeface="+mn-lt"/>
              <a:cs typeface="+mn-cs"/>
            </a:endParaRPr>
          </a:p>
        </p:txBody>
      </p:sp>
      <p:grpSp>
        <p:nvGrpSpPr>
          <p:cNvPr id="66" name="Group 6"/>
          <p:cNvGrpSpPr>
            <a:grpSpLocks/>
          </p:cNvGrpSpPr>
          <p:nvPr/>
        </p:nvGrpSpPr>
        <p:grpSpPr bwMode="auto">
          <a:xfrm>
            <a:off x="2229488" y="5597206"/>
            <a:ext cx="445956" cy="414681"/>
            <a:chOff x="2729564" y="5063075"/>
            <a:chExt cx="530825" cy="501662"/>
          </a:xfrm>
        </p:grpSpPr>
        <p:sp>
          <p:nvSpPr>
            <p:cNvPr id="67" name="TextBox 137"/>
            <p:cNvSpPr txBox="1">
              <a:spLocks noChangeArrowheads="1"/>
            </p:cNvSpPr>
            <p:nvPr/>
          </p:nvSpPr>
          <p:spPr bwMode="auto">
            <a:xfrm>
              <a:off x="2729564" y="5155169"/>
              <a:ext cx="530825" cy="40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8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69" name="Straight Connector 70"/>
          <p:cNvCxnSpPr>
            <a:cxnSpLocks noChangeShapeType="1"/>
          </p:cNvCxnSpPr>
          <p:nvPr/>
        </p:nvCxnSpPr>
        <p:spPr bwMode="auto">
          <a:xfrm>
            <a:off x="2056040" y="5002136"/>
            <a:ext cx="83255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70" name="Group 71"/>
          <p:cNvGrpSpPr>
            <a:grpSpLocks/>
          </p:cNvGrpSpPr>
          <p:nvPr/>
        </p:nvGrpSpPr>
        <p:grpSpPr bwMode="auto">
          <a:xfrm>
            <a:off x="2241496" y="4936597"/>
            <a:ext cx="445956" cy="428677"/>
            <a:chOff x="2731663" y="5063075"/>
            <a:chExt cx="530825" cy="520111"/>
          </a:xfrm>
        </p:grpSpPr>
        <p:sp>
          <p:nvSpPr>
            <p:cNvPr id="71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530825" cy="410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72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2892600" y="4730815"/>
            <a:ext cx="1789197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AN Ctrl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1223483" y="4730815"/>
            <a:ext cx="832557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TE Ctrl</a:t>
            </a:r>
          </a:p>
        </p:txBody>
      </p:sp>
      <p:sp>
        <p:nvSpPr>
          <p:cNvPr id="75" name="Rounded Rectangle 74"/>
          <p:cNvSpPr/>
          <p:nvPr/>
        </p:nvSpPr>
        <p:spPr bwMode="auto">
          <a:xfrm>
            <a:off x="5578396" y="5171219"/>
            <a:ext cx="896600" cy="75497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Access Router</a:t>
            </a:r>
            <a:br>
              <a:rPr lang="en-US" sz="1400" dirty="0">
                <a:latin typeface="+mn-lt"/>
                <a:cs typeface="+mn-cs"/>
              </a:rPr>
            </a:br>
            <a:r>
              <a:rPr lang="en-US" sz="1400" dirty="0">
                <a:latin typeface="+mn-lt"/>
                <a:cs typeface="+mn-cs"/>
              </a:rPr>
              <a:t>Interface</a:t>
            </a:r>
            <a:endParaRPr lang="en-US" sz="1400" b="0" dirty="0">
              <a:latin typeface="+mn-lt"/>
              <a:cs typeface="+mn-cs"/>
            </a:endParaRPr>
          </a:p>
        </p:txBody>
      </p:sp>
      <p:cxnSp>
        <p:nvCxnSpPr>
          <p:cNvPr id="76" name="Straight Connector 51"/>
          <p:cNvCxnSpPr>
            <a:cxnSpLocks noChangeShapeType="1"/>
            <a:stCxn id="85" idx="3"/>
          </p:cNvCxnSpPr>
          <p:nvPr/>
        </p:nvCxnSpPr>
        <p:spPr bwMode="auto">
          <a:xfrm>
            <a:off x="4681797" y="5674537"/>
            <a:ext cx="896600" cy="3933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77" name="Group 52"/>
          <p:cNvGrpSpPr>
            <a:grpSpLocks/>
          </p:cNvGrpSpPr>
          <p:nvPr/>
        </p:nvGrpSpPr>
        <p:grpSpPr bwMode="auto">
          <a:xfrm>
            <a:off x="4896606" y="5603758"/>
            <a:ext cx="445956" cy="414681"/>
            <a:chOff x="2707957" y="5063075"/>
            <a:chExt cx="530825" cy="501661"/>
          </a:xfrm>
        </p:grpSpPr>
        <p:sp>
          <p:nvSpPr>
            <p:cNvPr id="78" name="TextBox 53"/>
            <p:cNvSpPr txBox="1">
              <a:spLocks noChangeArrowheads="1"/>
            </p:cNvSpPr>
            <p:nvPr/>
          </p:nvSpPr>
          <p:spPr bwMode="auto">
            <a:xfrm>
              <a:off x="2707957" y="5155169"/>
              <a:ext cx="530825" cy="409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79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80" name="Rounded Rectangle 79"/>
          <p:cNvSpPr/>
          <p:nvPr/>
        </p:nvSpPr>
        <p:spPr bwMode="auto">
          <a:xfrm>
            <a:off x="5578396" y="4730815"/>
            <a:ext cx="896600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AR Ctrl</a:t>
            </a:r>
          </a:p>
        </p:txBody>
      </p:sp>
      <p:grpSp>
        <p:nvGrpSpPr>
          <p:cNvPr id="81" name="Group 74"/>
          <p:cNvGrpSpPr>
            <a:grpSpLocks/>
          </p:cNvGrpSpPr>
          <p:nvPr/>
        </p:nvGrpSpPr>
        <p:grpSpPr bwMode="auto">
          <a:xfrm>
            <a:off x="4896725" y="4884171"/>
            <a:ext cx="445956" cy="420480"/>
            <a:chOff x="2860357" y="5063075"/>
            <a:chExt cx="530825" cy="509606"/>
          </a:xfrm>
        </p:grpSpPr>
        <p:sp>
          <p:nvSpPr>
            <p:cNvPr id="82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530825" cy="410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R9</a:t>
              </a:r>
            </a:p>
          </p:txBody>
        </p:sp>
        <p:sp>
          <p:nvSpPr>
            <p:cNvPr id="83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84" name="Rounded Rectangle 83"/>
          <p:cNvSpPr/>
          <p:nvPr/>
        </p:nvSpPr>
        <p:spPr bwMode="auto">
          <a:xfrm>
            <a:off x="2888597" y="5422878"/>
            <a:ext cx="576386" cy="50331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NA</a:t>
            </a:r>
          </a:p>
        </p:txBody>
      </p:sp>
      <p:sp>
        <p:nvSpPr>
          <p:cNvPr id="85" name="Rounded Rectangle 84"/>
          <p:cNvSpPr/>
          <p:nvPr/>
        </p:nvSpPr>
        <p:spPr bwMode="auto">
          <a:xfrm>
            <a:off x="3875924" y="5422878"/>
            <a:ext cx="805872" cy="50331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Backhaul</a:t>
            </a:r>
          </a:p>
        </p:txBody>
      </p:sp>
      <p:cxnSp>
        <p:nvCxnSpPr>
          <p:cNvPr id="86" name="Straight Connector 79"/>
          <p:cNvCxnSpPr>
            <a:cxnSpLocks noChangeShapeType="1"/>
            <a:stCxn id="84" idx="3"/>
            <a:endCxn id="85" idx="1"/>
          </p:cNvCxnSpPr>
          <p:nvPr/>
        </p:nvCxnSpPr>
        <p:spPr bwMode="auto">
          <a:xfrm>
            <a:off x="3464983" y="5674537"/>
            <a:ext cx="410942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87" name="Group 91"/>
          <p:cNvGrpSpPr>
            <a:grpSpLocks/>
          </p:cNvGrpSpPr>
          <p:nvPr/>
        </p:nvGrpSpPr>
        <p:grpSpPr bwMode="auto">
          <a:xfrm>
            <a:off x="3484995" y="5607693"/>
            <a:ext cx="445956" cy="414681"/>
            <a:chOff x="2691882" y="5063075"/>
            <a:chExt cx="530825" cy="501662"/>
          </a:xfrm>
        </p:grpSpPr>
        <p:sp>
          <p:nvSpPr>
            <p:cNvPr id="88" name="TextBox 92"/>
            <p:cNvSpPr txBox="1">
              <a:spLocks noChangeArrowheads="1"/>
            </p:cNvSpPr>
            <p:nvPr/>
          </p:nvSpPr>
          <p:spPr bwMode="auto">
            <a:xfrm>
              <a:off x="2691882" y="5155169"/>
              <a:ext cx="530825" cy="40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R6</a:t>
              </a:r>
            </a:p>
          </p:txBody>
        </p:sp>
        <p:sp>
          <p:nvSpPr>
            <p:cNvPr id="89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0" name="Straight Connector 88"/>
          <p:cNvCxnSpPr>
            <a:cxnSpLocks noChangeShapeType="1"/>
            <a:stCxn id="84" idx="0"/>
          </p:cNvCxnSpPr>
          <p:nvPr/>
        </p:nvCxnSpPr>
        <p:spPr bwMode="auto">
          <a:xfrm flipV="1">
            <a:off x="3176790" y="5169908"/>
            <a:ext cx="17345" cy="25297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91" name="Group 103"/>
          <p:cNvGrpSpPr>
            <a:grpSpLocks/>
          </p:cNvGrpSpPr>
          <p:nvPr/>
        </p:nvGrpSpPr>
        <p:grpSpPr bwMode="auto">
          <a:xfrm>
            <a:off x="3119418" y="5152869"/>
            <a:ext cx="554472" cy="338554"/>
            <a:chOff x="2837267" y="4956916"/>
            <a:chExt cx="660721" cy="411193"/>
          </a:xfrm>
        </p:grpSpPr>
        <p:sp>
          <p:nvSpPr>
            <p:cNvPr id="92" name="TextBox 104"/>
            <p:cNvSpPr txBox="1">
              <a:spLocks noChangeArrowheads="1"/>
            </p:cNvSpPr>
            <p:nvPr/>
          </p:nvSpPr>
          <p:spPr bwMode="auto">
            <a:xfrm>
              <a:off x="2966577" y="4956916"/>
              <a:ext cx="531411" cy="41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R5</a:t>
              </a:r>
            </a:p>
          </p:txBody>
        </p:sp>
        <p:sp>
          <p:nvSpPr>
            <p:cNvPr id="93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4" name="Straight Connector 324"/>
          <p:cNvCxnSpPr>
            <a:cxnSpLocks noChangeShapeType="1"/>
          </p:cNvCxnSpPr>
          <p:nvPr/>
        </p:nvCxnSpPr>
        <p:spPr bwMode="auto">
          <a:xfrm flipV="1">
            <a:off x="4102743" y="5171219"/>
            <a:ext cx="0" cy="25952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95" name="Group 108"/>
          <p:cNvGrpSpPr>
            <a:grpSpLocks/>
          </p:cNvGrpSpPr>
          <p:nvPr/>
        </p:nvGrpSpPr>
        <p:grpSpPr bwMode="auto">
          <a:xfrm>
            <a:off x="4026694" y="5152869"/>
            <a:ext cx="554756" cy="338554"/>
            <a:chOff x="2837267" y="4956916"/>
            <a:chExt cx="659337" cy="411193"/>
          </a:xfrm>
        </p:grpSpPr>
        <p:sp>
          <p:nvSpPr>
            <p:cNvPr id="96" name="TextBox 109"/>
            <p:cNvSpPr txBox="1">
              <a:spLocks noChangeArrowheads="1"/>
            </p:cNvSpPr>
            <p:nvPr/>
          </p:nvSpPr>
          <p:spPr bwMode="auto">
            <a:xfrm>
              <a:off x="2966578" y="4956916"/>
              <a:ext cx="530026" cy="41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R7</a:t>
              </a:r>
            </a:p>
          </p:txBody>
        </p:sp>
        <p:sp>
          <p:nvSpPr>
            <p:cNvPr id="97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8" name="Straight Connector 146"/>
          <p:cNvCxnSpPr>
            <a:cxnSpLocks noChangeShapeType="1"/>
            <a:stCxn id="73" idx="3"/>
            <a:endCxn id="80" idx="1"/>
          </p:cNvCxnSpPr>
          <p:nvPr/>
        </p:nvCxnSpPr>
        <p:spPr bwMode="auto">
          <a:xfrm>
            <a:off x="4681797" y="4951017"/>
            <a:ext cx="896600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9" name="TextBox 98"/>
          <p:cNvSpPr txBox="1"/>
          <p:nvPr/>
        </p:nvSpPr>
        <p:spPr>
          <a:xfrm>
            <a:off x="6809161" y="5141040"/>
            <a:ext cx="1452839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/>
            <a:r>
              <a:rPr kumimoji="1" lang="en-US" dirty="0" smtClean="0"/>
              <a:t>Operator Network</a:t>
            </a:r>
          </a:p>
        </p:txBody>
      </p:sp>
      <p:grpSp>
        <p:nvGrpSpPr>
          <p:cNvPr id="100" name="Group 100"/>
          <p:cNvGrpSpPr/>
          <p:nvPr/>
        </p:nvGrpSpPr>
        <p:grpSpPr>
          <a:xfrm>
            <a:off x="3852000" y="1879242"/>
            <a:ext cx="4716333" cy="1137138"/>
            <a:chOff x="4895345" y="1595778"/>
            <a:chExt cx="4103980" cy="1137138"/>
          </a:xfrm>
        </p:grpSpPr>
        <p:sp>
          <p:nvSpPr>
            <p:cNvPr id="101" name="Parallelogram 100"/>
            <p:cNvSpPr/>
            <p:nvPr/>
          </p:nvSpPr>
          <p:spPr>
            <a:xfrm>
              <a:off x="4895345" y="1595778"/>
              <a:ext cx="4103980" cy="1137138"/>
            </a:xfrm>
            <a:prstGeom prst="parallelogram">
              <a:avLst>
                <a:gd name="adj" fmla="val 72278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lowchart: Multidocument 101"/>
            <p:cNvSpPr/>
            <p:nvPr/>
          </p:nvSpPr>
          <p:spPr>
            <a:xfrm>
              <a:off x="5502350" y="2167340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lowchart: Multidocument 102"/>
            <p:cNvSpPr/>
            <p:nvPr/>
          </p:nvSpPr>
          <p:spPr>
            <a:xfrm>
              <a:off x="6101336" y="2181511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lowchart: Multidocument 103"/>
            <p:cNvSpPr/>
            <p:nvPr/>
          </p:nvSpPr>
          <p:spPr>
            <a:xfrm>
              <a:off x="6689689" y="2185049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lowchart: Multidocument 104"/>
            <p:cNvSpPr/>
            <p:nvPr/>
          </p:nvSpPr>
          <p:spPr>
            <a:xfrm>
              <a:off x="7309941" y="2241752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364616" y="178776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CP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function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910437" y="1770033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UP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function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466891" y="177357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TE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err="1" smtClean="0"/>
                <a:t>Config</a:t>
              </a:r>
              <a:endParaRPr kumimoji="1" lang="en-US" sz="1200" dirty="0" smtClean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087143" y="1777109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AN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err="1" smtClean="0"/>
                <a:t>Config</a:t>
              </a:r>
              <a:endParaRPr kumimoji="1" lang="en-US" sz="1200" dirty="0" smtClean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5198632" y="3051710"/>
            <a:ext cx="2982113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/>
            <a:r>
              <a:rPr kumimoji="1" lang="en-US" dirty="0" smtClean="0"/>
              <a:t>Network Function Virtualization</a:t>
            </a:r>
          </a:p>
        </p:txBody>
      </p:sp>
      <p:grpSp>
        <p:nvGrpSpPr>
          <p:cNvPr id="111" name="Group 99"/>
          <p:cNvGrpSpPr/>
          <p:nvPr/>
        </p:nvGrpSpPr>
        <p:grpSpPr>
          <a:xfrm>
            <a:off x="3582000" y="3357299"/>
            <a:ext cx="4885091" cy="1198332"/>
            <a:chOff x="4891807" y="2964107"/>
            <a:chExt cx="4103980" cy="1198332"/>
          </a:xfrm>
        </p:grpSpPr>
        <p:sp>
          <p:nvSpPr>
            <p:cNvPr id="112" name="Parallelogram 111"/>
            <p:cNvSpPr/>
            <p:nvPr/>
          </p:nvSpPr>
          <p:spPr>
            <a:xfrm>
              <a:off x="4891807" y="2964107"/>
              <a:ext cx="4103980" cy="1137138"/>
            </a:xfrm>
            <a:prstGeom prst="parallelogram">
              <a:avLst>
                <a:gd name="adj" fmla="val 72278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lowchart: Magnetic Disk 112"/>
            <p:cNvSpPr/>
            <p:nvPr/>
          </p:nvSpPr>
          <p:spPr>
            <a:xfrm>
              <a:off x="6770266" y="3496476"/>
              <a:ext cx="339546" cy="265814"/>
            </a:xfrm>
            <a:prstGeom prst="flowChartMagneticDisk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Cube 113"/>
            <p:cNvSpPr/>
            <p:nvPr/>
          </p:nvSpPr>
          <p:spPr>
            <a:xfrm>
              <a:off x="6018215" y="3563812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Cube 114"/>
            <p:cNvSpPr/>
            <p:nvPr/>
          </p:nvSpPr>
          <p:spPr>
            <a:xfrm>
              <a:off x="6234413" y="3258993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Cube 115"/>
            <p:cNvSpPr/>
            <p:nvPr/>
          </p:nvSpPr>
          <p:spPr>
            <a:xfrm>
              <a:off x="6450611" y="2975440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lowchart: Magnetic Disk 116"/>
            <p:cNvSpPr/>
            <p:nvPr/>
          </p:nvSpPr>
          <p:spPr>
            <a:xfrm>
              <a:off x="7028996" y="3117226"/>
              <a:ext cx="339546" cy="265814"/>
            </a:xfrm>
            <a:prstGeom prst="flowChartMagneticDisk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7057357" y="3366998"/>
              <a:ext cx="1222036" cy="257089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793474" y="385410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AN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562588" y="3825740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Cloud node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402194" y="3504855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671557" y="3210669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940920" y="2969648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42069" y="3857639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TE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arallelogram 80"/>
          <p:cNvSpPr/>
          <p:nvPr/>
        </p:nvSpPr>
        <p:spPr>
          <a:xfrm>
            <a:off x="882000" y="1629000"/>
            <a:ext cx="6480000" cy="3195000"/>
          </a:xfrm>
          <a:prstGeom prst="parallelogram">
            <a:avLst>
              <a:gd name="adj" fmla="val 0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Parallelogram 110"/>
          <p:cNvSpPr/>
          <p:nvPr/>
        </p:nvSpPr>
        <p:spPr>
          <a:xfrm>
            <a:off x="702000" y="1764000"/>
            <a:ext cx="6525000" cy="3285000"/>
          </a:xfrm>
          <a:prstGeom prst="parallelogram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Parallelogram 100"/>
          <p:cNvSpPr/>
          <p:nvPr/>
        </p:nvSpPr>
        <p:spPr>
          <a:xfrm>
            <a:off x="522001" y="1879242"/>
            <a:ext cx="6525000" cy="3394758"/>
          </a:xfrm>
          <a:prstGeom prst="parallelogram">
            <a:avLst>
              <a:gd name="adj" fmla="val 37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 bwMode="auto">
          <a:xfrm>
            <a:off x="2768257" y="3204000"/>
            <a:ext cx="1921285" cy="1857271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5458057" y="3204000"/>
            <a:ext cx="1408943" cy="1857271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718886" y="3204000"/>
            <a:ext cx="1344900" cy="1857271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NFV for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280000" cy="40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for </a:t>
            </a:r>
            <a:r>
              <a:rPr lang="en-US" altLang="zh-CN" sz="2400" b="1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in Operator Network Slicing </a:t>
            </a:r>
          </a:p>
          <a:p>
            <a:pPr marL="800100" lvl="1" indent="-342900">
              <a:buFont typeface="Arial" charset="0"/>
              <a:buChar char="•"/>
            </a:pPr>
            <a:endParaRPr lang="en-US" altLang="zh-CN" sz="16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394014" y="5061271"/>
            <a:ext cx="135165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024428" y="5061271"/>
            <a:ext cx="1508939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11015" y="5070446"/>
            <a:ext cx="90223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cxnSp>
        <p:nvCxnSpPr>
          <p:cNvPr id="64" name="Straight Connector 135"/>
          <p:cNvCxnSpPr>
            <a:cxnSpLocks noChangeShapeType="1"/>
            <a:endCxn id="84" idx="1"/>
          </p:cNvCxnSpPr>
          <p:nvPr/>
        </p:nvCxnSpPr>
        <p:spPr bwMode="auto">
          <a:xfrm>
            <a:off x="1999743" y="4683782"/>
            <a:ext cx="832557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sp>
        <p:nvSpPr>
          <p:cNvPr id="65" name="Rounded Rectangle 64"/>
          <p:cNvSpPr/>
          <p:nvPr/>
        </p:nvSpPr>
        <p:spPr bwMode="auto">
          <a:xfrm>
            <a:off x="1107000" y="4180464"/>
            <a:ext cx="892743" cy="75497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Terminal</a:t>
            </a:r>
            <a:br>
              <a:rPr lang="en-US" sz="1400" dirty="0">
                <a:latin typeface="+mn-lt"/>
                <a:cs typeface="+mn-cs"/>
              </a:rPr>
            </a:br>
            <a:r>
              <a:rPr lang="en-US" sz="1400" dirty="0">
                <a:latin typeface="+mn-lt"/>
                <a:cs typeface="+mn-cs"/>
              </a:rPr>
              <a:t>Interface</a:t>
            </a:r>
            <a:endParaRPr lang="en-US" sz="1400" b="0" dirty="0">
              <a:latin typeface="+mn-lt"/>
              <a:cs typeface="+mn-cs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173191" y="4606451"/>
            <a:ext cx="445956" cy="414681"/>
            <a:chOff x="2729564" y="5063075"/>
            <a:chExt cx="530825" cy="501662"/>
          </a:xfrm>
        </p:grpSpPr>
        <p:sp>
          <p:nvSpPr>
            <p:cNvPr id="67" name="TextBox 137"/>
            <p:cNvSpPr txBox="1">
              <a:spLocks noChangeArrowheads="1"/>
            </p:cNvSpPr>
            <p:nvPr/>
          </p:nvSpPr>
          <p:spPr bwMode="auto">
            <a:xfrm>
              <a:off x="2729564" y="5155169"/>
              <a:ext cx="530825" cy="40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8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69" name="Straight Connector 70"/>
          <p:cNvCxnSpPr>
            <a:cxnSpLocks noChangeShapeType="1"/>
          </p:cNvCxnSpPr>
          <p:nvPr/>
        </p:nvCxnSpPr>
        <p:spPr bwMode="auto">
          <a:xfrm>
            <a:off x="1999743" y="3700321"/>
            <a:ext cx="83255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2185199" y="3654000"/>
            <a:ext cx="445956" cy="428677"/>
            <a:chOff x="2731663" y="5063075"/>
            <a:chExt cx="530825" cy="520111"/>
          </a:xfrm>
        </p:grpSpPr>
        <p:sp>
          <p:nvSpPr>
            <p:cNvPr id="71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530825" cy="410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72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2836303" y="3429000"/>
            <a:ext cx="1789197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AN Ctrl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1107000" y="3429000"/>
            <a:ext cx="892743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TE Ctrl</a:t>
            </a:r>
          </a:p>
        </p:txBody>
      </p:sp>
      <p:sp>
        <p:nvSpPr>
          <p:cNvPr id="75" name="Rounded Rectangle 74"/>
          <p:cNvSpPr/>
          <p:nvPr/>
        </p:nvSpPr>
        <p:spPr bwMode="auto">
          <a:xfrm>
            <a:off x="5522099" y="4180464"/>
            <a:ext cx="896600" cy="75497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Access Router</a:t>
            </a:r>
            <a:br>
              <a:rPr lang="en-US" sz="1400" dirty="0">
                <a:latin typeface="+mn-lt"/>
                <a:cs typeface="+mn-cs"/>
              </a:rPr>
            </a:br>
            <a:r>
              <a:rPr lang="en-US" sz="1400" dirty="0">
                <a:latin typeface="+mn-lt"/>
                <a:cs typeface="+mn-cs"/>
              </a:rPr>
              <a:t>Interface</a:t>
            </a:r>
            <a:endParaRPr lang="en-US" sz="1400" b="0" dirty="0">
              <a:latin typeface="+mn-lt"/>
              <a:cs typeface="+mn-cs"/>
            </a:endParaRPr>
          </a:p>
        </p:txBody>
      </p:sp>
      <p:cxnSp>
        <p:nvCxnSpPr>
          <p:cNvPr id="76" name="Straight Connector 51"/>
          <p:cNvCxnSpPr>
            <a:cxnSpLocks noChangeShapeType="1"/>
            <a:stCxn id="85" idx="3"/>
          </p:cNvCxnSpPr>
          <p:nvPr/>
        </p:nvCxnSpPr>
        <p:spPr bwMode="auto">
          <a:xfrm>
            <a:off x="4625500" y="4683782"/>
            <a:ext cx="896600" cy="3933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4840309" y="4613003"/>
            <a:ext cx="445956" cy="414681"/>
            <a:chOff x="2707957" y="5063075"/>
            <a:chExt cx="530825" cy="501661"/>
          </a:xfrm>
        </p:grpSpPr>
        <p:sp>
          <p:nvSpPr>
            <p:cNvPr id="78" name="TextBox 53"/>
            <p:cNvSpPr txBox="1">
              <a:spLocks noChangeArrowheads="1"/>
            </p:cNvSpPr>
            <p:nvPr/>
          </p:nvSpPr>
          <p:spPr bwMode="auto">
            <a:xfrm>
              <a:off x="2707957" y="5155169"/>
              <a:ext cx="530825" cy="409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79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80" name="Rounded Rectangle 79"/>
          <p:cNvSpPr/>
          <p:nvPr/>
        </p:nvSpPr>
        <p:spPr bwMode="auto">
          <a:xfrm>
            <a:off x="5522099" y="3429000"/>
            <a:ext cx="896600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AR Ctrl</a:t>
            </a:r>
          </a:p>
        </p:txBody>
      </p: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4840428" y="3593520"/>
            <a:ext cx="445956" cy="420480"/>
            <a:chOff x="2860357" y="5063075"/>
            <a:chExt cx="530825" cy="509606"/>
          </a:xfrm>
        </p:grpSpPr>
        <p:sp>
          <p:nvSpPr>
            <p:cNvPr id="82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530825" cy="410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R9</a:t>
              </a:r>
            </a:p>
          </p:txBody>
        </p:sp>
        <p:sp>
          <p:nvSpPr>
            <p:cNvPr id="83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84" name="Rounded Rectangle 83"/>
          <p:cNvSpPr/>
          <p:nvPr/>
        </p:nvSpPr>
        <p:spPr bwMode="auto">
          <a:xfrm>
            <a:off x="2832300" y="4432123"/>
            <a:ext cx="576386" cy="50331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NA</a:t>
            </a:r>
          </a:p>
        </p:txBody>
      </p:sp>
      <p:sp>
        <p:nvSpPr>
          <p:cNvPr id="85" name="Rounded Rectangle 84"/>
          <p:cNvSpPr/>
          <p:nvPr/>
        </p:nvSpPr>
        <p:spPr bwMode="auto">
          <a:xfrm>
            <a:off x="3819627" y="4432123"/>
            <a:ext cx="805872" cy="50331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Backhaul</a:t>
            </a:r>
          </a:p>
        </p:txBody>
      </p:sp>
      <p:cxnSp>
        <p:nvCxnSpPr>
          <p:cNvPr id="86" name="Straight Connector 79"/>
          <p:cNvCxnSpPr>
            <a:cxnSpLocks noChangeShapeType="1"/>
            <a:stCxn id="84" idx="3"/>
            <a:endCxn id="85" idx="1"/>
          </p:cNvCxnSpPr>
          <p:nvPr/>
        </p:nvCxnSpPr>
        <p:spPr bwMode="auto">
          <a:xfrm>
            <a:off x="3408686" y="4683782"/>
            <a:ext cx="410942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7" name="Group 91"/>
          <p:cNvGrpSpPr>
            <a:grpSpLocks/>
          </p:cNvGrpSpPr>
          <p:nvPr/>
        </p:nvGrpSpPr>
        <p:grpSpPr bwMode="auto">
          <a:xfrm>
            <a:off x="3428698" y="4616938"/>
            <a:ext cx="445956" cy="414681"/>
            <a:chOff x="2691882" y="5063075"/>
            <a:chExt cx="530825" cy="501662"/>
          </a:xfrm>
        </p:grpSpPr>
        <p:sp>
          <p:nvSpPr>
            <p:cNvPr id="88" name="TextBox 92"/>
            <p:cNvSpPr txBox="1">
              <a:spLocks noChangeArrowheads="1"/>
            </p:cNvSpPr>
            <p:nvPr/>
          </p:nvSpPr>
          <p:spPr bwMode="auto">
            <a:xfrm>
              <a:off x="2691882" y="5155169"/>
              <a:ext cx="530825" cy="40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R6</a:t>
              </a:r>
            </a:p>
          </p:txBody>
        </p:sp>
        <p:sp>
          <p:nvSpPr>
            <p:cNvPr id="89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0" name="Straight Connector 88"/>
          <p:cNvCxnSpPr>
            <a:cxnSpLocks noChangeShapeType="1"/>
            <a:stCxn id="84" idx="0"/>
          </p:cNvCxnSpPr>
          <p:nvPr/>
        </p:nvCxnSpPr>
        <p:spPr bwMode="auto">
          <a:xfrm flipV="1">
            <a:off x="3120493" y="3834000"/>
            <a:ext cx="11507" cy="59812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" name="Group 103"/>
          <p:cNvGrpSpPr>
            <a:grpSpLocks/>
          </p:cNvGrpSpPr>
          <p:nvPr/>
        </p:nvGrpSpPr>
        <p:grpSpPr bwMode="auto">
          <a:xfrm>
            <a:off x="3063121" y="3969000"/>
            <a:ext cx="554472" cy="338554"/>
            <a:chOff x="2837267" y="4956916"/>
            <a:chExt cx="660721" cy="411193"/>
          </a:xfrm>
        </p:grpSpPr>
        <p:sp>
          <p:nvSpPr>
            <p:cNvPr id="92" name="TextBox 104"/>
            <p:cNvSpPr txBox="1">
              <a:spLocks noChangeArrowheads="1"/>
            </p:cNvSpPr>
            <p:nvPr/>
          </p:nvSpPr>
          <p:spPr bwMode="auto">
            <a:xfrm>
              <a:off x="2966577" y="4956916"/>
              <a:ext cx="531411" cy="41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R5</a:t>
              </a:r>
            </a:p>
          </p:txBody>
        </p:sp>
        <p:sp>
          <p:nvSpPr>
            <p:cNvPr id="93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4" name="Straight Connector 324"/>
          <p:cNvCxnSpPr>
            <a:cxnSpLocks noChangeShapeType="1"/>
          </p:cNvCxnSpPr>
          <p:nvPr/>
        </p:nvCxnSpPr>
        <p:spPr bwMode="auto">
          <a:xfrm flipH="1" flipV="1">
            <a:off x="4032000" y="3879000"/>
            <a:ext cx="14446" cy="5609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9" name="Group 108"/>
          <p:cNvGrpSpPr>
            <a:grpSpLocks/>
          </p:cNvGrpSpPr>
          <p:nvPr/>
        </p:nvGrpSpPr>
        <p:grpSpPr bwMode="auto">
          <a:xfrm>
            <a:off x="3970397" y="3969000"/>
            <a:ext cx="554756" cy="338554"/>
            <a:chOff x="2837267" y="4956916"/>
            <a:chExt cx="659337" cy="411193"/>
          </a:xfrm>
        </p:grpSpPr>
        <p:sp>
          <p:nvSpPr>
            <p:cNvPr id="96" name="TextBox 109"/>
            <p:cNvSpPr txBox="1">
              <a:spLocks noChangeArrowheads="1"/>
            </p:cNvSpPr>
            <p:nvPr/>
          </p:nvSpPr>
          <p:spPr bwMode="auto">
            <a:xfrm>
              <a:off x="2966578" y="4956916"/>
              <a:ext cx="530026" cy="41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R7</a:t>
              </a:r>
            </a:p>
          </p:txBody>
        </p:sp>
        <p:sp>
          <p:nvSpPr>
            <p:cNvPr id="97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8" name="Straight Connector 146"/>
          <p:cNvCxnSpPr>
            <a:cxnSpLocks noChangeShapeType="1"/>
            <a:stCxn id="73" idx="3"/>
            <a:endCxn id="80" idx="1"/>
          </p:cNvCxnSpPr>
          <p:nvPr/>
        </p:nvCxnSpPr>
        <p:spPr bwMode="auto">
          <a:xfrm>
            <a:off x="4625500" y="3649202"/>
            <a:ext cx="896600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Parallelogram 111"/>
          <p:cNvSpPr/>
          <p:nvPr/>
        </p:nvSpPr>
        <p:spPr>
          <a:xfrm>
            <a:off x="522000" y="5409000"/>
            <a:ext cx="8055000" cy="1260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lowchart: Magnetic Disk 112"/>
          <p:cNvSpPr/>
          <p:nvPr/>
        </p:nvSpPr>
        <p:spPr>
          <a:xfrm>
            <a:off x="5257819" y="6031369"/>
            <a:ext cx="385556" cy="265814"/>
          </a:xfrm>
          <a:prstGeom prst="flowChartMagneticDisk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Cube 113"/>
          <p:cNvSpPr/>
          <p:nvPr/>
        </p:nvSpPr>
        <p:spPr>
          <a:xfrm>
            <a:off x="2791042" y="6098705"/>
            <a:ext cx="325980" cy="26581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Cube 114"/>
          <p:cNvSpPr/>
          <p:nvPr/>
        </p:nvSpPr>
        <p:spPr>
          <a:xfrm>
            <a:off x="3036536" y="5793886"/>
            <a:ext cx="325980" cy="26581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Cube 115"/>
          <p:cNvSpPr/>
          <p:nvPr/>
        </p:nvSpPr>
        <p:spPr>
          <a:xfrm>
            <a:off x="3282030" y="5510333"/>
            <a:ext cx="325980" cy="26581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lowchart: Magnetic Disk 116"/>
          <p:cNvSpPr/>
          <p:nvPr/>
        </p:nvSpPr>
        <p:spPr>
          <a:xfrm>
            <a:off x="5551608" y="5652119"/>
            <a:ext cx="385556" cy="265814"/>
          </a:xfrm>
          <a:prstGeom prst="flowChartMagneticDisk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3812" y="5901891"/>
            <a:ext cx="1387628" cy="257089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2535848" y="6388994"/>
            <a:ext cx="798495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>
              <a:lnSpc>
                <a:spcPts val="1100"/>
              </a:lnSpc>
            </a:pPr>
            <a:r>
              <a:rPr kumimoji="1" lang="en-US" sz="1200" dirty="0" smtClean="0"/>
              <a:t>AN</a:t>
            </a:r>
          </a:p>
          <a:p>
            <a:pPr algn="ctr">
              <a:lnSpc>
                <a:spcPts val="1100"/>
              </a:lnSpc>
            </a:pPr>
            <a:r>
              <a:rPr kumimoji="1" lang="en-US" sz="1200" dirty="0" smtClean="0"/>
              <a:t>resource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022000" y="6360633"/>
            <a:ext cx="798495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>
              <a:lnSpc>
                <a:spcPts val="1100"/>
              </a:lnSpc>
            </a:pPr>
            <a:r>
              <a:rPr kumimoji="1" lang="en-US" sz="1200" dirty="0" smtClean="0"/>
              <a:t>Cloud node</a:t>
            </a:r>
          </a:p>
          <a:p>
            <a:pPr algn="ctr">
              <a:lnSpc>
                <a:spcPts val="1100"/>
              </a:lnSpc>
            </a:pPr>
            <a:r>
              <a:rPr kumimoji="1" lang="en-US" sz="1200" dirty="0" smtClean="0"/>
              <a:t>resource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85924" y="6039748"/>
            <a:ext cx="186363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1191787" y="5745562"/>
            <a:ext cx="186363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1497650" y="5504541"/>
            <a:ext cx="186363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477000" y="6392532"/>
            <a:ext cx="798495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>
              <a:lnSpc>
                <a:spcPts val="1100"/>
              </a:lnSpc>
            </a:pPr>
            <a:r>
              <a:rPr kumimoji="1" lang="en-US" sz="1200" dirty="0" smtClean="0"/>
              <a:t>TE</a:t>
            </a:r>
          </a:p>
          <a:p>
            <a:pPr algn="ctr">
              <a:lnSpc>
                <a:spcPts val="1100"/>
              </a:lnSpc>
            </a:pPr>
            <a:r>
              <a:rPr kumimoji="1" lang="en-US" sz="1200" dirty="0" smtClean="0"/>
              <a:t>resource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67000" y="1989000"/>
            <a:ext cx="1452839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/>
            <a:r>
              <a:rPr kumimoji="1" lang="en-US" dirty="0" smtClean="0"/>
              <a:t>Operator Network Slice</a:t>
            </a:r>
          </a:p>
        </p:txBody>
      </p:sp>
      <p:sp>
        <p:nvSpPr>
          <p:cNvPr id="102" name="Flowchart: Multidocument 101"/>
          <p:cNvSpPr/>
          <p:nvPr/>
        </p:nvSpPr>
        <p:spPr>
          <a:xfrm>
            <a:off x="4112129" y="2450804"/>
            <a:ext cx="297859" cy="365248"/>
          </a:xfrm>
          <a:prstGeom prst="flowChartMultidocumen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Multidocument 102"/>
          <p:cNvSpPr/>
          <p:nvPr/>
        </p:nvSpPr>
        <p:spPr>
          <a:xfrm>
            <a:off x="4728229" y="2464975"/>
            <a:ext cx="297859" cy="365248"/>
          </a:xfrm>
          <a:prstGeom prst="flowChartMultidocumen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Multidocument 103"/>
          <p:cNvSpPr/>
          <p:nvPr/>
        </p:nvSpPr>
        <p:spPr>
          <a:xfrm>
            <a:off x="2686163" y="2468513"/>
            <a:ext cx="297859" cy="365248"/>
          </a:xfrm>
          <a:prstGeom prst="flowChartMultidocumen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Multidocument 104"/>
          <p:cNvSpPr/>
          <p:nvPr/>
        </p:nvSpPr>
        <p:spPr>
          <a:xfrm>
            <a:off x="3324137" y="2478752"/>
            <a:ext cx="297859" cy="365248"/>
          </a:xfrm>
          <a:prstGeom prst="flowChartMultidocumen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3868945" y="2071225"/>
            <a:ext cx="723299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>
              <a:lnSpc>
                <a:spcPts val="1100"/>
              </a:lnSpc>
            </a:pPr>
            <a:r>
              <a:rPr kumimoji="1" lang="en-US" sz="1200" dirty="0" smtClean="0"/>
              <a:t>CP </a:t>
            </a:r>
          </a:p>
          <a:p>
            <a:pPr algn="ctr">
              <a:lnSpc>
                <a:spcPts val="1100"/>
              </a:lnSpc>
            </a:pPr>
            <a:r>
              <a:rPr kumimoji="1" lang="en-US" sz="1200" dirty="0" smtClean="0"/>
              <a:t>function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719361" y="2053497"/>
            <a:ext cx="723299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>
              <a:lnSpc>
                <a:spcPts val="1100"/>
              </a:lnSpc>
            </a:pPr>
            <a:r>
              <a:rPr kumimoji="1" lang="en-US" sz="1200" dirty="0" smtClean="0"/>
              <a:t>UP </a:t>
            </a:r>
          </a:p>
          <a:p>
            <a:pPr algn="ctr">
              <a:lnSpc>
                <a:spcPts val="1100"/>
              </a:lnSpc>
            </a:pPr>
            <a:r>
              <a:rPr kumimoji="1" lang="en-US" sz="1200" dirty="0" smtClean="0"/>
              <a:t>function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457000" y="2057035"/>
            <a:ext cx="723299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>
              <a:lnSpc>
                <a:spcPts val="1100"/>
              </a:lnSpc>
            </a:pPr>
            <a:r>
              <a:rPr kumimoji="1" lang="en-US" sz="1200" dirty="0" smtClean="0"/>
              <a:t>TE </a:t>
            </a:r>
          </a:p>
          <a:p>
            <a:pPr algn="ctr">
              <a:lnSpc>
                <a:spcPts val="1100"/>
              </a:lnSpc>
            </a:pPr>
            <a:r>
              <a:rPr kumimoji="1" lang="en-US" sz="1200" dirty="0" err="1" smtClean="0"/>
              <a:t>Config</a:t>
            </a:r>
            <a:endParaRPr kumimoji="1" lang="en-US" sz="1200" dirty="0" smtClean="0"/>
          </a:p>
        </p:txBody>
      </p:sp>
      <p:sp>
        <p:nvSpPr>
          <p:cNvPr id="109" name="TextBox 108"/>
          <p:cNvSpPr txBox="1"/>
          <p:nvPr/>
        </p:nvSpPr>
        <p:spPr>
          <a:xfrm>
            <a:off x="3094973" y="2060573"/>
            <a:ext cx="723299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>
              <a:lnSpc>
                <a:spcPts val="1100"/>
              </a:lnSpc>
            </a:pPr>
            <a:r>
              <a:rPr kumimoji="1" lang="en-US" sz="1200" dirty="0" smtClean="0"/>
              <a:t>AN</a:t>
            </a:r>
          </a:p>
          <a:p>
            <a:pPr algn="ctr">
              <a:lnSpc>
                <a:spcPts val="1100"/>
              </a:lnSpc>
            </a:pPr>
            <a:r>
              <a:rPr kumimoji="1" lang="en-US" sz="1200" dirty="0" err="1" smtClean="0"/>
              <a:t>Config</a:t>
            </a:r>
            <a:endParaRPr kumimoji="1" lang="en-US" sz="1200" dirty="0" smtClean="0"/>
          </a:p>
        </p:txBody>
      </p:sp>
      <p:sp>
        <p:nvSpPr>
          <p:cNvPr id="77" name="Rounded Rectangle 76"/>
          <p:cNvSpPr/>
          <p:nvPr/>
        </p:nvSpPr>
        <p:spPr bwMode="auto">
          <a:xfrm>
            <a:off x="1917000" y="1944000"/>
            <a:ext cx="4950000" cy="11250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1" name="Parallelogram 90"/>
          <p:cNvSpPr/>
          <p:nvPr/>
        </p:nvSpPr>
        <p:spPr>
          <a:xfrm>
            <a:off x="7542000" y="1899000"/>
            <a:ext cx="1305000" cy="3375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7664161" y="2141400"/>
            <a:ext cx="1092839" cy="19176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/>
            <a:r>
              <a:rPr kumimoji="1" lang="en-US" b="1" dirty="0" smtClean="0"/>
              <a:t>Network </a:t>
            </a:r>
          </a:p>
          <a:p>
            <a:pPr algn="ctr"/>
            <a:r>
              <a:rPr kumimoji="1" lang="en-US" b="1" dirty="0" smtClean="0"/>
              <a:t>Management &amp; </a:t>
            </a:r>
          </a:p>
          <a:p>
            <a:pPr algn="ctr"/>
            <a:r>
              <a:rPr kumimoji="1" lang="en-US" b="1" dirty="0" smtClean="0"/>
              <a:t>Orchestration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6699</TotalTime>
  <Words>808</Words>
  <Application>Microsoft Office PowerPoint</Application>
  <PresentationFormat>On-screen Show (4:3)</PresentationFormat>
  <Paragraphs>242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omniran_usecase_template</vt:lpstr>
      <vt:lpstr>Slide 1</vt:lpstr>
      <vt:lpstr>Background</vt:lpstr>
      <vt:lpstr>omniRAN Network Reference Model</vt:lpstr>
      <vt:lpstr>omniRAN Network Reference Model</vt:lpstr>
      <vt:lpstr>omniRAN Network Reference Model</vt:lpstr>
      <vt:lpstr>omniRAN Protocols</vt:lpstr>
      <vt:lpstr>omniRAN Protocols</vt:lpstr>
      <vt:lpstr>NFV for omniRAN</vt:lpstr>
      <vt:lpstr>NFV for omniRAN</vt:lpstr>
      <vt:lpstr>omniRAN Protocols</vt:lpstr>
      <vt:lpstr>Summary</vt:lpstr>
      <vt:lpstr>References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yfang-2</cp:lastModifiedBy>
  <cp:revision>790</cp:revision>
  <cp:lastPrinted>1998-02-10T13:28:06Z</cp:lastPrinted>
  <dcterms:created xsi:type="dcterms:W3CDTF">2013-03-11T14:14:17Z</dcterms:created>
  <dcterms:modified xsi:type="dcterms:W3CDTF">2016-04-18T23:53:42Z</dcterms:modified>
</cp:coreProperties>
</file>