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4" r:id="rId2"/>
    <p:sldId id="262" r:id="rId3"/>
    <p:sldId id="366" r:id="rId4"/>
    <p:sldId id="381" r:id="rId5"/>
    <p:sldId id="382" r:id="rId6"/>
    <p:sldId id="383" r:id="rId7"/>
    <p:sldId id="387" r:id="rId8"/>
    <p:sldId id="388" r:id="rId9"/>
    <p:sldId id="389" r:id="rId10"/>
    <p:sldId id="390" r:id="rId11"/>
    <p:sldId id="391" r:id="rId12"/>
    <p:sldId id="367" r:id="rId13"/>
    <p:sldId id="394" r:id="rId14"/>
    <p:sldId id="396" r:id="rId15"/>
    <p:sldId id="395" r:id="rId16"/>
    <p:sldId id="397" r:id="rId17"/>
    <p:sldId id="398" r:id="rId18"/>
    <p:sldId id="392" r:id="rId19"/>
    <p:sldId id="267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66FF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4913" autoAdjust="0"/>
  </p:normalViewPr>
  <p:slideViewPr>
    <p:cSldViewPr>
      <p:cViewPr varScale="1">
        <p:scale>
          <a:sx n="88" d="100"/>
          <a:sy n="88" d="100"/>
        </p:scale>
        <p:origin x="-96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omniran-16-0019-01-CF00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841611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Measurement and Management 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in IEEE 802.11 and More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[2016-03-16]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r>
              <a:rPr lang="en-US" sz="1600" dirty="0" smtClean="0">
                <a:latin typeface="+mn-lt"/>
              </a:rPr>
              <a:t> </a:t>
            </a:r>
          </a:p>
          <a:p>
            <a:r>
              <a:rPr lang="en-US" sz="1600" dirty="0">
                <a:latin typeface="+mn-lt"/>
              </a:rPr>
              <a:t>This </a:t>
            </a:r>
            <a:r>
              <a:rPr lang="en-US" sz="1600" dirty="0" smtClean="0">
                <a:latin typeface="+mn-lt"/>
              </a:rPr>
              <a:t>presentation gives an overview </a:t>
            </a:r>
            <a:r>
              <a:rPr lang="en-US" sz="1600" dirty="0">
                <a:latin typeface="+mn-lt"/>
              </a:rPr>
              <a:t>on </a:t>
            </a:r>
            <a:r>
              <a:rPr lang="en-US" sz="1600" dirty="0" smtClean="0">
                <a:latin typeface="+mn-lt"/>
              </a:rPr>
              <a:t>measurement </a:t>
            </a:r>
            <a:r>
              <a:rPr lang="en-US" sz="1600" dirty="0">
                <a:latin typeface="+mn-lt"/>
              </a:rPr>
              <a:t>and </a:t>
            </a:r>
            <a:r>
              <a:rPr lang="en-US" sz="1600" dirty="0" smtClean="0">
                <a:latin typeface="+mn-lt"/>
              </a:rPr>
              <a:t>management functions in IEEE 802.11, and concludes </a:t>
            </a:r>
            <a:r>
              <a:rPr lang="en-US" altLang="zh-CN" sz="1600" dirty="0" smtClean="0">
                <a:latin typeface="+mn-lt"/>
              </a:rPr>
              <a:t>that </a:t>
            </a:r>
            <a:r>
              <a:rPr lang="en-US" sz="1600" dirty="0" smtClean="0">
                <a:latin typeface="+mn-lt"/>
              </a:rPr>
              <a:t>these functions can be covered by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specification. Moreover, an argument is made on how the network management system should take form in the network reference model.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Measurement Procedure (11k)</a:t>
            </a:r>
            <a:br>
              <a:rPr lang="en-US" altLang="zh-CN" dirty="0" smtClean="0"/>
            </a:br>
            <a:r>
              <a:rPr lang="en-US" altLang="zh-CN" dirty="0" smtClean="0"/>
              <a:t>Example of STA Statistic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1" y="1600200"/>
            <a:ext cx="3927354" cy="4781128"/>
          </a:xfrm>
        </p:spPr>
        <p:txBody>
          <a:bodyPr/>
          <a:lstStyle/>
          <a:p>
            <a:r>
              <a:rPr lang="en-US" altLang="zh-CN" sz="1800" dirty="0" smtClean="0"/>
              <a:t>A sends measurement request for STA statistic</a:t>
            </a:r>
          </a:p>
          <a:p>
            <a:pPr lvl="1"/>
            <a:r>
              <a:rPr lang="en-US" altLang="zh-CN" sz="1400" dirty="0" smtClean="0"/>
              <a:t>Set report condition: dot11RMRqstSTAStatTrigSTAFrameDupeCntThresh</a:t>
            </a:r>
          </a:p>
          <a:p>
            <a:pPr lvl="1"/>
            <a:endParaRPr lang="en-US" altLang="zh-CN" sz="1400" dirty="0" smtClean="0"/>
          </a:p>
          <a:p>
            <a:r>
              <a:rPr lang="en-US" altLang="zh-CN" sz="1800" dirty="0" smtClean="0"/>
              <a:t>B accepts measurement request</a:t>
            </a:r>
          </a:p>
          <a:p>
            <a:pPr lvl="1"/>
            <a:r>
              <a:rPr lang="en-US" altLang="zh-CN" sz="1400" dirty="0" smtClean="0"/>
              <a:t>B processes measurement</a:t>
            </a:r>
          </a:p>
          <a:p>
            <a:pPr lvl="1"/>
            <a:r>
              <a:rPr lang="en-US" altLang="zh-CN" sz="1400" dirty="0" smtClean="0"/>
              <a:t>B stores measurement results in MIB</a:t>
            </a:r>
          </a:p>
          <a:p>
            <a:pPr lvl="1"/>
            <a:endParaRPr lang="en-US" altLang="zh-CN" sz="1400" dirty="0" smtClean="0"/>
          </a:p>
          <a:p>
            <a:r>
              <a:rPr lang="en-US" altLang="zh-CN" sz="1800" dirty="0" smtClean="0"/>
              <a:t>B sends measurement report of STA statistic</a:t>
            </a:r>
          </a:p>
          <a:p>
            <a:pPr lvl="1"/>
            <a:r>
              <a:rPr lang="en-US" altLang="zh-CN" sz="1400" dirty="0" smtClean="0"/>
              <a:t>Generates a report every time duplicate frame count has increased more than dot11RMRqstSTAStatTrigSTAFrameDupeCntThresh</a:t>
            </a:r>
            <a:endParaRPr lang="en-US" altLang="zh-CN" sz="1400" dirty="0"/>
          </a:p>
        </p:txBody>
      </p:sp>
      <p:cxnSp>
        <p:nvCxnSpPr>
          <p:cNvPr id="38" name="直接连接符 37"/>
          <p:cNvCxnSpPr/>
          <p:nvPr/>
        </p:nvCxnSpPr>
        <p:spPr bwMode="auto">
          <a:xfrm>
            <a:off x="7667552" y="2208749"/>
            <a:ext cx="792" cy="40285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" name="矩形 4"/>
          <p:cNvSpPr/>
          <p:nvPr/>
        </p:nvSpPr>
        <p:spPr bwMode="auto">
          <a:xfrm>
            <a:off x="5032626" y="1844824"/>
            <a:ext cx="1224136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A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连接符 7"/>
          <p:cNvCxnSpPr>
            <a:stCxn id="5" idx="2"/>
          </p:cNvCxnSpPr>
          <p:nvPr/>
        </p:nvCxnSpPr>
        <p:spPr bwMode="auto">
          <a:xfrm flipH="1">
            <a:off x="5633767" y="2204864"/>
            <a:ext cx="10927" cy="40324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箭头连接符 10"/>
          <p:cNvCxnSpPr/>
          <p:nvPr/>
        </p:nvCxnSpPr>
        <p:spPr bwMode="auto">
          <a:xfrm>
            <a:off x="5652120" y="2780928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文本框 11"/>
          <p:cNvSpPr txBox="1"/>
          <p:nvPr/>
        </p:nvSpPr>
        <p:spPr>
          <a:xfrm>
            <a:off x="6080575" y="2651629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request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 flipH="1">
            <a:off x="5652120" y="4005064"/>
            <a:ext cx="2016224" cy="207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6093436" y="3894856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report</a:t>
            </a:r>
            <a:endParaRPr lang="zh-CN" altLang="en-US" dirty="0"/>
          </a:p>
        </p:txBody>
      </p:sp>
      <p:cxnSp>
        <p:nvCxnSpPr>
          <p:cNvPr id="17" name="直接箭头连接符 16"/>
          <p:cNvCxnSpPr/>
          <p:nvPr/>
        </p:nvCxnSpPr>
        <p:spPr bwMode="auto">
          <a:xfrm flipH="1">
            <a:off x="5634558" y="5013176"/>
            <a:ext cx="2033786" cy="2319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6080575" y="4924191"/>
            <a:ext cx="1080120" cy="46166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Measurement report</a:t>
            </a:r>
            <a:endParaRPr lang="zh-CN" altLang="en-US" dirty="0"/>
          </a:p>
        </p:txBody>
      </p:sp>
      <p:sp>
        <p:nvSpPr>
          <p:cNvPr id="20" name="矩形 19"/>
          <p:cNvSpPr/>
          <p:nvPr/>
        </p:nvSpPr>
        <p:spPr bwMode="auto">
          <a:xfrm>
            <a:off x="7504022" y="3352130"/>
            <a:ext cx="377602" cy="22371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Process Measurement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7092280" y="1848709"/>
            <a:ext cx="1224136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B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矩形标注 55"/>
          <p:cNvSpPr/>
          <p:nvPr/>
        </p:nvSpPr>
        <p:spPr bwMode="auto">
          <a:xfrm>
            <a:off x="4355976" y="5424890"/>
            <a:ext cx="1278582" cy="476902"/>
          </a:xfrm>
          <a:prstGeom prst="wedgeRectCallout">
            <a:avLst>
              <a:gd name="adj1" fmla="val 50081"/>
              <a:gd name="adj2" fmla="val -78093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Report results to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SME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by primitive</a:t>
            </a:r>
          </a:p>
        </p:txBody>
      </p:sp>
      <p:sp>
        <p:nvSpPr>
          <p:cNvPr id="57" name="矩形标注 56"/>
          <p:cNvSpPr/>
          <p:nvPr/>
        </p:nvSpPr>
        <p:spPr bwMode="auto">
          <a:xfrm>
            <a:off x="8045154" y="3352130"/>
            <a:ext cx="1023493" cy="453747"/>
          </a:xfrm>
          <a:prstGeom prst="wedgeRectCallout">
            <a:avLst>
              <a:gd name="adj1" fmla="val -66263"/>
              <a:gd name="adj2" fmla="val 49011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Store results in MIB</a:t>
            </a:r>
          </a:p>
        </p:txBody>
      </p:sp>
      <p:sp>
        <p:nvSpPr>
          <p:cNvPr id="60" name="矩形标注 59"/>
          <p:cNvSpPr/>
          <p:nvPr/>
        </p:nvSpPr>
        <p:spPr bwMode="auto">
          <a:xfrm>
            <a:off x="4346404" y="2852937"/>
            <a:ext cx="1278582" cy="504056"/>
          </a:xfrm>
          <a:prstGeom prst="wedgeRectCallout">
            <a:avLst>
              <a:gd name="adj1" fmla="val 52068"/>
              <a:gd name="adj2" fmla="val -64024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Initiated by SME through primitive</a:t>
            </a:r>
          </a:p>
        </p:txBody>
      </p:sp>
      <p:sp>
        <p:nvSpPr>
          <p:cNvPr id="61" name="文本框 60"/>
          <p:cNvSpPr txBox="1"/>
          <p:nvPr/>
        </p:nvSpPr>
        <p:spPr>
          <a:xfrm rot="5400000">
            <a:off x="6452876" y="5339728"/>
            <a:ext cx="6915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/>
              <a:t>…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78517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Diagnostic Procedure (11v)</a:t>
            </a:r>
            <a:br>
              <a:rPr lang="en-US" altLang="zh-CN" dirty="0" smtClean="0"/>
            </a:br>
            <a:r>
              <a:rPr lang="en-US" altLang="zh-CN" dirty="0" smtClean="0"/>
              <a:t>Example of Association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3839405" cy="4525963"/>
          </a:xfrm>
        </p:spPr>
        <p:txBody>
          <a:bodyPr/>
          <a:lstStyle/>
          <a:p>
            <a:r>
              <a:rPr lang="en-US" altLang="zh-CN" sz="1800" dirty="0" smtClean="0"/>
              <a:t>A sends Diagnostic Request for association test</a:t>
            </a:r>
          </a:p>
          <a:p>
            <a:pPr lvl="1"/>
            <a:r>
              <a:rPr lang="en-US" altLang="zh-CN" sz="1400" dirty="0" smtClean="0"/>
              <a:t>Indicate the target AP (STA C) for testing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B accepts request and processes association test</a:t>
            </a:r>
          </a:p>
          <a:p>
            <a:pPr lvl="1"/>
            <a:r>
              <a:rPr lang="en-US" altLang="zh-CN" sz="1400" dirty="0" smtClean="0"/>
              <a:t>De-association with A</a:t>
            </a:r>
          </a:p>
          <a:p>
            <a:pPr lvl="1"/>
            <a:r>
              <a:rPr lang="en-US" altLang="zh-CN" sz="1400" dirty="0" smtClean="0"/>
              <a:t>Association with C and store association results in MIB</a:t>
            </a:r>
          </a:p>
          <a:p>
            <a:pPr lvl="1"/>
            <a:r>
              <a:rPr lang="en-US" altLang="zh-CN" sz="1400" dirty="0" smtClean="0"/>
              <a:t>De-association with C</a:t>
            </a:r>
          </a:p>
          <a:p>
            <a:pPr lvl="1"/>
            <a:r>
              <a:rPr lang="en-US" altLang="zh-CN" sz="1400" dirty="0" smtClean="0"/>
              <a:t>Re-association with A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B sends Diagnostic report</a:t>
            </a:r>
          </a:p>
          <a:p>
            <a:pPr lvl="1"/>
            <a:r>
              <a:rPr lang="en-US" altLang="zh-CN" sz="1400" dirty="0" smtClean="0"/>
              <a:t>Including testing results</a:t>
            </a:r>
            <a:endParaRPr lang="zh-CN" altLang="en-US" sz="1400" dirty="0"/>
          </a:p>
        </p:txBody>
      </p:sp>
      <p:cxnSp>
        <p:nvCxnSpPr>
          <p:cNvPr id="5" name="直接连接符 4"/>
          <p:cNvCxnSpPr/>
          <p:nvPr/>
        </p:nvCxnSpPr>
        <p:spPr bwMode="auto">
          <a:xfrm>
            <a:off x="8673932" y="1989056"/>
            <a:ext cx="4328" cy="4608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直接连接符 6"/>
          <p:cNvCxnSpPr/>
          <p:nvPr/>
        </p:nvCxnSpPr>
        <p:spPr bwMode="auto">
          <a:xfrm flipH="1">
            <a:off x="6644950" y="1985171"/>
            <a:ext cx="6125" cy="46121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直接箭头连接符 7"/>
          <p:cNvCxnSpPr/>
          <p:nvPr/>
        </p:nvCxnSpPr>
        <p:spPr bwMode="auto">
          <a:xfrm>
            <a:off x="4630283" y="2146600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4945611" y="2104390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Diagnostic  request</a:t>
            </a:r>
          </a:p>
        </p:txBody>
      </p:sp>
      <p:sp>
        <p:nvSpPr>
          <p:cNvPr id="15" name="矩形 14"/>
          <p:cNvSpPr/>
          <p:nvPr/>
        </p:nvSpPr>
        <p:spPr bwMode="auto">
          <a:xfrm>
            <a:off x="8277044" y="1629016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</a:t>
            </a:r>
            <a:r>
              <a:rPr lang="en-US" altLang="zh-CN" sz="1400" dirty="0">
                <a:latin typeface="Times New Roman" charset="0"/>
              </a:rPr>
              <a:t>C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260411" y="1628800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</a:t>
            </a:r>
            <a:r>
              <a:rPr lang="en-US" altLang="zh-CN" sz="1400" dirty="0">
                <a:latin typeface="Times New Roman" charset="0"/>
              </a:rPr>
              <a:t>B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37843" y="2381389"/>
            <a:ext cx="16562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(type = association test)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 bwMode="auto">
          <a:xfrm flipH="1">
            <a:off x="4611930" y="2804889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4882599" y="2882795"/>
            <a:ext cx="1510898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request</a:t>
            </a:r>
          </a:p>
        </p:txBody>
      </p:sp>
      <p:cxnSp>
        <p:nvCxnSpPr>
          <p:cNvPr id="20" name="直接连接符 19"/>
          <p:cNvCxnSpPr/>
          <p:nvPr/>
        </p:nvCxnSpPr>
        <p:spPr bwMode="auto">
          <a:xfrm flipH="1">
            <a:off x="4621649" y="1989056"/>
            <a:ext cx="545" cy="46082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矩形 21"/>
          <p:cNvSpPr/>
          <p:nvPr/>
        </p:nvSpPr>
        <p:spPr bwMode="auto">
          <a:xfrm>
            <a:off x="4225306" y="1629016"/>
            <a:ext cx="802432" cy="36004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400" dirty="0" smtClean="0">
                <a:latin typeface="Times New Roman" charset="0"/>
              </a:rPr>
              <a:t>STA A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5" name="直接箭头连接符 24"/>
          <p:cNvCxnSpPr/>
          <p:nvPr/>
        </p:nvCxnSpPr>
        <p:spPr bwMode="auto">
          <a:xfrm>
            <a:off x="4621751" y="3258937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文本框 25"/>
          <p:cNvSpPr txBox="1"/>
          <p:nvPr/>
        </p:nvSpPr>
        <p:spPr>
          <a:xfrm>
            <a:off x="4937079" y="3216727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</a:t>
            </a:r>
            <a:r>
              <a:rPr lang="en-US" altLang="zh-CN" dirty="0" smtClean="0"/>
              <a:t>reply</a:t>
            </a:r>
          </a:p>
        </p:txBody>
      </p:sp>
      <p:cxnSp>
        <p:nvCxnSpPr>
          <p:cNvPr id="27" name="直接箭头连接符 26"/>
          <p:cNvCxnSpPr/>
          <p:nvPr/>
        </p:nvCxnSpPr>
        <p:spPr bwMode="auto">
          <a:xfrm>
            <a:off x="6670616" y="3608372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6985944" y="3566162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ssociation </a:t>
            </a:r>
            <a:r>
              <a:rPr lang="en-US" altLang="zh-CN" dirty="0"/>
              <a:t>request</a:t>
            </a:r>
          </a:p>
        </p:txBody>
      </p:sp>
      <p:cxnSp>
        <p:nvCxnSpPr>
          <p:cNvPr id="29" name="直接箭头连接符 28"/>
          <p:cNvCxnSpPr/>
          <p:nvPr/>
        </p:nvCxnSpPr>
        <p:spPr bwMode="auto">
          <a:xfrm flipH="1">
            <a:off x="6629195" y="3900277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文本框 29"/>
          <p:cNvSpPr txBox="1"/>
          <p:nvPr/>
        </p:nvSpPr>
        <p:spPr>
          <a:xfrm>
            <a:off x="6994815" y="3969114"/>
            <a:ext cx="133623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/>
              <a:t>A</a:t>
            </a:r>
            <a:r>
              <a:rPr lang="en-US" altLang="zh-CN" dirty="0" smtClean="0"/>
              <a:t>ssociation reply</a:t>
            </a:r>
          </a:p>
        </p:txBody>
      </p:sp>
      <p:cxnSp>
        <p:nvCxnSpPr>
          <p:cNvPr id="31" name="直接箭头连接符 30"/>
          <p:cNvCxnSpPr/>
          <p:nvPr/>
        </p:nvCxnSpPr>
        <p:spPr bwMode="auto">
          <a:xfrm>
            <a:off x="6670616" y="4482219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文本框 31"/>
          <p:cNvSpPr txBox="1"/>
          <p:nvPr/>
        </p:nvSpPr>
        <p:spPr>
          <a:xfrm>
            <a:off x="6944617" y="4453657"/>
            <a:ext cx="1474708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</a:t>
            </a:r>
            <a:r>
              <a:rPr lang="en-US" altLang="zh-CN" dirty="0"/>
              <a:t>request</a:t>
            </a: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6629195" y="4774124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文本框 33"/>
          <p:cNvSpPr txBox="1"/>
          <p:nvPr/>
        </p:nvSpPr>
        <p:spPr>
          <a:xfrm>
            <a:off x="6994815" y="4842961"/>
            <a:ext cx="1336236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De-association reply</a:t>
            </a:r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4617391" y="5205251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文本框 35"/>
          <p:cNvSpPr txBox="1"/>
          <p:nvPr/>
        </p:nvSpPr>
        <p:spPr>
          <a:xfrm>
            <a:off x="4901707" y="5255861"/>
            <a:ext cx="150543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Re-association request</a:t>
            </a:r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4627212" y="5659299"/>
            <a:ext cx="2016224" cy="21116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4942540" y="5617089"/>
            <a:ext cx="137369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Re-association </a:t>
            </a:r>
            <a:r>
              <a:rPr lang="en-US" altLang="zh-CN" dirty="0" smtClean="0"/>
              <a:t>reply</a:t>
            </a:r>
          </a:p>
        </p:txBody>
      </p:sp>
      <p:cxnSp>
        <p:nvCxnSpPr>
          <p:cNvPr id="43" name="直接箭头连接符 42"/>
          <p:cNvCxnSpPr/>
          <p:nvPr/>
        </p:nvCxnSpPr>
        <p:spPr bwMode="auto">
          <a:xfrm flipH="1">
            <a:off x="4602195" y="6103118"/>
            <a:ext cx="2033785" cy="336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文本框 43"/>
          <p:cNvSpPr txBox="1"/>
          <p:nvPr/>
        </p:nvSpPr>
        <p:spPr>
          <a:xfrm>
            <a:off x="4886511" y="6153728"/>
            <a:ext cx="1505437" cy="276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lIns="36000" rIns="36000" rtlCol="0">
            <a:spAutoFit/>
          </a:bodyPr>
          <a:lstStyle/>
          <a:p>
            <a:r>
              <a:rPr lang="en-US" altLang="zh-CN" dirty="0" smtClean="0"/>
              <a:t>Diagnostic report</a:t>
            </a:r>
          </a:p>
        </p:txBody>
      </p:sp>
      <p:sp>
        <p:nvSpPr>
          <p:cNvPr id="21" name="矩形 20"/>
          <p:cNvSpPr/>
          <p:nvPr/>
        </p:nvSpPr>
        <p:spPr bwMode="auto">
          <a:xfrm>
            <a:off x="6479178" y="2469983"/>
            <a:ext cx="377602" cy="35593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ea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Process</a:t>
            </a:r>
            <a:r>
              <a:rPr lang="en-US" altLang="zh-CN" dirty="0"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Association Test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矩形标注 44"/>
          <p:cNvSpPr/>
          <p:nvPr/>
        </p:nvSpPr>
        <p:spPr bwMode="auto">
          <a:xfrm>
            <a:off x="3606832" y="2549300"/>
            <a:ext cx="868488" cy="423795"/>
          </a:xfrm>
          <a:prstGeom prst="wedgeRectCallout">
            <a:avLst>
              <a:gd name="adj1" fmla="val 65438"/>
              <a:gd name="adj2" fmla="val -142795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Initiated by SME</a:t>
            </a:r>
          </a:p>
        </p:txBody>
      </p:sp>
      <p:sp>
        <p:nvSpPr>
          <p:cNvPr id="46" name="矩形标注 45"/>
          <p:cNvSpPr/>
          <p:nvPr/>
        </p:nvSpPr>
        <p:spPr bwMode="auto">
          <a:xfrm>
            <a:off x="3412355" y="6029358"/>
            <a:ext cx="1077135" cy="476902"/>
          </a:xfrm>
          <a:prstGeom prst="wedgeRectCallout">
            <a:avLst>
              <a:gd name="adj1" fmla="val 64903"/>
              <a:gd name="adj2" fmla="val 28428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Report results to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</a:t>
            </a:r>
            <a:r>
              <a:rPr lang="en-US" altLang="zh-CN" dirty="0" smtClean="0">
                <a:latin typeface="Times New Roman" charset="0"/>
              </a:rPr>
              <a:t>SME</a:t>
            </a:r>
            <a:endParaRPr kumimoji="0" lang="en-US" altLang="zh-CN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001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802.11 Fits in a Common Structure</a:t>
            </a:r>
            <a:endParaRPr lang="zh-CN" altLang="en-US" dirty="0"/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179512" y="292494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179512" y="4005064"/>
            <a:ext cx="82809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sp>
        <p:nvSpPr>
          <p:cNvPr id="77" name="矩形 76"/>
          <p:cNvSpPr/>
          <p:nvPr/>
        </p:nvSpPr>
        <p:spPr bwMode="auto">
          <a:xfrm>
            <a:off x="2699792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8" name="矩形 77"/>
          <p:cNvSpPr/>
          <p:nvPr/>
        </p:nvSpPr>
        <p:spPr bwMode="auto">
          <a:xfrm>
            <a:off x="2699792" y="414908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9" name="矩形 78"/>
          <p:cNvSpPr/>
          <p:nvPr/>
        </p:nvSpPr>
        <p:spPr bwMode="auto">
          <a:xfrm>
            <a:off x="2699792" y="551723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0" name="矩形 79"/>
          <p:cNvSpPr/>
          <p:nvPr/>
        </p:nvSpPr>
        <p:spPr bwMode="auto">
          <a:xfrm>
            <a:off x="5292080" y="220486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1" name="矩形 80"/>
          <p:cNvSpPr/>
          <p:nvPr/>
        </p:nvSpPr>
        <p:spPr bwMode="auto">
          <a:xfrm>
            <a:off x="5292080" y="4149080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2" name="矩形 81"/>
          <p:cNvSpPr/>
          <p:nvPr/>
        </p:nvSpPr>
        <p:spPr bwMode="auto">
          <a:xfrm>
            <a:off x="5292080" y="5517232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699792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802.3ah</a:t>
            </a:r>
            <a:endParaRPr lang="zh-CN" altLang="en-US" sz="1600" dirty="0"/>
          </a:p>
        </p:txBody>
      </p:sp>
      <p:sp>
        <p:nvSpPr>
          <p:cNvPr id="84" name="TextBox 83"/>
          <p:cNvSpPr txBox="1"/>
          <p:nvPr/>
        </p:nvSpPr>
        <p:spPr>
          <a:xfrm>
            <a:off x="5148064" y="1556792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802.1ag</a:t>
            </a:r>
            <a:endParaRPr lang="zh-CN" altLang="en-US" sz="1600" dirty="0"/>
          </a:p>
        </p:txBody>
      </p:sp>
      <p:sp>
        <p:nvSpPr>
          <p:cNvPr id="85" name="矩形 84"/>
          <p:cNvSpPr/>
          <p:nvPr/>
        </p:nvSpPr>
        <p:spPr bwMode="auto">
          <a:xfrm>
            <a:off x="4212064" y="415028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OAM client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6" name="矩形 85"/>
          <p:cNvSpPr/>
          <p:nvPr/>
        </p:nvSpPr>
        <p:spPr bwMode="auto">
          <a:xfrm>
            <a:off x="4212064" y="5518438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6732352" y="4150286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Ex. SNMP agent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8" name="矩形 87"/>
          <p:cNvSpPr/>
          <p:nvPr/>
        </p:nvSpPr>
        <p:spPr bwMode="auto">
          <a:xfrm>
            <a:off x="6732352" y="5518438"/>
            <a:ext cx="1008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9" name="上下箭头 88"/>
          <p:cNvSpPr/>
          <p:nvPr/>
        </p:nvSpPr>
        <p:spPr bwMode="auto">
          <a:xfrm>
            <a:off x="3023776" y="3715265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0" name="上下箭头 89"/>
          <p:cNvSpPr/>
          <p:nvPr/>
        </p:nvSpPr>
        <p:spPr bwMode="auto">
          <a:xfrm>
            <a:off x="4536048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1" name="上下箭头 90"/>
          <p:cNvSpPr/>
          <p:nvPr/>
        </p:nvSpPr>
        <p:spPr bwMode="auto">
          <a:xfrm>
            <a:off x="5652064" y="371060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上下箭头 91"/>
          <p:cNvSpPr/>
          <p:nvPr/>
        </p:nvSpPr>
        <p:spPr bwMode="auto">
          <a:xfrm>
            <a:off x="7092336" y="3717080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上下箭头 92"/>
          <p:cNvSpPr/>
          <p:nvPr/>
        </p:nvSpPr>
        <p:spPr bwMode="auto">
          <a:xfrm>
            <a:off x="3023776" y="4654342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4" name="上下箭头 93"/>
          <p:cNvSpPr/>
          <p:nvPr/>
        </p:nvSpPr>
        <p:spPr bwMode="auto">
          <a:xfrm>
            <a:off x="4536048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5" name="上下箭头 94"/>
          <p:cNvSpPr/>
          <p:nvPr/>
        </p:nvSpPr>
        <p:spPr bwMode="auto">
          <a:xfrm>
            <a:off x="5652064" y="464967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6" name="上下箭头 95"/>
          <p:cNvSpPr/>
          <p:nvPr/>
        </p:nvSpPr>
        <p:spPr bwMode="auto">
          <a:xfrm>
            <a:off x="7092336" y="4656157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7" name="直接箭头连接符 96"/>
          <p:cNvCxnSpPr>
            <a:stCxn id="79" idx="3"/>
            <a:endCxn id="86" idx="1"/>
          </p:cNvCxnSpPr>
          <p:nvPr/>
        </p:nvCxnSpPr>
        <p:spPr bwMode="auto">
          <a:xfrm>
            <a:off x="3635792" y="5769260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98" name="直接箭头连接符 97"/>
          <p:cNvCxnSpPr>
            <a:endCxn id="88" idx="1"/>
          </p:cNvCxnSpPr>
          <p:nvPr/>
        </p:nvCxnSpPr>
        <p:spPr bwMode="auto">
          <a:xfrm>
            <a:off x="6300080" y="5760279"/>
            <a:ext cx="432272" cy="101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99" name="TextBox 98"/>
          <p:cNvSpPr txBox="1"/>
          <p:nvPr/>
        </p:nvSpPr>
        <p:spPr>
          <a:xfrm>
            <a:off x="3311912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OAMPDU</a:t>
            </a:r>
            <a:endParaRPr lang="zh-CN" alt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932450" y="616530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CFM message</a:t>
            </a:r>
            <a:endParaRPr lang="zh-CN" alt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214396" y="4911551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802.3 OAM service interface</a:t>
            </a:r>
            <a:endParaRPr lang="zh-CN" alt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5868144" y="3787225"/>
            <a:ext cx="16559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Ex. SNMP interface</a:t>
            </a:r>
            <a:endParaRPr lang="zh-CN" alt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5868346" y="4941168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 management interface (LMI)</a:t>
            </a:r>
            <a:endParaRPr lang="zh-CN" altLang="en-US" dirty="0"/>
          </a:p>
        </p:txBody>
      </p:sp>
      <p:sp>
        <p:nvSpPr>
          <p:cNvPr id="104" name="矩形 103"/>
          <p:cNvSpPr/>
          <p:nvPr/>
        </p:nvSpPr>
        <p:spPr bwMode="auto">
          <a:xfrm>
            <a:off x="2699792" y="3212704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5" name="矩形 104"/>
          <p:cNvSpPr/>
          <p:nvPr/>
        </p:nvSpPr>
        <p:spPr bwMode="auto">
          <a:xfrm>
            <a:off x="5292080" y="3212976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EM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6" name="上下箭头 105"/>
          <p:cNvSpPr/>
          <p:nvPr/>
        </p:nvSpPr>
        <p:spPr bwMode="auto">
          <a:xfrm>
            <a:off x="3779912" y="2708920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7" name="上下箭头 106"/>
          <p:cNvSpPr/>
          <p:nvPr/>
        </p:nvSpPr>
        <p:spPr bwMode="auto">
          <a:xfrm>
            <a:off x="6351772" y="2709192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080946" y="2924944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109" name="矩形 108"/>
          <p:cNvSpPr/>
          <p:nvPr/>
        </p:nvSpPr>
        <p:spPr bwMode="auto">
          <a:xfrm>
            <a:off x="5832140" y="3356992"/>
            <a:ext cx="183620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manager/ agent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0" name="矩形 109"/>
          <p:cNvSpPr/>
          <p:nvPr/>
        </p:nvSpPr>
        <p:spPr bwMode="auto">
          <a:xfrm>
            <a:off x="6192180" y="2312876"/>
            <a:ext cx="1476164" cy="288032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>
                <a:latin typeface="Times New Roman" charset="0"/>
              </a:rPr>
              <a:t>Ex. SNMP manager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732240" y="2915887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sp>
        <p:nvSpPr>
          <p:cNvPr id="112" name="矩形 111"/>
          <p:cNvSpPr/>
          <p:nvPr/>
        </p:nvSpPr>
        <p:spPr bwMode="auto">
          <a:xfrm>
            <a:off x="107504" y="2209098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NMS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3" name="矩形 112"/>
          <p:cNvSpPr/>
          <p:nvPr/>
        </p:nvSpPr>
        <p:spPr bwMode="auto">
          <a:xfrm>
            <a:off x="107504" y="4153314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latin typeface="Times New Roman" charset="0"/>
              </a:rPr>
              <a:t>RM/WNM MIB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4" name="矩形 113"/>
          <p:cNvSpPr/>
          <p:nvPr/>
        </p:nvSpPr>
        <p:spPr bwMode="auto">
          <a:xfrm>
            <a:off x="107504" y="5521466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107504" y="1561026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802.11 k/v</a:t>
            </a:r>
            <a:endParaRPr lang="zh-CN" altLang="en-US" sz="1600" dirty="0"/>
          </a:p>
        </p:txBody>
      </p:sp>
      <p:sp>
        <p:nvSpPr>
          <p:cNvPr id="116" name="矩形 115"/>
          <p:cNvSpPr/>
          <p:nvPr/>
        </p:nvSpPr>
        <p:spPr bwMode="auto">
          <a:xfrm>
            <a:off x="1619776" y="4154520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>
                <a:latin typeface="Times New Roman" charset="0"/>
              </a:rPr>
              <a:t>RM/WNM MIB</a:t>
            </a:r>
            <a:endParaRPr lang="zh-CN" altLang="en-US" dirty="0">
              <a:latin typeface="Times New Roman" charset="0"/>
            </a:endParaRPr>
          </a:p>
        </p:txBody>
      </p:sp>
      <p:sp>
        <p:nvSpPr>
          <p:cNvPr id="117" name="矩形 116"/>
          <p:cNvSpPr/>
          <p:nvPr/>
        </p:nvSpPr>
        <p:spPr bwMode="auto">
          <a:xfrm>
            <a:off x="1619776" y="5522672"/>
            <a:ext cx="936000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MAC/PHY interface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8" name="上下箭头 117"/>
          <p:cNvSpPr/>
          <p:nvPr/>
        </p:nvSpPr>
        <p:spPr bwMode="auto">
          <a:xfrm>
            <a:off x="431488" y="3719499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9" name="上下箭头 118"/>
          <p:cNvSpPr/>
          <p:nvPr/>
        </p:nvSpPr>
        <p:spPr bwMode="auto">
          <a:xfrm>
            <a:off x="1943760" y="3714834"/>
            <a:ext cx="288032" cy="432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0" name="上下箭头 119"/>
          <p:cNvSpPr/>
          <p:nvPr/>
        </p:nvSpPr>
        <p:spPr bwMode="auto">
          <a:xfrm>
            <a:off x="431488" y="4658576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1" name="上下箭头 120"/>
          <p:cNvSpPr/>
          <p:nvPr/>
        </p:nvSpPr>
        <p:spPr bwMode="auto">
          <a:xfrm>
            <a:off x="1943760" y="4653911"/>
            <a:ext cx="288032" cy="864000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22" name="直接箭头连接符 121"/>
          <p:cNvCxnSpPr>
            <a:stCxn id="114" idx="3"/>
            <a:endCxn id="117" idx="1"/>
          </p:cNvCxnSpPr>
          <p:nvPr/>
        </p:nvCxnSpPr>
        <p:spPr bwMode="auto">
          <a:xfrm>
            <a:off x="1043504" y="5773494"/>
            <a:ext cx="576272" cy="1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719624" y="6169538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Management/action frame</a:t>
            </a:r>
            <a:endParaRPr lang="zh-CN" altLang="en-US" sz="1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22108" y="4915785"/>
            <a:ext cx="1655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MLME/PLME</a:t>
            </a:r>
          </a:p>
          <a:p>
            <a:r>
              <a:rPr lang="en-US" altLang="zh-CN" dirty="0" smtClean="0"/>
              <a:t> SAP</a:t>
            </a:r>
            <a:endParaRPr lang="zh-CN" altLang="en-US" dirty="0"/>
          </a:p>
        </p:txBody>
      </p:sp>
      <p:sp>
        <p:nvSpPr>
          <p:cNvPr id="125" name="矩形 124"/>
          <p:cNvSpPr/>
          <p:nvPr/>
        </p:nvSpPr>
        <p:spPr bwMode="auto">
          <a:xfrm>
            <a:off x="107504" y="3216938"/>
            <a:ext cx="2448272" cy="504056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Element Manager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(EM)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6" name="上下箭头 125"/>
          <p:cNvSpPr/>
          <p:nvPr/>
        </p:nvSpPr>
        <p:spPr bwMode="auto">
          <a:xfrm>
            <a:off x="1187624" y="2713154"/>
            <a:ext cx="288032" cy="503784"/>
          </a:xfrm>
          <a:prstGeom prst="up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488658" y="2929178"/>
            <a:ext cx="563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Itf</a:t>
            </a:r>
            <a:r>
              <a:rPr lang="en-US" altLang="zh-CN" dirty="0" smtClean="0"/>
              <a:t>-N</a:t>
            </a:r>
            <a:endParaRPr lang="zh-CN" altLang="en-US" dirty="0"/>
          </a:p>
        </p:txBody>
      </p: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cxnSp>
        <p:nvCxnSpPr>
          <p:cNvPr id="65" name="直接连接符 64"/>
          <p:cNvCxnSpPr/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矩形 66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57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idx="1"/>
          </p:nvPr>
        </p:nvSpPr>
        <p:spPr>
          <a:xfrm>
            <a:off x="227770" y="1600200"/>
            <a:ext cx="6792502" cy="4525963"/>
          </a:xfrm>
        </p:spPr>
        <p:txBody>
          <a:bodyPr/>
          <a:lstStyle/>
          <a:p>
            <a:r>
              <a:rPr lang="en-US" altLang="zh-CN" sz="2000" dirty="0" smtClean="0"/>
              <a:t>Differentiate management functions by ‘EM’ and ‘NM’ is common in WiMAX and 3GPP, benefits including but not limited to</a:t>
            </a:r>
          </a:p>
          <a:p>
            <a:pPr lvl="1"/>
            <a:r>
              <a:rPr lang="en-US" altLang="zh-CN" sz="1600" dirty="0" smtClean="0"/>
              <a:t>Vendor specific management provided as EM</a:t>
            </a:r>
          </a:p>
          <a:p>
            <a:pPr lvl="1"/>
            <a:r>
              <a:rPr lang="en-US" altLang="zh-CN" sz="1600" dirty="0" smtClean="0"/>
              <a:t>Operator, service provider management provided as NM</a:t>
            </a:r>
          </a:p>
          <a:p>
            <a:pPr lvl="1"/>
            <a:r>
              <a:rPr lang="en-US" altLang="zh-CN" sz="1600" dirty="0" smtClean="0"/>
              <a:t>EM focus on managing network element (i.e. interface), providing OAM </a:t>
            </a:r>
            <a:r>
              <a:rPr lang="en-US" altLang="zh-CN" sz="1600" dirty="0" smtClean="0"/>
              <a:t>support through </a:t>
            </a:r>
            <a:r>
              <a:rPr lang="en-US" altLang="zh-CN" sz="1600" dirty="0" smtClean="0"/>
              <a:t>N&lt;&gt;S </a:t>
            </a:r>
            <a:r>
              <a:rPr lang="en-US" altLang="zh-CN" sz="1600" dirty="0" smtClean="0"/>
              <a:t>interface, and forward alarms and events to NM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NM focus on managing multi-vendor multi-domain network, providing OAM support through </a:t>
            </a:r>
            <a:r>
              <a:rPr lang="en-US" altLang="zh-CN" sz="1600" dirty="0" err="1" smtClean="0"/>
              <a:t>ItfN</a:t>
            </a:r>
            <a:r>
              <a:rPr lang="en-US" altLang="zh-CN" sz="1600" dirty="0" smtClean="0"/>
              <a:t> when EM functionality is insufficient, and providing human interface to administrator</a:t>
            </a:r>
          </a:p>
          <a:p>
            <a:pPr lvl="1"/>
            <a:r>
              <a:rPr lang="en-US" altLang="zh-CN" sz="1600" dirty="0" smtClean="0"/>
              <a:t>Expose </a:t>
            </a:r>
            <a:r>
              <a:rPr lang="en-US" altLang="zh-CN" sz="1600" dirty="0" err="1" smtClean="0"/>
              <a:t>ItfN</a:t>
            </a:r>
            <a:r>
              <a:rPr lang="en-US" altLang="zh-CN" sz="1600" dirty="0" smtClean="0"/>
              <a:t> to the vendors which provides </a:t>
            </a:r>
            <a:r>
              <a:rPr lang="en-US" altLang="zh-CN" sz="1600" dirty="0" smtClean="0"/>
              <a:t>possibility </a:t>
            </a:r>
            <a:r>
              <a:rPr lang="en-US" altLang="zh-CN" sz="1600" dirty="0" smtClean="0"/>
              <a:t>standardize </a:t>
            </a:r>
            <a:r>
              <a:rPr lang="en-US" altLang="zh-CN" sz="1600" dirty="0"/>
              <a:t>higher </a:t>
            </a:r>
            <a:r>
              <a:rPr lang="en-US" altLang="zh-CN" sz="1600" dirty="0" smtClean="0"/>
              <a:t>level of management </a:t>
            </a:r>
            <a:r>
              <a:rPr lang="en-US" altLang="zh-CN" sz="1600" dirty="0" smtClean="0"/>
              <a:t>(</a:t>
            </a:r>
            <a:r>
              <a:rPr lang="en-US" altLang="zh-CN" sz="1600" dirty="0" smtClean="0"/>
              <a:t>even if </a:t>
            </a:r>
            <a:r>
              <a:rPr lang="en-US" altLang="zh-CN" sz="1600" dirty="0" smtClean="0"/>
              <a:t>it is informative</a:t>
            </a:r>
            <a:r>
              <a:rPr lang="en-US" altLang="zh-CN" sz="1600" dirty="0" smtClean="0"/>
              <a:t>)</a:t>
            </a:r>
          </a:p>
          <a:p>
            <a:pPr lvl="1"/>
            <a:r>
              <a:rPr lang="en-US" altLang="zh-CN" sz="1600" dirty="0" smtClean="0"/>
              <a:t>Make the model more easy to extend, e.g. considering BSS, OSS, </a:t>
            </a:r>
            <a:r>
              <a:rPr lang="en-US" altLang="zh-CN" sz="1600" dirty="0" err="1" smtClean="0"/>
              <a:t>etc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Help </a:t>
            </a:r>
            <a:r>
              <a:rPr lang="en-US" altLang="zh-CN" sz="1600" dirty="0" smtClean="0"/>
              <a:t>to define management functions and management domains when NRM blocks are operated with different arrangement</a:t>
            </a:r>
          </a:p>
          <a:p>
            <a:pPr lvl="1"/>
            <a:endParaRPr lang="zh-CN" altLang="en-US" sz="1600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sp>
        <p:nvSpPr>
          <p:cNvPr id="22" name="矩形 21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430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br>
              <a:rPr lang="en-US" altLang="zh-CN" dirty="0" smtClean="0"/>
            </a:br>
            <a:r>
              <a:rPr lang="en-US" altLang="zh-CN" dirty="0" smtClean="0"/>
              <a:t>Deployment Case (I)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pic>
        <p:nvPicPr>
          <p:cNvPr id="23" name="内容占位符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9" y="2437860"/>
            <a:ext cx="6814415" cy="3439412"/>
          </a:xfrm>
          <a:prstGeom prst="rect">
            <a:avLst/>
          </a:prstGeom>
        </p:spPr>
      </p:pic>
      <p:sp>
        <p:nvSpPr>
          <p:cNvPr id="24" name="圆角矩形 23"/>
          <p:cNvSpPr/>
          <p:nvPr/>
        </p:nvSpPr>
        <p:spPr bwMode="auto">
          <a:xfrm>
            <a:off x="5398813" y="2660807"/>
            <a:ext cx="1017348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</a:t>
            </a:r>
          </a:p>
        </p:txBody>
      </p:sp>
      <p:sp>
        <p:nvSpPr>
          <p:cNvPr id="25" name="圆角矩形 24"/>
          <p:cNvSpPr/>
          <p:nvPr/>
        </p:nvSpPr>
        <p:spPr bwMode="auto">
          <a:xfrm>
            <a:off x="6044844" y="4157566"/>
            <a:ext cx="742633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26" name="圆角矩形 25"/>
          <p:cNvSpPr/>
          <p:nvPr/>
        </p:nvSpPr>
        <p:spPr bwMode="auto">
          <a:xfrm>
            <a:off x="2627784" y="4176287"/>
            <a:ext cx="742633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27" name="圆角矩形 26"/>
          <p:cNvSpPr/>
          <p:nvPr/>
        </p:nvSpPr>
        <p:spPr bwMode="auto">
          <a:xfrm>
            <a:off x="3676967" y="4084436"/>
            <a:ext cx="742633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28" name="圆角矩形 27"/>
          <p:cNvSpPr/>
          <p:nvPr/>
        </p:nvSpPr>
        <p:spPr bwMode="auto">
          <a:xfrm>
            <a:off x="3829367" y="4236836"/>
            <a:ext cx="742633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29" name="圆角矩形 28"/>
          <p:cNvSpPr/>
          <p:nvPr/>
        </p:nvSpPr>
        <p:spPr bwMode="auto">
          <a:xfrm>
            <a:off x="164347" y="4176287"/>
            <a:ext cx="742633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30" name="矩形 29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26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br>
              <a:rPr lang="en-US" altLang="zh-CN" dirty="0" smtClean="0"/>
            </a:br>
            <a:r>
              <a:rPr lang="en-US" altLang="zh-CN" dirty="0" smtClean="0"/>
              <a:t>Deployment Case (II)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pic>
        <p:nvPicPr>
          <p:cNvPr id="23" name="内容占位符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9" y="2437860"/>
            <a:ext cx="6814415" cy="3439412"/>
          </a:xfrm>
          <a:prstGeom prst="rect">
            <a:avLst/>
          </a:prstGeom>
        </p:spPr>
      </p:pic>
      <p:sp>
        <p:nvSpPr>
          <p:cNvPr id="24" name="圆角矩形 23"/>
          <p:cNvSpPr/>
          <p:nvPr/>
        </p:nvSpPr>
        <p:spPr bwMode="auto">
          <a:xfrm>
            <a:off x="5398813" y="2660807"/>
            <a:ext cx="1017348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</a:t>
            </a:r>
          </a:p>
        </p:txBody>
      </p:sp>
      <p:sp>
        <p:nvSpPr>
          <p:cNvPr id="26" name="圆角矩形 25"/>
          <p:cNvSpPr/>
          <p:nvPr/>
        </p:nvSpPr>
        <p:spPr bwMode="auto">
          <a:xfrm>
            <a:off x="2627784" y="4176287"/>
            <a:ext cx="1584176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sp>
        <p:nvSpPr>
          <p:cNvPr id="25" name="矩形 24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2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loud 19"/>
          <p:cNvSpPr/>
          <p:nvPr/>
        </p:nvSpPr>
        <p:spPr bwMode="auto">
          <a:xfrm>
            <a:off x="6450153" y="1614642"/>
            <a:ext cx="714135" cy="586514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endParaRPr lang="en-US" sz="1600" dirty="0">
              <a:latin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NMS vs. ‘Management Function Set’</a:t>
            </a:r>
            <a:br>
              <a:rPr lang="en-US" altLang="zh-CN" dirty="0" smtClean="0"/>
            </a:br>
            <a:r>
              <a:rPr lang="en-US" altLang="zh-CN" dirty="0" smtClean="0"/>
              <a:t>Deployment Case (III)</a:t>
            </a:r>
            <a:endParaRPr lang="zh-CN" altLang="en-US" dirty="0"/>
          </a:p>
        </p:txBody>
      </p:sp>
      <p:grpSp>
        <p:nvGrpSpPr>
          <p:cNvPr id="20" name="组合 19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18" name="矩形 17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49" name="矩形 4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28" name="直接箭头连接符 127"/>
          <p:cNvCxnSpPr>
            <a:stCxn id="18" idx="2"/>
            <a:endCxn id="19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直接箭头连接符 128"/>
          <p:cNvCxnSpPr>
            <a:stCxn id="19" idx="2"/>
            <a:endCxn id="4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0" name="矩形 129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31" name="矩形 130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7" name="直接连接符 6"/>
          <p:cNvCxnSpPr>
            <a:stCxn id="4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9" name="直接箭头连接符 8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1" name="左大括号 10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76" name="左大括号 75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pic>
        <p:nvPicPr>
          <p:cNvPr id="23" name="内容占位符 6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49" y="2437860"/>
            <a:ext cx="6814415" cy="3439412"/>
          </a:xfrm>
          <a:prstGeom prst="rect">
            <a:avLst/>
          </a:prstGeom>
        </p:spPr>
      </p:pic>
      <p:sp>
        <p:nvSpPr>
          <p:cNvPr id="24" name="圆角矩形 23"/>
          <p:cNvSpPr/>
          <p:nvPr/>
        </p:nvSpPr>
        <p:spPr bwMode="auto">
          <a:xfrm>
            <a:off x="5398813" y="2660807"/>
            <a:ext cx="1017348" cy="576000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NMS</a:t>
            </a:r>
          </a:p>
        </p:txBody>
      </p:sp>
      <p:sp>
        <p:nvSpPr>
          <p:cNvPr id="26" name="圆角矩形 25"/>
          <p:cNvSpPr/>
          <p:nvPr/>
        </p:nvSpPr>
        <p:spPr bwMode="auto">
          <a:xfrm>
            <a:off x="2627784" y="4176287"/>
            <a:ext cx="1584176" cy="396651"/>
          </a:xfrm>
          <a:prstGeom prst="round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1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rPr>
              <a:t>EM</a:t>
            </a:r>
          </a:p>
        </p:txBody>
      </p:sp>
      <p:pic>
        <p:nvPicPr>
          <p:cNvPr id="2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4859" y="1614642"/>
            <a:ext cx="498297" cy="478096"/>
          </a:xfrm>
          <a:prstGeom prst="rect">
            <a:avLst/>
          </a:prstGeom>
        </p:spPr>
      </p:pic>
      <p:pic>
        <p:nvPicPr>
          <p:cNvPr id="27" name="Picture 2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821" y="1413455"/>
            <a:ext cx="596901" cy="539918"/>
          </a:xfrm>
          <a:prstGeom prst="rect">
            <a:avLst/>
          </a:prstGeom>
        </p:spPr>
      </p:pic>
      <p:pic>
        <p:nvPicPr>
          <p:cNvPr id="28" name="Picture 29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40051" y="1986344"/>
            <a:ext cx="442661" cy="214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30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362059"/>
            <a:ext cx="1003793" cy="1003793"/>
          </a:xfrm>
          <a:prstGeom prst="rect">
            <a:avLst/>
          </a:prstGeom>
        </p:spPr>
      </p:pic>
      <p:cxnSp>
        <p:nvCxnSpPr>
          <p:cNvPr id="31" name="Straight Connector 12"/>
          <p:cNvCxnSpPr/>
          <p:nvPr/>
        </p:nvCxnSpPr>
        <p:spPr bwMode="auto">
          <a:xfrm>
            <a:off x="4660879" y="2103099"/>
            <a:ext cx="1246608" cy="33476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12"/>
          <p:cNvCxnSpPr/>
          <p:nvPr/>
        </p:nvCxnSpPr>
        <p:spPr bwMode="auto">
          <a:xfrm>
            <a:off x="5796136" y="2073936"/>
            <a:ext cx="111351" cy="3639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12"/>
          <p:cNvCxnSpPr>
            <a:stCxn id="28" idx="2"/>
          </p:cNvCxnSpPr>
          <p:nvPr/>
        </p:nvCxnSpPr>
        <p:spPr bwMode="auto">
          <a:xfrm flipH="1">
            <a:off x="5907487" y="2201156"/>
            <a:ext cx="853895" cy="2367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33" name="矩形 32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48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NMS vs. ‘Management Function Set’</a:t>
            </a:r>
            <a:endParaRPr lang="zh-CN" altLang="en-US" dirty="0"/>
          </a:p>
        </p:txBody>
      </p:sp>
      <p:sp>
        <p:nvSpPr>
          <p:cNvPr id="5" name="内容占位符 9"/>
          <p:cNvSpPr>
            <a:spLocks noGrp="1"/>
          </p:cNvSpPr>
          <p:nvPr>
            <p:ph idx="1"/>
          </p:nvPr>
        </p:nvSpPr>
        <p:spPr>
          <a:xfrm>
            <a:off x="227770" y="1600200"/>
            <a:ext cx="6792502" cy="4525963"/>
          </a:xfrm>
        </p:spPr>
        <p:txBody>
          <a:bodyPr/>
          <a:lstStyle/>
          <a:p>
            <a:r>
              <a:rPr lang="en-US" altLang="zh-CN" sz="2000" dirty="0" smtClean="0"/>
              <a:t>NM + EM = Management Function Set</a:t>
            </a:r>
            <a:r>
              <a:rPr lang="en-US" altLang="zh-CN" sz="2000" dirty="0" smtClean="0"/>
              <a:t>?</a:t>
            </a:r>
            <a:r>
              <a:rPr lang="en-US" altLang="zh-CN" sz="2000" dirty="0" smtClean="0"/>
              <a:t/>
            </a:r>
            <a:br>
              <a:rPr lang="en-US" altLang="zh-CN" sz="2000" dirty="0" smtClean="0"/>
            </a:br>
            <a:r>
              <a:rPr lang="en-US" altLang="zh-CN" sz="2000" dirty="0" smtClean="0"/>
              <a:t>The </a:t>
            </a:r>
            <a:r>
              <a:rPr lang="en-US" altLang="zh-CN" sz="2000" dirty="0" smtClean="0"/>
              <a:t>drawbacks including but not limited to</a:t>
            </a:r>
          </a:p>
          <a:p>
            <a:pPr lvl="1"/>
            <a:r>
              <a:rPr lang="en-US" altLang="zh-CN" sz="1600" dirty="0" smtClean="0"/>
              <a:t>Functions in the ‘set’ are too much different, ‘set’ becomes ‘sets’</a:t>
            </a:r>
          </a:p>
          <a:p>
            <a:pPr lvl="1"/>
            <a:r>
              <a:rPr lang="en-US" altLang="zh-CN" sz="1600" dirty="0" smtClean="0"/>
              <a:t>The ‘set</a:t>
            </a:r>
            <a:r>
              <a:rPr lang="en-US" altLang="zh-CN" sz="1600" dirty="0" smtClean="0"/>
              <a:t>’ </a:t>
            </a:r>
            <a:r>
              <a:rPr lang="en-US" altLang="zh-CN" sz="1600" dirty="0" smtClean="0"/>
              <a:t>will be vendor </a:t>
            </a:r>
            <a:r>
              <a:rPr lang="en-US" altLang="zh-CN" sz="1600" dirty="0" smtClean="0"/>
              <a:t>specific or operator specific?</a:t>
            </a:r>
          </a:p>
          <a:p>
            <a:pPr lvl="2"/>
            <a:r>
              <a:rPr lang="en-US" altLang="zh-CN" sz="1400" dirty="0" smtClean="0"/>
              <a:t>If vendor specific, controller should provide human interface?</a:t>
            </a:r>
          </a:p>
          <a:p>
            <a:pPr lvl="2"/>
            <a:r>
              <a:rPr lang="en-US" altLang="zh-CN" sz="1400" dirty="0" smtClean="0"/>
              <a:t>If operator specific, operator </a:t>
            </a:r>
            <a:r>
              <a:rPr lang="en-US" altLang="zh-CN" sz="1400" dirty="0" smtClean="0"/>
              <a:t>should manage </a:t>
            </a:r>
            <a:r>
              <a:rPr lang="en-US" altLang="zh-CN" sz="1400" dirty="0" smtClean="0"/>
              <a:t>network element directly?</a:t>
            </a:r>
          </a:p>
          <a:p>
            <a:pPr lvl="1"/>
            <a:r>
              <a:rPr lang="en-US" altLang="zh-CN" sz="1600" dirty="0" smtClean="0"/>
              <a:t>Impossible to describe ‘</a:t>
            </a:r>
            <a:r>
              <a:rPr lang="en-US" altLang="zh-CN" sz="1600" dirty="0" err="1" smtClean="0"/>
              <a:t>ItfN</a:t>
            </a:r>
            <a:r>
              <a:rPr lang="en-US" altLang="zh-CN" sz="1600" dirty="0" smtClean="0"/>
              <a:t>’ interface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The ‘set’ </a:t>
            </a:r>
            <a:r>
              <a:rPr lang="en-US" altLang="zh-CN" sz="1600" dirty="0" smtClean="0"/>
              <a:t>will be implemented </a:t>
            </a:r>
            <a:r>
              <a:rPr lang="en-US" altLang="zh-CN" sz="1600" dirty="0"/>
              <a:t>only on </a:t>
            </a:r>
            <a:r>
              <a:rPr lang="en-US" altLang="zh-CN" sz="1600" dirty="0" smtClean="0"/>
              <a:t>ANC?</a:t>
            </a:r>
          </a:p>
          <a:p>
            <a:pPr lvl="2"/>
            <a:r>
              <a:rPr lang="en-US" altLang="zh-CN" sz="1400" dirty="0" smtClean="0"/>
              <a:t>If yes, impossible to support multi-vendor </a:t>
            </a:r>
            <a:r>
              <a:rPr lang="en-US" altLang="zh-CN" sz="1400" dirty="0" smtClean="0"/>
              <a:t>management scenario</a:t>
            </a:r>
            <a:endParaRPr lang="en-US" altLang="zh-CN" sz="1400" dirty="0" smtClean="0"/>
          </a:p>
          <a:p>
            <a:pPr lvl="2"/>
            <a:r>
              <a:rPr lang="en-US" altLang="zh-CN" sz="1400" dirty="0" smtClean="0"/>
              <a:t>If no, </a:t>
            </a:r>
            <a:r>
              <a:rPr lang="en-US" altLang="zh-CN" sz="1400" dirty="0"/>
              <a:t>management </a:t>
            </a:r>
            <a:r>
              <a:rPr lang="en-US" altLang="zh-CN" sz="1400" dirty="0" smtClean="0"/>
              <a:t>functions will be redundant </a:t>
            </a:r>
            <a:r>
              <a:rPr lang="en-US" altLang="zh-CN" sz="1400" dirty="0" smtClean="0"/>
              <a:t>and </a:t>
            </a:r>
            <a:r>
              <a:rPr lang="en-US" altLang="zh-CN" sz="1400" dirty="0" smtClean="0"/>
              <a:t>unnecessary</a:t>
            </a:r>
            <a:endParaRPr lang="en-US" altLang="zh-CN" sz="1400" dirty="0" smtClean="0"/>
          </a:p>
          <a:p>
            <a:pPr lvl="1"/>
            <a:r>
              <a:rPr lang="en-US" altLang="zh-CN" sz="1600" dirty="0" smtClean="0"/>
              <a:t>Difficult to describe OSS, BSS, </a:t>
            </a:r>
            <a:r>
              <a:rPr lang="en-US" altLang="zh-CN" sz="1600" dirty="0" err="1" smtClean="0"/>
              <a:t>etc</a:t>
            </a:r>
            <a:r>
              <a:rPr lang="en-US" altLang="zh-CN" sz="1600" dirty="0" smtClean="0"/>
              <a:t> in near future</a:t>
            </a:r>
          </a:p>
          <a:p>
            <a:pPr lvl="2"/>
            <a:r>
              <a:rPr lang="en-US" altLang="zh-CN" sz="1400" dirty="0" smtClean="0"/>
              <a:t>OSS &amp; BSS is </a:t>
            </a:r>
            <a:r>
              <a:rPr lang="en-US" altLang="zh-CN" sz="1400" dirty="0" smtClean="0"/>
              <a:t>on different level in the </a:t>
            </a:r>
            <a:r>
              <a:rPr lang="en-US" altLang="zh-CN" sz="1400" dirty="0" err="1" smtClean="0"/>
              <a:t>netowrk</a:t>
            </a:r>
            <a:r>
              <a:rPr lang="en-US" altLang="zh-CN" sz="1400" dirty="0" smtClean="0"/>
              <a:t> from </a:t>
            </a:r>
            <a:r>
              <a:rPr lang="en-US" altLang="zh-CN" sz="1400" dirty="0" smtClean="0"/>
              <a:t>SS &amp; CIS</a:t>
            </a:r>
          </a:p>
          <a:p>
            <a:pPr lvl="1"/>
            <a:r>
              <a:rPr lang="en-US" altLang="zh-CN" sz="1600" dirty="0" smtClean="0"/>
              <a:t>Difficult to address the management requirement when the network is software defined or virtualized</a:t>
            </a:r>
          </a:p>
          <a:p>
            <a:pPr lvl="1"/>
            <a:endParaRPr lang="zh-CN" altLang="en-US" sz="1600" dirty="0"/>
          </a:p>
        </p:txBody>
      </p:sp>
      <p:grpSp>
        <p:nvGrpSpPr>
          <p:cNvPr id="6" name="组合 5"/>
          <p:cNvGrpSpPr/>
          <p:nvPr/>
        </p:nvGrpSpPr>
        <p:grpSpPr>
          <a:xfrm>
            <a:off x="7735203" y="1671663"/>
            <a:ext cx="1368152" cy="3543889"/>
            <a:chOff x="9498239" y="1926146"/>
            <a:chExt cx="1368152" cy="3543889"/>
          </a:xfrm>
        </p:grpSpPr>
        <p:sp>
          <p:nvSpPr>
            <p:cNvPr id="7" name="矩形 6"/>
            <p:cNvSpPr/>
            <p:nvPr/>
          </p:nvSpPr>
          <p:spPr bwMode="auto">
            <a:xfrm>
              <a:off x="9642495" y="2430202"/>
              <a:ext cx="1151888" cy="6480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NMS 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(SS)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9642495" y="3539467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Controller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(EM)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9642495" y="4971659"/>
              <a:ext cx="1151888" cy="498376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ACAC7"/>
                </a:gs>
              </a:gsLst>
              <a:lin ang="5400000" scaled="1"/>
            </a:gradFill>
            <a:ln w="9525" cap="flat" cmpd="sng" algn="ctr">
              <a:solidFill>
                <a:srgbClr val="57564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53882" dir="2700000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  <a:ea typeface="SimHei" pitchFamily="49" charset="-122"/>
                </a:rPr>
                <a:t>Interface</a:t>
              </a:r>
            </a:p>
            <a:p>
              <a:pPr marL="0" marR="0" indent="0" algn="ct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CN" sz="1800" dirty="0" smtClean="0">
                  <a:solidFill>
                    <a:srgbClr val="000000"/>
                  </a:solidFill>
                  <a:latin typeface="Arial" charset="0"/>
                  <a:ea typeface="SimHei" pitchFamily="49" charset="-122"/>
                </a:rPr>
                <a:t>(NE)</a:t>
              </a:r>
              <a:endParaRPr kumimoji="1" lang="zh-CN" alt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SimHei" pitchFamily="49" charset="-12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98239" y="1926146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dirty="0" err="1" smtClean="0"/>
                <a:t>OmniRAN</a:t>
              </a:r>
              <a:endParaRPr lang="zh-CN" altLang="en-US" sz="1600" dirty="0"/>
            </a:p>
          </p:txBody>
        </p:sp>
      </p:grpSp>
      <p:cxnSp>
        <p:nvCxnSpPr>
          <p:cNvPr id="11" name="直接箭头连接符 10"/>
          <p:cNvCxnSpPr>
            <a:stCxn id="7" idx="2"/>
            <a:endCxn id="8" idx="0"/>
          </p:cNvCxnSpPr>
          <p:nvPr/>
        </p:nvCxnSpPr>
        <p:spPr bwMode="auto">
          <a:xfrm>
            <a:off x="8455403" y="2823791"/>
            <a:ext cx="0" cy="461193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直接箭头连接符 11"/>
          <p:cNvCxnSpPr>
            <a:stCxn id="8" idx="2"/>
            <a:endCxn id="9" idx="0"/>
          </p:cNvCxnSpPr>
          <p:nvPr/>
        </p:nvCxnSpPr>
        <p:spPr bwMode="auto">
          <a:xfrm>
            <a:off x="8455403" y="3783360"/>
            <a:ext cx="0" cy="933816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3" name="矩形 12"/>
          <p:cNvSpPr/>
          <p:nvPr/>
        </p:nvSpPr>
        <p:spPr>
          <a:xfrm>
            <a:off x="8455403" y="2852936"/>
            <a:ext cx="7136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R2, R4, </a:t>
            </a:r>
            <a:endParaRPr lang="en-US" altLang="zh-CN" b="1" dirty="0" smtClean="0"/>
          </a:p>
          <a:p>
            <a:r>
              <a:rPr lang="en-US" altLang="zh-CN" b="1" dirty="0" smtClean="0"/>
              <a:t>R11 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8460432" y="4141617"/>
            <a:ext cx="6751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/>
              <a:t>R5, R7 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7762492" y="4091732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N&lt;&gt;S</a:t>
            </a:r>
            <a:endParaRPr lang="zh-CN" altLang="en-US" sz="1600" dirty="0"/>
          </a:p>
        </p:txBody>
      </p:sp>
      <p:cxnSp>
        <p:nvCxnSpPr>
          <p:cNvPr id="16" name="直接连接符 15"/>
          <p:cNvCxnSpPr>
            <a:stCxn id="9" idx="2"/>
          </p:cNvCxnSpPr>
          <p:nvPr/>
        </p:nvCxnSpPr>
        <p:spPr bwMode="auto">
          <a:xfrm>
            <a:off x="8455403" y="5215552"/>
            <a:ext cx="0" cy="589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17" name="直接箭头连接符 16"/>
          <p:cNvCxnSpPr/>
          <p:nvPr/>
        </p:nvCxnSpPr>
        <p:spPr bwMode="auto">
          <a:xfrm>
            <a:off x="8455403" y="5805264"/>
            <a:ext cx="5090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8061768" y="5823186"/>
            <a:ext cx="784253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E&lt;&gt;W</a:t>
            </a:r>
            <a:endParaRPr lang="zh-CN" altLang="en-US" sz="1600" dirty="0"/>
          </a:p>
        </p:txBody>
      </p:sp>
      <p:sp>
        <p:nvSpPr>
          <p:cNvPr id="19" name="左大括号 18"/>
          <p:cNvSpPr/>
          <p:nvPr/>
        </p:nvSpPr>
        <p:spPr bwMode="auto">
          <a:xfrm>
            <a:off x="7521522" y="2245169"/>
            <a:ext cx="290838" cy="146930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6747049" y="2748988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Management plane</a:t>
            </a:r>
            <a:endParaRPr lang="zh-CN" altLang="en-US" dirty="0"/>
          </a:p>
        </p:txBody>
      </p:sp>
      <p:sp>
        <p:nvSpPr>
          <p:cNvPr id="21" name="左大括号 20"/>
          <p:cNvSpPr/>
          <p:nvPr/>
        </p:nvSpPr>
        <p:spPr bwMode="auto">
          <a:xfrm>
            <a:off x="7522925" y="4695999"/>
            <a:ext cx="290838" cy="110926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6748452" y="4996965"/>
            <a:ext cx="10053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Network plane</a:t>
            </a:r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34880" y="2885110"/>
            <a:ext cx="540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/>
              <a:t>ItfN</a:t>
            </a:r>
            <a:endParaRPr lang="zh-CN" altLang="en-US" sz="1600" dirty="0"/>
          </a:p>
        </p:txBody>
      </p:sp>
      <p:sp>
        <p:nvSpPr>
          <p:cNvPr id="24" name="矩形 23"/>
          <p:cNvSpPr/>
          <p:nvPr/>
        </p:nvSpPr>
        <p:spPr>
          <a:xfrm>
            <a:off x="8460432" y="5301208"/>
            <a:ext cx="675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/>
              <a:t>R1, R6,</a:t>
            </a:r>
          </a:p>
          <a:p>
            <a:r>
              <a:rPr lang="en-US" altLang="zh-CN" b="1" dirty="0" smtClean="0"/>
              <a:t>R3</a:t>
            </a:r>
            <a:r>
              <a:rPr lang="en-US" altLang="zh-CN" b="1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194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Annex:</a:t>
            </a:r>
            <a:br>
              <a:rPr lang="en-US" altLang="zh-CN" dirty="0" smtClean="0"/>
            </a:br>
            <a:r>
              <a:rPr lang="en-US" altLang="zh-CN" dirty="0" smtClean="0"/>
              <a:t>Management Functionality of WiMAX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873004"/>
              </p:ext>
            </p:extLst>
          </p:nvPr>
        </p:nvGraphicFramePr>
        <p:xfrm>
          <a:off x="457200" y="1423809"/>
          <a:ext cx="8229600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3312368"/>
                <a:gridCol w="339472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Element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Network Management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Fault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Fault identification, mitigation, and recovery, including rerouting traffic through other network elements, and initiating diagnostics remotely to avoid truck-rolls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Forwarding the events / alarms to NMS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Manage and provide repair or temporarily work-around for faults automatically detected by network elements, or manually reported by subscribers.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Performance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Collects performance data on the air interface, traffic load, resource utilization, etc. which are needed for WiMAX network performance monitoring.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Gather  the  performance  data  that  can  be  used  to  monitor  network  performance,  ensure  the  </a:t>
                      </a:r>
                      <a:r>
                        <a:rPr lang="en-US" altLang="zh-CN" sz="1400" dirty="0" err="1" smtClean="0"/>
                        <a:t>QoS</a:t>
                      </a:r>
                      <a:r>
                        <a:rPr lang="en-US" altLang="zh-CN" sz="1400" dirty="0" smtClean="0"/>
                        <a:t>  as defined in the subscriber’s service level agreements are being met and plan for network evolution </a:t>
                      </a:r>
                      <a:endParaRPr lang="zh-CN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Security Management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operator access to managed objects.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operator access to EMS capabilities (read only, </a:t>
                      </a:r>
                      <a:r>
                        <a:rPr lang="en-US" altLang="zh-CN" sz="1400" dirty="0" err="1" smtClean="0"/>
                        <a:t>etc</a:t>
                      </a:r>
                      <a:r>
                        <a:rPr lang="en-US" altLang="zh-CN" sz="1400" dirty="0" smtClean="0"/>
                        <a:t>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Define the policies for EMS operator access.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Provide control and protect over network resources.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 smtClean="0"/>
                        <a:t>Provide centralized AAA capability 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6392361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zh-CN" dirty="0" smtClean="0"/>
              <a:t>Source: </a:t>
            </a:r>
            <a:r>
              <a:rPr lang="en-US" altLang="zh-CN" dirty="0"/>
              <a:t>WMF-T31-119-R016v01 </a:t>
            </a:r>
            <a:r>
              <a:rPr lang="en-US" altLang="zh-CN" dirty="0" smtClean="0"/>
              <a:t>"WiMAX </a:t>
            </a:r>
            <a:r>
              <a:rPr lang="en-US" altLang="zh-CN" dirty="0"/>
              <a:t>Network Management: NMS to EMS Interface</a:t>
            </a:r>
            <a:r>
              <a:rPr lang="en-US" altLang="zh-CN" dirty="0" smtClean="0"/>
              <a:t>"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46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</a:t>
            </a:r>
            <a:r>
              <a:rPr lang="en-US" altLang="zh-CN" dirty="0" smtClean="0"/>
              <a:t>Comments</a:t>
            </a:r>
            <a:br>
              <a:rPr lang="en-US" altLang="zh-CN" dirty="0" smtClean="0"/>
            </a:br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Measurement and </a:t>
            </a:r>
            <a:r>
              <a:rPr lang="en-US" altLang="zh-CN" dirty="0" smtClean="0"/>
              <a:t>Management in IEEE 802.11 and More</a:t>
            </a:r>
            <a:endParaRPr lang="en-US" alt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2016-03-16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Wi-Fi networks in home environments usually operates without any centralized control with individual stations controlling access to the medium, but for enterprise and WMAN deployments, </a:t>
            </a:r>
            <a:r>
              <a:rPr lang="en-US" altLang="zh-CN" sz="2000" dirty="0"/>
              <a:t>radio resource measurement (802.11k) and wireless network management (802.11v) help optimize applications by managing radio network resources effectively. </a:t>
            </a:r>
            <a:endParaRPr lang="en-US" altLang="zh-CN" sz="2000" dirty="0" smtClean="0"/>
          </a:p>
          <a:p>
            <a:pPr lvl="1"/>
            <a:r>
              <a:rPr lang="en-US" altLang="zh-CN" sz="1600" dirty="0"/>
              <a:t>802.11k covers access point (AP) measurements and has been adopted quite widely by </a:t>
            </a:r>
            <a:r>
              <a:rPr lang="en-US" altLang="zh-CN" sz="1600" dirty="0" smtClean="0"/>
              <a:t>AP and device </a:t>
            </a:r>
            <a:r>
              <a:rPr lang="en-US" altLang="zh-CN" sz="1600" dirty="0"/>
              <a:t>vendors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802.11v </a:t>
            </a:r>
            <a:r>
              <a:rPr lang="en-US" altLang="zh-CN" sz="1600" dirty="0"/>
              <a:t>allows AP measurements to be used in order to enable </a:t>
            </a:r>
            <a:r>
              <a:rPr lang="en-US" altLang="zh-CN" sz="1600" dirty="0" smtClean="0"/>
              <a:t>centralized </a:t>
            </a:r>
            <a:r>
              <a:rPr lang="en-US" altLang="zh-CN" sz="1600" dirty="0"/>
              <a:t>remote configuration of client device </a:t>
            </a:r>
            <a:r>
              <a:rPr lang="en-US" altLang="zh-CN" sz="1600" dirty="0" smtClean="0"/>
              <a:t>parameters</a:t>
            </a:r>
          </a:p>
          <a:p>
            <a:r>
              <a:rPr lang="en-US" altLang="zh-CN" sz="2000" dirty="0"/>
              <a:t>These 802.11 extensions alone are not sufficient to create a managed network. A network management entity must sit above these interfaces and provide the control function.</a:t>
            </a:r>
            <a:endParaRPr lang="en-US" altLang="zh-CN" sz="2000" dirty="0" smtClean="0"/>
          </a:p>
        </p:txBody>
      </p:sp>
    </p:spTree>
    <p:extLst>
      <p:ext uri="{BB962C8B-B14F-4D97-AF65-F5344CB8AC3E}">
        <p14:creationId xmlns:p14="http://schemas.microsoft.com/office/powerpoint/2010/main" val="9271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Layer Management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layer management model of 802.11h provides </a:t>
            </a:r>
            <a:r>
              <a:rPr lang="en-US" altLang="zh-CN" sz="2000" dirty="0"/>
              <a:t>a preliminary entity </a:t>
            </a:r>
            <a:r>
              <a:rPr lang="en-US" altLang="zh-CN" sz="2000" dirty="0" smtClean="0"/>
              <a:t>as ‘OAM </a:t>
            </a:r>
            <a:r>
              <a:rPr lang="en-US" altLang="zh-CN" sz="2000" dirty="0"/>
              <a:t>client</a:t>
            </a:r>
            <a:r>
              <a:rPr lang="en-US" altLang="zh-CN" sz="2000" dirty="0" smtClean="0"/>
              <a:t>’ residing in ‘SME’.</a:t>
            </a:r>
          </a:p>
          <a:p>
            <a:pPr lvl="1"/>
            <a:r>
              <a:rPr lang="en-US" altLang="zh-CN" sz="1600" dirty="0" smtClean="0"/>
              <a:t>The model assumes that policy decisions, e.g. </a:t>
            </a:r>
            <a:r>
              <a:rPr lang="en-US" altLang="zh-CN" sz="1600" dirty="0"/>
              <a:t>measurement and channel </a:t>
            </a:r>
            <a:r>
              <a:rPr lang="en-US" altLang="zh-CN" sz="1600" dirty="0" smtClean="0"/>
              <a:t>switching resides in the SME</a:t>
            </a:r>
          </a:p>
          <a:p>
            <a:pPr lvl="1"/>
            <a:r>
              <a:rPr lang="en-US" altLang="zh-CN" sz="1600" dirty="0"/>
              <a:t>The protocol for measurement, switching timing, and </a:t>
            </a:r>
            <a:r>
              <a:rPr lang="en-US" altLang="zh-CN" sz="1600" dirty="0" smtClean="0"/>
              <a:t>the </a:t>
            </a:r>
            <a:r>
              <a:rPr lang="en-US" altLang="zh-CN" sz="1600" dirty="0"/>
              <a:t>associated frame exchanges resides </a:t>
            </a:r>
            <a:r>
              <a:rPr lang="en-US" altLang="zh-CN" sz="1600" dirty="0" smtClean="0"/>
              <a:t>within the MLME</a:t>
            </a:r>
          </a:p>
          <a:p>
            <a:r>
              <a:rPr lang="en-US" altLang="zh-CN" sz="2000" dirty="0"/>
              <a:t>The model </a:t>
            </a:r>
            <a:r>
              <a:rPr lang="en-US" altLang="zh-CN" sz="2000" dirty="0" smtClean="0"/>
              <a:t>was adopted </a:t>
            </a:r>
            <a:r>
              <a:rPr lang="en-US" altLang="zh-CN" sz="2000" dirty="0"/>
              <a:t>by </a:t>
            </a:r>
            <a:r>
              <a:rPr lang="en-US" altLang="zh-CN" sz="2000" dirty="0" smtClean="0"/>
              <a:t>802.11k </a:t>
            </a:r>
            <a:r>
              <a:rPr lang="en-US" altLang="zh-CN" sz="2000" dirty="0"/>
              <a:t>for use and actually are the foundation for providing the </a:t>
            </a:r>
            <a:r>
              <a:rPr lang="en-US" altLang="zh-CN" sz="2000" dirty="0" smtClean="0"/>
              <a:t>802.11k </a:t>
            </a:r>
            <a:r>
              <a:rPr lang="en-US" altLang="zh-CN" sz="2000" dirty="0"/>
              <a:t>measurements</a:t>
            </a:r>
            <a:endParaRPr lang="zh-CN" altLang="en-US" sz="2000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958850" y="4077072"/>
            <a:ext cx="7313613" cy="3096343"/>
            <a:chOff x="2439" y="6583"/>
            <a:chExt cx="10031" cy="5242"/>
          </a:xfrm>
        </p:grpSpPr>
        <p:sp>
          <p:nvSpPr>
            <p:cNvPr id="5" name="AutoShape 5"/>
            <p:cNvSpPr>
              <a:spLocks noChangeAspect="1" noChangeArrowheads="1" noTextEdit="1"/>
            </p:cNvSpPr>
            <p:nvPr/>
          </p:nvSpPr>
          <p:spPr bwMode="auto">
            <a:xfrm>
              <a:off x="2439" y="6583"/>
              <a:ext cx="10031" cy="5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Rectangle 6"/>
            <p:cNvSpPr>
              <a:spLocks noChangeAspect="1" noChangeArrowheads="1"/>
            </p:cNvSpPr>
            <p:nvPr/>
          </p:nvSpPr>
          <p:spPr bwMode="auto">
            <a:xfrm>
              <a:off x="2439" y="6777"/>
              <a:ext cx="6106" cy="15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endParaRPr lang="zh-CN" altLang="zh-CN" sz="1300">
                <a:solidFill>
                  <a:srgbClr val="000000"/>
                </a:solidFill>
              </a:endParaRPr>
            </a:p>
          </p:txBody>
        </p:sp>
        <p:sp>
          <p:nvSpPr>
            <p:cNvPr id="7" name="Rectangle 7"/>
            <p:cNvSpPr>
              <a:spLocks noChangeAspect="1" noChangeArrowheads="1"/>
            </p:cNvSpPr>
            <p:nvPr/>
          </p:nvSpPr>
          <p:spPr bwMode="auto">
            <a:xfrm>
              <a:off x="2439" y="8359"/>
              <a:ext cx="6106" cy="219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endParaRPr lang="zh-CN" altLang="zh-CN" sz="1300">
                <a:solidFill>
                  <a:srgbClr val="000000"/>
                </a:solidFill>
              </a:endParaRPr>
            </a:p>
          </p:txBody>
        </p:sp>
        <p:sp>
          <p:nvSpPr>
            <p:cNvPr id="8" name="Line 8"/>
            <p:cNvSpPr>
              <a:spLocks noChangeAspect="1" noChangeShapeType="1"/>
            </p:cNvSpPr>
            <p:nvPr/>
          </p:nvSpPr>
          <p:spPr bwMode="auto">
            <a:xfrm>
              <a:off x="8720" y="7743"/>
              <a:ext cx="14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Rectangle 9"/>
            <p:cNvSpPr>
              <a:spLocks noChangeAspect="1" noChangeArrowheads="1"/>
            </p:cNvSpPr>
            <p:nvPr/>
          </p:nvSpPr>
          <p:spPr bwMode="auto">
            <a:xfrm>
              <a:off x="3572" y="9764"/>
              <a:ext cx="148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MAC Timing</a:t>
              </a:r>
            </a:p>
          </p:txBody>
        </p:sp>
        <p:sp>
          <p:nvSpPr>
            <p:cNvPr id="10" name="Rectangle 10"/>
            <p:cNvSpPr>
              <a:spLocks noChangeAspect="1" noChangeArrowheads="1"/>
            </p:cNvSpPr>
            <p:nvPr/>
          </p:nvSpPr>
          <p:spPr bwMode="auto">
            <a:xfrm>
              <a:off x="5318" y="8885"/>
              <a:ext cx="1483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Processing</a:t>
              </a:r>
            </a:p>
          </p:txBody>
        </p:sp>
        <p:sp>
          <p:nvSpPr>
            <p:cNvPr id="11" name="Rectangle 11"/>
            <p:cNvSpPr>
              <a:spLocks noChangeAspect="1" noChangeArrowheads="1"/>
            </p:cNvSpPr>
            <p:nvPr/>
          </p:nvSpPr>
          <p:spPr bwMode="auto">
            <a:xfrm>
              <a:off x="5318" y="7306"/>
              <a:ext cx="305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Policy</a:t>
              </a:r>
            </a:p>
          </p:txBody>
        </p:sp>
        <p:sp>
          <p:nvSpPr>
            <p:cNvPr id="12" name="Rectangle 12"/>
            <p:cNvSpPr>
              <a:spLocks noChangeAspect="1" noChangeArrowheads="1"/>
            </p:cNvSpPr>
            <p:nvPr/>
          </p:nvSpPr>
          <p:spPr bwMode="auto">
            <a:xfrm>
              <a:off x="3557" y="7327"/>
              <a:ext cx="1457" cy="615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Channel Switch 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Decision</a:t>
              </a:r>
            </a:p>
          </p:txBody>
        </p:sp>
        <p:sp>
          <p:nvSpPr>
            <p:cNvPr id="13" name="Line 13"/>
            <p:cNvSpPr>
              <a:spLocks noChangeAspect="1" noChangeShapeType="1"/>
            </p:cNvSpPr>
            <p:nvPr/>
          </p:nvSpPr>
          <p:spPr bwMode="auto">
            <a:xfrm>
              <a:off x="6451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Line 14"/>
            <p:cNvSpPr>
              <a:spLocks noChangeAspect="1" noChangeShapeType="1"/>
            </p:cNvSpPr>
            <p:nvPr/>
          </p:nvSpPr>
          <p:spPr bwMode="auto">
            <a:xfrm flipV="1">
              <a:off x="5753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Rectangle 15"/>
            <p:cNvSpPr>
              <a:spLocks noChangeAspect="1" noChangeArrowheads="1"/>
            </p:cNvSpPr>
            <p:nvPr/>
          </p:nvSpPr>
          <p:spPr bwMode="auto">
            <a:xfrm>
              <a:off x="6888" y="8885"/>
              <a:ext cx="1482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Frames</a:t>
              </a:r>
            </a:p>
          </p:txBody>
        </p:sp>
        <p:sp>
          <p:nvSpPr>
            <p:cNvPr id="16" name="Text Box 16"/>
            <p:cNvSpPr txBox="1">
              <a:spLocks noChangeAspect="1" noChangeArrowheads="1"/>
            </p:cNvSpPr>
            <p:nvPr/>
          </p:nvSpPr>
          <p:spPr bwMode="auto">
            <a:xfrm>
              <a:off x="2439" y="6777"/>
              <a:ext cx="965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 dirty="0">
                  <a:solidFill>
                    <a:srgbClr val="000000"/>
                  </a:solidFill>
                  <a:ea typeface="宋体" charset="-122"/>
                </a:rPr>
                <a:t>SME</a:t>
              </a:r>
            </a:p>
          </p:txBody>
        </p:sp>
        <p:sp>
          <p:nvSpPr>
            <p:cNvPr id="17" name="Text Box 17"/>
            <p:cNvSpPr txBox="1">
              <a:spLocks noChangeAspect="1" noChangeArrowheads="1"/>
            </p:cNvSpPr>
            <p:nvPr/>
          </p:nvSpPr>
          <p:spPr bwMode="auto">
            <a:xfrm>
              <a:off x="2439" y="8358"/>
              <a:ext cx="115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>
                  <a:solidFill>
                    <a:srgbClr val="000000"/>
                  </a:solidFill>
                  <a:ea typeface="宋体" charset="-122"/>
                </a:rPr>
                <a:t>MLME</a:t>
              </a:r>
            </a:p>
          </p:txBody>
        </p:sp>
        <p:sp>
          <p:nvSpPr>
            <p:cNvPr id="18" name="Line 18"/>
            <p:cNvSpPr>
              <a:spLocks noChangeAspect="1" noChangeShapeType="1"/>
            </p:cNvSpPr>
            <p:nvPr/>
          </p:nvSpPr>
          <p:spPr bwMode="auto">
            <a:xfrm flipV="1">
              <a:off x="5057" y="9501"/>
              <a:ext cx="261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Line 19"/>
            <p:cNvSpPr>
              <a:spLocks noChangeAspect="1" noChangeShapeType="1"/>
            </p:cNvSpPr>
            <p:nvPr/>
          </p:nvSpPr>
          <p:spPr bwMode="auto">
            <a:xfrm>
              <a:off x="8022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Line 20"/>
            <p:cNvSpPr>
              <a:spLocks noChangeAspect="1" noChangeShapeType="1"/>
            </p:cNvSpPr>
            <p:nvPr/>
          </p:nvSpPr>
          <p:spPr bwMode="auto">
            <a:xfrm flipV="1">
              <a:off x="7324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Rectangle 21"/>
            <p:cNvSpPr>
              <a:spLocks noChangeAspect="1" noChangeArrowheads="1"/>
            </p:cNvSpPr>
            <p:nvPr/>
          </p:nvSpPr>
          <p:spPr bwMode="auto">
            <a:xfrm>
              <a:off x="3572" y="8885"/>
              <a:ext cx="1482" cy="61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Channel Switch 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Timing</a:t>
              </a:r>
            </a:p>
          </p:txBody>
        </p:sp>
        <p:sp>
          <p:nvSpPr>
            <p:cNvPr id="22" name="Line 22"/>
            <p:cNvSpPr>
              <a:spLocks noChangeAspect="1" noChangeShapeType="1"/>
            </p:cNvSpPr>
            <p:nvPr/>
          </p:nvSpPr>
          <p:spPr bwMode="auto">
            <a:xfrm flipV="1">
              <a:off x="4270" y="9501"/>
              <a:ext cx="0" cy="2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Line 23"/>
            <p:cNvSpPr>
              <a:spLocks noChangeAspect="1" noChangeShapeType="1"/>
            </p:cNvSpPr>
            <p:nvPr/>
          </p:nvSpPr>
          <p:spPr bwMode="auto">
            <a:xfrm flipH="1">
              <a:off x="2876" y="9148"/>
              <a:ext cx="6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Line 24"/>
            <p:cNvSpPr>
              <a:spLocks noChangeAspect="1" noChangeShapeType="1"/>
            </p:cNvSpPr>
            <p:nvPr/>
          </p:nvSpPr>
          <p:spPr bwMode="auto">
            <a:xfrm>
              <a:off x="2876" y="9148"/>
              <a:ext cx="0" cy="20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Rectangle 25"/>
            <p:cNvSpPr>
              <a:spLocks noChangeAspect="1" noChangeArrowheads="1"/>
            </p:cNvSpPr>
            <p:nvPr/>
          </p:nvSpPr>
          <p:spPr bwMode="auto">
            <a:xfrm>
              <a:off x="3018" y="10779"/>
              <a:ext cx="87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800" dirty="0">
                  <a:solidFill>
                    <a:srgbClr val="000000"/>
                  </a:solidFill>
                  <a:ea typeface="宋体" charset="-122"/>
                </a:rPr>
                <a:t>PLME</a:t>
              </a:r>
            </a:p>
          </p:txBody>
        </p:sp>
        <p:sp>
          <p:nvSpPr>
            <p:cNvPr id="26" name="Line 26"/>
            <p:cNvSpPr>
              <a:spLocks noChangeAspect="1" noChangeShapeType="1"/>
            </p:cNvSpPr>
            <p:nvPr/>
          </p:nvSpPr>
          <p:spPr bwMode="auto">
            <a:xfrm flipH="1">
              <a:off x="10378" y="10554"/>
              <a:ext cx="20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Line 27"/>
            <p:cNvSpPr>
              <a:spLocks noChangeAspect="1" noChangeShapeType="1"/>
            </p:cNvSpPr>
            <p:nvPr/>
          </p:nvSpPr>
          <p:spPr bwMode="auto">
            <a:xfrm flipV="1">
              <a:off x="10378" y="8359"/>
              <a:ext cx="0" cy="2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Line 28"/>
            <p:cNvSpPr>
              <a:spLocks noChangeAspect="1" noChangeShapeType="1"/>
            </p:cNvSpPr>
            <p:nvPr/>
          </p:nvSpPr>
          <p:spPr bwMode="auto">
            <a:xfrm>
              <a:off x="10378" y="8359"/>
              <a:ext cx="20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Line 29"/>
            <p:cNvSpPr>
              <a:spLocks noChangeAspect="1" noChangeShapeType="1"/>
            </p:cNvSpPr>
            <p:nvPr/>
          </p:nvSpPr>
          <p:spPr bwMode="auto">
            <a:xfrm flipV="1">
              <a:off x="10378" y="6777"/>
              <a:ext cx="0" cy="15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Line 30"/>
            <p:cNvSpPr>
              <a:spLocks noChangeAspect="1" noChangeShapeType="1"/>
            </p:cNvSpPr>
            <p:nvPr/>
          </p:nvSpPr>
          <p:spPr bwMode="auto">
            <a:xfrm>
              <a:off x="10378" y="6777"/>
              <a:ext cx="200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Text Box 31"/>
            <p:cNvSpPr txBox="1">
              <a:spLocks noChangeAspect="1" noChangeArrowheads="1"/>
            </p:cNvSpPr>
            <p:nvPr/>
          </p:nvSpPr>
          <p:spPr bwMode="auto">
            <a:xfrm>
              <a:off x="10378" y="6777"/>
              <a:ext cx="935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 dirty="0">
                  <a:solidFill>
                    <a:srgbClr val="000000"/>
                  </a:solidFill>
                  <a:ea typeface="宋体" charset="-122"/>
                </a:rPr>
                <a:t>SME</a:t>
              </a:r>
            </a:p>
          </p:txBody>
        </p:sp>
        <p:sp>
          <p:nvSpPr>
            <p:cNvPr id="32" name="Text Box 32"/>
            <p:cNvSpPr txBox="1">
              <a:spLocks noChangeAspect="1" noChangeArrowheads="1"/>
            </p:cNvSpPr>
            <p:nvPr/>
          </p:nvSpPr>
          <p:spPr bwMode="auto">
            <a:xfrm>
              <a:off x="10378" y="8358"/>
              <a:ext cx="1127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r>
                <a:rPr lang="en-US" altLang="zh-CN" sz="1300">
                  <a:solidFill>
                    <a:srgbClr val="000000"/>
                  </a:solidFill>
                  <a:ea typeface="宋体" charset="-122"/>
                </a:rPr>
                <a:t>MLME</a:t>
              </a:r>
            </a:p>
          </p:txBody>
        </p:sp>
        <p:sp>
          <p:nvSpPr>
            <p:cNvPr id="33" name="Text Box 33"/>
            <p:cNvSpPr txBox="1">
              <a:spLocks noChangeAspect="1" noChangeArrowheads="1"/>
            </p:cNvSpPr>
            <p:nvPr/>
          </p:nvSpPr>
          <p:spPr bwMode="auto">
            <a:xfrm>
              <a:off x="8805" y="8096"/>
              <a:ext cx="1350" cy="4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MREQUEST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/MREPORT</a:t>
              </a:r>
            </a:p>
          </p:txBody>
        </p:sp>
        <p:sp>
          <p:nvSpPr>
            <p:cNvPr id="34" name="Line 34"/>
            <p:cNvSpPr>
              <a:spLocks noChangeAspect="1" noChangeShapeType="1"/>
            </p:cNvSpPr>
            <p:nvPr/>
          </p:nvSpPr>
          <p:spPr bwMode="auto">
            <a:xfrm>
              <a:off x="8720" y="9148"/>
              <a:ext cx="148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Rectangle 35"/>
            <p:cNvSpPr>
              <a:spLocks noChangeAspect="1" noChangeArrowheads="1"/>
            </p:cNvSpPr>
            <p:nvPr/>
          </p:nvSpPr>
          <p:spPr bwMode="auto">
            <a:xfrm>
              <a:off x="10551" y="8885"/>
              <a:ext cx="1483" cy="61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lIns="65837" tIns="32918" rIns="65837" bIns="32918" anchor="ctr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</a:p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Frames</a:t>
              </a:r>
            </a:p>
          </p:txBody>
        </p:sp>
        <p:sp>
          <p:nvSpPr>
            <p:cNvPr id="36" name="Line 36"/>
            <p:cNvSpPr>
              <a:spLocks noChangeAspect="1" noChangeShapeType="1"/>
            </p:cNvSpPr>
            <p:nvPr/>
          </p:nvSpPr>
          <p:spPr bwMode="auto">
            <a:xfrm>
              <a:off x="10551" y="7306"/>
              <a:ext cx="18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Line 37"/>
            <p:cNvSpPr>
              <a:spLocks noChangeAspect="1" noChangeShapeType="1"/>
            </p:cNvSpPr>
            <p:nvPr/>
          </p:nvSpPr>
          <p:spPr bwMode="auto">
            <a:xfrm>
              <a:off x="10551" y="730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Line 38"/>
            <p:cNvSpPr>
              <a:spLocks noChangeAspect="1" noChangeShapeType="1"/>
            </p:cNvSpPr>
            <p:nvPr/>
          </p:nvSpPr>
          <p:spPr bwMode="auto">
            <a:xfrm>
              <a:off x="10551" y="7919"/>
              <a:ext cx="18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Text Box 39"/>
            <p:cNvSpPr txBox="1">
              <a:spLocks noChangeAspect="1" noChangeArrowheads="1"/>
            </p:cNvSpPr>
            <p:nvPr/>
          </p:nvSpPr>
          <p:spPr bwMode="auto">
            <a:xfrm>
              <a:off x="10988" y="7306"/>
              <a:ext cx="1347" cy="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5837" tIns="32918" rIns="65837" bIns="32918"/>
            <a:lstStyle/>
            <a:p>
              <a:pPr algn="ctr"/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Measurement</a:t>
              </a:r>
              <a:br>
                <a:rPr lang="en-US" altLang="zh-CN" sz="800">
                  <a:solidFill>
                    <a:srgbClr val="000000"/>
                  </a:solidFill>
                  <a:ea typeface="宋体" charset="-122"/>
                </a:rPr>
              </a:br>
              <a:r>
                <a:rPr lang="en-US" altLang="zh-CN" sz="800">
                  <a:solidFill>
                    <a:srgbClr val="000000"/>
                  </a:solidFill>
                  <a:ea typeface="宋体" charset="-122"/>
                </a:rPr>
                <a:t>Policy</a:t>
              </a:r>
            </a:p>
          </p:txBody>
        </p:sp>
        <p:sp>
          <p:nvSpPr>
            <p:cNvPr id="40" name="Line 40"/>
            <p:cNvSpPr>
              <a:spLocks noChangeAspect="1" noChangeShapeType="1"/>
            </p:cNvSpPr>
            <p:nvPr/>
          </p:nvSpPr>
          <p:spPr bwMode="auto">
            <a:xfrm flipV="1">
              <a:off x="11685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Text Box 41"/>
            <p:cNvSpPr txBox="1">
              <a:spLocks noChangeAspect="1" noChangeArrowheads="1"/>
            </p:cNvSpPr>
            <p:nvPr/>
          </p:nvSpPr>
          <p:spPr bwMode="auto">
            <a:xfrm rot="16200000">
              <a:off x="5719" y="8237"/>
              <a:ext cx="874" cy="28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r>
                <a:rPr lang="en-US" altLang="zh-CN" sz="600" dirty="0">
                  <a:solidFill>
                    <a:srgbClr val="000000"/>
                  </a:solidFill>
                  <a:ea typeface="宋体" charset="-122"/>
                </a:rPr>
                <a:t>MEASURE</a:t>
              </a:r>
            </a:p>
          </p:txBody>
        </p:sp>
        <p:sp>
          <p:nvSpPr>
            <p:cNvPr id="42" name="Line 42"/>
            <p:cNvSpPr>
              <a:spLocks noChangeAspect="1" noChangeShapeType="1"/>
            </p:cNvSpPr>
            <p:nvPr/>
          </p:nvSpPr>
          <p:spPr bwMode="auto">
            <a:xfrm>
              <a:off x="4620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Line 43"/>
            <p:cNvSpPr>
              <a:spLocks noChangeAspect="1" noChangeShapeType="1"/>
            </p:cNvSpPr>
            <p:nvPr/>
          </p:nvSpPr>
          <p:spPr bwMode="auto">
            <a:xfrm flipV="1">
              <a:off x="3922" y="8096"/>
              <a:ext cx="0" cy="6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Text Box 44"/>
            <p:cNvSpPr txBox="1">
              <a:spLocks noChangeAspect="1" noChangeArrowheads="1"/>
            </p:cNvSpPr>
            <p:nvPr/>
          </p:nvSpPr>
          <p:spPr bwMode="auto">
            <a:xfrm rot="16200000">
              <a:off x="3915" y="8209"/>
              <a:ext cx="826" cy="4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CHANNEL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 SWITCH</a:t>
              </a:r>
            </a:p>
          </p:txBody>
        </p:sp>
        <p:sp>
          <p:nvSpPr>
            <p:cNvPr id="45" name="Text Box 45"/>
            <p:cNvSpPr txBox="1">
              <a:spLocks noChangeAspect="1" noChangeArrowheads="1"/>
            </p:cNvSpPr>
            <p:nvPr/>
          </p:nvSpPr>
          <p:spPr bwMode="auto">
            <a:xfrm>
              <a:off x="9443" y="8885"/>
              <a:ext cx="42" cy="2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960" tIns="12960" rIns="12960" bIns="12960"/>
            <a:lstStyle/>
            <a:p>
              <a:pPr algn="ctr"/>
              <a:endParaRPr lang="zh-CN" altLang="zh-CN" sz="600">
                <a:solidFill>
                  <a:srgbClr val="000000"/>
                </a:solidFill>
              </a:endParaRPr>
            </a:p>
          </p:txBody>
        </p:sp>
        <p:sp>
          <p:nvSpPr>
            <p:cNvPr id="46" name="Text Box 46"/>
            <p:cNvSpPr txBox="1">
              <a:spLocks noChangeAspect="1" noChangeArrowheads="1"/>
            </p:cNvSpPr>
            <p:nvPr/>
          </p:nvSpPr>
          <p:spPr bwMode="auto">
            <a:xfrm rot="16200000">
              <a:off x="7271" y="8208"/>
              <a:ext cx="884" cy="3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MREQUEST</a:t>
              </a:r>
            </a:p>
            <a:p>
              <a:pPr algn="ctr"/>
              <a:r>
                <a:rPr lang="en-US" altLang="zh-CN" sz="600">
                  <a:solidFill>
                    <a:srgbClr val="000000"/>
                  </a:solidFill>
                  <a:ea typeface="宋体" charset="-122"/>
                </a:rPr>
                <a:t>/MREPORT</a:t>
              </a:r>
            </a:p>
          </p:txBody>
        </p:sp>
      </p:grpSp>
      <p:sp>
        <p:nvSpPr>
          <p:cNvPr id="47" name="矩形 46"/>
          <p:cNvSpPr/>
          <p:nvPr/>
        </p:nvSpPr>
        <p:spPr bwMode="auto">
          <a:xfrm>
            <a:off x="1662433" y="4401168"/>
            <a:ext cx="6725991" cy="540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00307" y="4077072"/>
            <a:ext cx="1019283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‘OAM client’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77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Management Interfaces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Primary interface to obtain real-time information through </a:t>
            </a:r>
            <a:r>
              <a:rPr lang="en-US" altLang="zh-CN" sz="2000" dirty="0"/>
              <a:t>the request/response mechanisms of r</a:t>
            </a:r>
            <a:r>
              <a:rPr lang="en-US" altLang="zh-CN" sz="2000" dirty="0" smtClean="0"/>
              <a:t>adio measurements (RM, 802.11k)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wireless network management (WNM, 802.11v)</a:t>
            </a:r>
          </a:p>
          <a:p>
            <a:r>
              <a:rPr lang="en-US" altLang="zh-CN" sz="2000" dirty="0" smtClean="0"/>
              <a:t>Secondary interface provided to the management applications (NMS, EM) by performing </a:t>
            </a:r>
            <a:r>
              <a:rPr lang="en-US" altLang="zh-CN" sz="2000" dirty="0" err="1" smtClean="0"/>
              <a:t>MIB.get</a:t>
            </a:r>
            <a:r>
              <a:rPr lang="en-US" altLang="zh-CN" sz="2000" dirty="0" smtClean="0"/>
              <a:t> and </a:t>
            </a:r>
            <a:r>
              <a:rPr lang="en-US" altLang="zh-CN" sz="2000" dirty="0" err="1" smtClean="0"/>
              <a:t>MIB.set</a:t>
            </a:r>
            <a:r>
              <a:rPr lang="en-US" altLang="zh-CN" sz="2000" dirty="0" smtClean="0"/>
              <a:t> operations, e.g. SNMP GET and SET.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97153"/>
            <a:ext cx="4956398" cy="314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连接符 4"/>
          <p:cNvCxnSpPr/>
          <p:nvPr/>
        </p:nvCxnSpPr>
        <p:spPr bwMode="auto">
          <a:xfrm>
            <a:off x="4687138" y="5733256"/>
            <a:ext cx="0" cy="7920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851920" y="5384249"/>
            <a:ext cx="136815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Primary Interface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51920" y="3717032"/>
            <a:ext cx="1574459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Secondary </a:t>
            </a:r>
            <a:r>
              <a:rPr lang="en-US" altLang="zh-CN" dirty="0" smtClean="0"/>
              <a:t>Interface</a:t>
            </a:r>
            <a:endParaRPr lang="zh-CN" altLang="en-US" dirty="0"/>
          </a:p>
        </p:txBody>
      </p:sp>
      <p:cxnSp>
        <p:nvCxnSpPr>
          <p:cNvPr id="9" name="直接连接符 8"/>
          <p:cNvCxnSpPr/>
          <p:nvPr/>
        </p:nvCxnSpPr>
        <p:spPr bwMode="auto">
          <a:xfrm>
            <a:off x="2184110" y="4039568"/>
            <a:ext cx="4680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2" name="矩形标注 11"/>
          <p:cNvSpPr/>
          <p:nvPr/>
        </p:nvSpPr>
        <p:spPr bwMode="auto">
          <a:xfrm>
            <a:off x="7164288" y="3642690"/>
            <a:ext cx="1800200" cy="396878"/>
          </a:xfrm>
          <a:prstGeom prst="wedgeRectCallout">
            <a:avLst>
              <a:gd name="adj1" fmla="val -87007"/>
              <a:gd name="adj2" fmla="val -7054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e.g. SNMP GET and SET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14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br>
              <a:rPr lang="en-US" altLang="zh-CN" dirty="0" smtClean="0"/>
            </a:br>
            <a:r>
              <a:rPr lang="en-US" altLang="zh-CN" dirty="0"/>
              <a:t>Capability Discovery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315180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Information OAMPDU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Beacon</a:t>
                      </a:r>
                    </a:p>
                    <a:p>
                      <a:r>
                        <a:rPr lang="en-US" altLang="zh-CN" sz="1800" dirty="0" smtClean="0"/>
                        <a:t>Association Request/</a:t>
                      </a:r>
                      <a:r>
                        <a:rPr lang="en-US" altLang="zh-CN" sz="1800" dirty="0" err="1" smtClean="0"/>
                        <a:t>Reponse</a:t>
                      </a:r>
                      <a:r>
                        <a:rPr lang="en-US" altLang="zh-CN" sz="1800" dirty="0" smtClean="0"/>
                        <a:t>, </a:t>
                      </a:r>
                      <a:r>
                        <a:rPr lang="en-US" altLang="zh-CN" sz="1800" dirty="0" err="1" smtClean="0"/>
                        <a:t>Reassociation</a:t>
                      </a:r>
                      <a:r>
                        <a:rPr lang="en-US" altLang="zh-CN" sz="1800" dirty="0" smtClean="0"/>
                        <a:t> Request/Response, Probe Request/Response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OAM Configuration field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altLang="zh-CN" sz="1800" dirty="0" smtClean="0"/>
                        <a:t>RM Enabled Capabilities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Extended Capabilities Element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Variable</a:t>
                      </a:r>
                      <a:r>
                        <a:rPr lang="en-US" altLang="zh-CN" baseline="0" dirty="0" smtClean="0"/>
                        <a:t> Retrieval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Link events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OAM remote loopback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Unidirectional support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OAM mode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(1 byte)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Link measurement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Neighbor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Parallel Measurements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 bytes)</a:t>
                      </a:r>
                      <a:endParaRPr lang="zh-CN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Diagnostics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Multicast Diagnostics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Location Tracking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dirty="0" smtClean="0"/>
                        <a:t>(40 bits)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92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/>
              <a:t>Remote </a:t>
            </a:r>
            <a:r>
              <a:rPr lang="en-US" altLang="zh-CN" dirty="0" smtClean="0"/>
              <a:t>Failure </a:t>
            </a:r>
            <a:r>
              <a:rPr lang="en-US" altLang="zh-CN" dirty="0"/>
              <a:t>Indication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009651"/>
              </p:ext>
            </p:extLst>
          </p:nvPr>
        </p:nvGraphicFramePr>
        <p:xfrm>
          <a:off x="457200" y="1600200"/>
          <a:ext cx="8229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Information OAMPDU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disassociation, </a:t>
                      </a:r>
                      <a:r>
                        <a:rPr lang="en-US" altLang="zh-CN" sz="1800" dirty="0" err="1" smtClean="0"/>
                        <a:t>deauthentication</a:t>
                      </a:r>
                      <a:r>
                        <a:rPr lang="en-US" altLang="zh-CN" sz="1800" dirty="0" smtClean="0"/>
                        <a:t>, DELTS, DELBA, DLS teardown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Critical link event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Reason code field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Link fault (The PHY has determined a fault has occurred in the receive direction of the local DTE.)</a:t>
                      </a:r>
                      <a:endParaRPr lang="en-US" altLang="zh-CN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Dying gasp (An unrecoverable local failure condition has occurred.)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Critical event (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 unspecified critical event has occurred.</a:t>
                      </a:r>
                      <a:r>
                        <a:rPr lang="en-US" altLang="zh-CN" baseline="0" dirty="0" smtClean="0"/>
                        <a:t>)*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zh-CN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* Definition is implementation specific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Previous authentication no longer valid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Deauthenticated</a:t>
                      </a: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because sending STA is leaving (or has left) IBSS or 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Disassociated due to inactivity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Disassociated because AP is unable to handle all currently associated STAs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dirty="0" smtClean="0"/>
                        <a:t>(2 bytes)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4606868" y="6165304"/>
            <a:ext cx="40695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 smtClean="0"/>
              <a:t>Regarding security</a:t>
            </a:r>
            <a:r>
              <a:rPr lang="en-US" altLang="zh-CN" kern="0" dirty="0"/>
              <a:t>, </a:t>
            </a:r>
            <a:r>
              <a:rPr lang="en-US" altLang="zh-CN" kern="0" dirty="0" smtClean="0"/>
              <a:t>shared </a:t>
            </a:r>
            <a:r>
              <a:rPr lang="en-US" altLang="zh-CN" kern="0" dirty="0"/>
              <a:t>channel resource </a:t>
            </a:r>
            <a:r>
              <a:rPr lang="en-US" altLang="zh-CN" kern="0" dirty="0" smtClean="0"/>
              <a:t>allocation, </a:t>
            </a:r>
            <a:r>
              <a:rPr lang="en-US" altLang="zh-CN" kern="0" dirty="0" err="1" smtClean="0"/>
              <a:t>QoS</a:t>
            </a:r>
            <a:r>
              <a:rPr lang="en-US" altLang="zh-CN" kern="0" dirty="0" smtClean="0"/>
              <a:t>, channel condition, </a:t>
            </a:r>
            <a:r>
              <a:rPr lang="en-US" altLang="zh-CN" kern="0" dirty="0" err="1" smtClean="0"/>
              <a:t>etc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4048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Link Monitoring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456289"/>
              </p:ext>
            </p:extLst>
          </p:nvPr>
        </p:nvGraphicFramePr>
        <p:xfrm>
          <a:off x="446856" y="1412776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Event Notification OAMPDU</a:t>
                      </a:r>
                    </a:p>
                    <a:p>
                      <a:r>
                        <a:rPr lang="en-US" altLang="zh-CN" dirty="0" smtClean="0"/>
                        <a:t>Variable Request OAMPDU </a:t>
                      </a:r>
                    </a:p>
                    <a:p>
                      <a:r>
                        <a:rPr lang="en-US" altLang="zh-CN" dirty="0" smtClean="0"/>
                        <a:t>Variable Response OAMPDU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Radio measurement</a:t>
                      </a:r>
                      <a:r>
                        <a:rPr lang="en-US" altLang="zh-CN" sz="1200" baseline="0" dirty="0" smtClean="0"/>
                        <a:t> request/report</a:t>
                      </a:r>
                    </a:p>
                    <a:p>
                      <a:r>
                        <a:rPr lang="en-US" altLang="zh-CN" sz="1200" baseline="0" dirty="0" smtClean="0"/>
                        <a:t>Link measurement request/report</a:t>
                      </a:r>
                    </a:p>
                    <a:p>
                      <a:r>
                        <a:rPr lang="en-US" altLang="zh-CN" sz="1200" baseline="0" dirty="0" smtClean="0"/>
                        <a:t>Neighbor report request/response</a:t>
                      </a:r>
                    </a:p>
                    <a:p>
                      <a:r>
                        <a:rPr lang="en-US" altLang="zh-CN" sz="1200" dirty="0" smtClean="0"/>
                        <a:t>Event request</a:t>
                      </a:r>
                      <a:r>
                        <a:rPr lang="en-US" altLang="zh-CN" sz="1200" baseline="0" dirty="0" smtClean="0"/>
                        <a:t>/report</a:t>
                      </a:r>
                    </a:p>
                    <a:p>
                      <a:r>
                        <a:rPr lang="en-US" altLang="zh-CN" sz="1200" baseline="0" dirty="0" smtClean="0"/>
                        <a:t>Collocated interference request/report</a:t>
                      </a:r>
                      <a:endParaRPr lang="en-US" altLang="zh-CN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 event (for errors)</a:t>
                      </a:r>
                    </a:p>
                    <a:p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Variable Descriptors/Containers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Measurement report IE</a:t>
                      </a:r>
                    </a:p>
                    <a:p>
                      <a:r>
                        <a:rPr lang="en-US" altLang="zh-CN" sz="1200" dirty="0" smtClean="0"/>
                        <a:t>TPC (transmit</a:t>
                      </a:r>
                      <a:r>
                        <a:rPr lang="en-US" altLang="zh-CN" sz="1200" baseline="0" dirty="0" smtClean="0"/>
                        <a:t> power control</a:t>
                      </a:r>
                      <a:r>
                        <a:rPr lang="en-US" altLang="zh-CN" sz="1200" dirty="0" smtClean="0"/>
                        <a:t>)</a:t>
                      </a:r>
                      <a:r>
                        <a:rPr lang="en-US" altLang="zh-CN" sz="1200" baseline="0" dirty="0" smtClean="0"/>
                        <a:t> report IE</a:t>
                      </a:r>
                    </a:p>
                    <a:p>
                      <a:r>
                        <a:rPr lang="en-US" altLang="zh-CN" sz="1200" baseline="0" dirty="0" smtClean="0"/>
                        <a:t>Neighbor report IE</a:t>
                      </a:r>
                    </a:p>
                    <a:p>
                      <a:r>
                        <a:rPr lang="en-US" altLang="zh-CN" sz="1200" dirty="0" smtClean="0"/>
                        <a:t>Event report ID</a:t>
                      </a:r>
                    </a:p>
                    <a:p>
                      <a:r>
                        <a:rPr lang="en-US" altLang="zh-CN" sz="1200" dirty="0" smtClean="0"/>
                        <a:t>Collocated interference report ID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Symbol Period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 Period </a:t>
                      </a:r>
                      <a:endParaRPr lang="en-US" altLang="zh-CN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kern="0" dirty="0" smtClean="0"/>
                        <a:t>Errored Frame Seconds Summary 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MIB </a:t>
                      </a:r>
                      <a:r>
                        <a:rPr lang="en-US" altLang="zh-CN" dirty="0" smtClean="0"/>
                        <a:t>variable </a:t>
                      </a:r>
                      <a:endParaRPr lang="zh-CN" altLang="en-US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altLang="zh-CN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/>
                        <a:t>CCA report,</a:t>
                      </a:r>
                      <a:r>
                        <a:rPr lang="en-US" altLang="zh-CN" sz="1200" baseline="0" dirty="0" smtClean="0"/>
                        <a:t> RPI histogram report, channel load report, noise histogram report, beacon report, frame report, STA statistics report, LCI report, transmit stream/category measurement report, multicast diagnostics report, location civic report, location identifier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dirty="0" smtClean="0"/>
                        <a:t>Transmit power,</a:t>
                      </a:r>
                      <a:r>
                        <a:rPr lang="en-US" altLang="zh-CN" sz="1200" baseline="0" dirty="0" smtClean="0"/>
                        <a:t> link margin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Information of neighbor, including BSSID, AP reachability, security, PHY type, etc.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Time, reason and results of Transition event; EAP method and RSNA results; channel number, </a:t>
                      </a:r>
                      <a:r>
                        <a:rPr lang="en-US" altLang="zh-CN" sz="1200" baseline="0" dirty="0" err="1" smtClean="0"/>
                        <a:t>Tx</a:t>
                      </a:r>
                      <a:r>
                        <a:rPr lang="en-US" altLang="zh-CN" sz="1200" baseline="0" dirty="0" smtClean="0"/>
                        <a:t> power, connection Time and status of P2P link event; WNM log event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200" baseline="0" dirty="0" smtClean="0"/>
                        <a:t>Interference level, interval, center frequency and bandwidth of the collocated interference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31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Comparing 802.3ah and 802.11k,v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Remote Test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8518433"/>
              </p:ext>
            </p:extLst>
          </p:nvPr>
        </p:nvGraphicFramePr>
        <p:xfrm>
          <a:off x="457200" y="1600200"/>
          <a:ext cx="8229600" cy="229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802.3ah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802.11k,v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Loopback Control OAMPDU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Diagnostic Request</a:t>
                      </a:r>
                    </a:p>
                    <a:p>
                      <a:r>
                        <a:rPr lang="en-US" altLang="zh-CN" sz="1800" dirty="0" smtClean="0"/>
                        <a:t>Diagnostic Report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Remote Loopback command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Diagnostic Request/Report IE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Enable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baseline="0" dirty="0" smtClean="0"/>
                        <a:t>Disable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dirty="0" smtClean="0"/>
                        <a:t>Association</a:t>
                      </a:r>
                      <a:r>
                        <a:rPr lang="en-US" altLang="zh-CN" baseline="0" dirty="0" smtClean="0"/>
                        <a:t> Diagnostic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baseline="0" dirty="0" smtClean="0"/>
                        <a:t>IEEE 802.1X Authentication Diagnostic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96203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29038</TotalTime>
  <Words>1758</Words>
  <Application>Microsoft Office PowerPoint</Application>
  <PresentationFormat>全屏显示(4:3)</PresentationFormat>
  <Paragraphs>398</Paragraphs>
  <Slides>19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omniran-14-0033-00-ecsg-omniran-pptx-template</vt:lpstr>
      <vt:lpstr>PowerPoint 演示文稿</vt:lpstr>
      <vt:lpstr>Measurement and Management in IEEE 802.11 and More</vt:lpstr>
      <vt:lpstr>Background</vt:lpstr>
      <vt:lpstr>Layer Management Model</vt:lpstr>
      <vt:lpstr>Management Interfaces</vt:lpstr>
      <vt:lpstr>Comparing 802.3ah and 802.11k,v Capability Discovery</vt:lpstr>
      <vt:lpstr>Comparing 802.3ah and 802.11k,v Remote Failure Indication</vt:lpstr>
      <vt:lpstr>Comparing 802.3ah and 802.11k,v Link Monitoring</vt:lpstr>
      <vt:lpstr>Comparing 802.3ah and 802.11k,v Remote Test</vt:lpstr>
      <vt:lpstr>Measurement Procedure (11k) Example of STA Statistic</vt:lpstr>
      <vt:lpstr>Diagnostic Procedure (11v) Example of Association Test</vt:lpstr>
      <vt:lpstr>802.11 Fits in a Common Structure</vt:lpstr>
      <vt:lpstr>NMS vs. ‘Management Function Set’</vt:lpstr>
      <vt:lpstr>NMS vs. ‘Management Function Set’ Deployment Case (I)</vt:lpstr>
      <vt:lpstr>NMS vs. ‘Management Function Set’ Deployment Case (II)</vt:lpstr>
      <vt:lpstr>NMS vs. ‘Management Function Set’ Deployment Case (III)</vt:lpstr>
      <vt:lpstr>NMS vs. ‘Management Function Set’</vt:lpstr>
      <vt:lpstr>Annex: Management Functionality of WiMAX</vt:lpstr>
      <vt:lpstr>Questions, Comments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NEO</cp:lastModifiedBy>
  <cp:revision>630</cp:revision>
  <cp:lastPrinted>1998-02-10T13:28:06Z</cp:lastPrinted>
  <dcterms:created xsi:type="dcterms:W3CDTF">2015-11-03T12:23:58Z</dcterms:created>
  <dcterms:modified xsi:type="dcterms:W3CDTF">2016-03-16T04:26:35Z</dcterms:modified>
</cp:coreProperties>
</file>