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2" r:id="rId2"/>
    <p:sldId id="265" r:id="rId3"/>
    <p:sldId id="290" r:id="rId4"/>
    <p:sldId id="291" r:id="rId5"/>
    <p:sldId id="292" r:id="rId6"/>
    <p:sldId id="293" r:id="rId7"/>
    <p:sldId id="271" r:id="rId8"/>
    <p:sldId id="266" r:id="rId9"/>
    <p:sldId id="283" r:id="rId10"/>
    <p:sldId id="294" r:id="rId11"/>
    <p:sldId id="297" r:id="rId12"/>
    <p:sldId id="302" r:id="rId13"/>
    <p:sldId id="300" r:id="rId14"/>
    <p:sldId id="301" r:id="rId15"/>
    <p:sldId id="298" r:id="rId16"/>
    <p:sldId id="299"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86" d="100"/>
          <a:sy n="86" d="100"/>
        </p:scale>
        <p:origin x="45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6</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t>omniran-16-0026-01-00TG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6/omniran-16-0023-00-00TG-mar-2016-f2f-meeting-minutes.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omniran/dcn/16/omniran-16-0008-01-CF00-text-proposal-for-fdm.docx" TargetMode="External"/><Relationship Id="rId5" Type="http://schemas.openxmlformats.org/officeDocument/2006/relationships/hyperlink" Target="https://mentor.ieee.org/omniran/dcn/16/omniran-16-0017-02-CF00-nfv-for-omniran.pptx" TargetMode="External"/><Relationship Id="rId4" Type="http://schemas.openxmlformats.org/officeDocument/2006/relationships/hyperlink" Target="https://mentor.ieee.org/omniran/dcn/16/omniran-16-0025-01-CF00-nrm-for-nms-and-virtualization.docx"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6/omniran-16-0023-00-00TG-mar-2016-f2f-meeting-minut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6/omniran-16-0017-02-CF00-nfv-for-omniran.pptx" TargetMode="External"/><Relationship Id="rId2" Type="http://schemas.openxmlformats.org/officeDocument/2006/relationships/hyperlink" Target="https://mentor.ieee.org/omniran/dcn/16/omniran-16-0025-01-CF00-nrm-for-nms-and-virtualization.docx" TargetMode="External"/><Relationship Id="rId1" Type="http://schemas.openxmlformats.org/officeDocument/2006/relationships/slideLayout" Target="../slideLayouts/slideLayout2.xml"/><Relationship Id="rId4" Type="http://schemas.openxmlformats.org/officeDocument/2006/relationships/hyperlink" Target="https://mentor.ieee.org/omniran/dcn/16/omniran-16-0008-01-CF00-text-proposal-for-fdm.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4cc43d7aaa9f0b1c0cf26d4845b8f7e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amp;ED=432983242&amp;amp;tollFree=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April 19</a:t>
            </a:r>
            <a:r>
              <a:rPr lang="en-US" baseline="30000" dirty="0" smtClean="0"/>
              <a:t>th</a:t>
            </a:r>
            <a:r>
              <a:rPr lang="en-US" dirty="0" smtClean="0"/>
              <a:t> , 2016 Conference Call</a:t>
            </a:r>
            <a:endParaRPr lang="en-US" dirty="0"/>
          </a:p>
        </p:txBody>
      </p:sp>
      <p:sp>
        <p:nvSpPr>
          <p:cNvPr id="3" name="Subtitle 2"/>
          <p:cNvSpPr>
            <a:spLocks noGrp="1"/>
          </p:cNvSpPr>
          <p:nvPr>
            <p:ph type="subTitle" idx="1"/>
          </p:nvPr>
        </p:nvSpPr>
        <p:spPr/>
        <p:txBody>
          <a:bodyPr/>
          <a:lstStyle/>
          <a:p>
            <a:r>
              <a:rPr lang="en-US" dirty="0" smtClean="0"/>
              <a:t>2016-04-19</a:t>
            </a:r>
            <a:r>
              <a:rPr lang="en-US" dirty="0"/>
              <a:t/>
            </a:r>
            <a:br>
              <a:rPr lang="en-US" dirty="0"/>
            </a:br>
            <a:r>
              <a:rPr lang="en-US" dirty="0"/>
              <a:t>Max </a:t>
            </a:r>
            <a:r>
              <a:rPr lang="en-US" dirty="0" smtClean="0"/>
              <a:t>Riegel, Nokia</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smtClean="0"/>
              <a:t>Either speak up now or</a:t>
            </a:r>
          </a:p>
          <a:p>
            <a:pPr lvl="1"/>
            <a:r>
              <a:rPr lang="en-US" altLang="en-US" sz="2000" dirty="0" smtClean="0"/>
              <a:t>Provide the chair of this group with the identity of the holder(s) of any and all such claims as soon as possible or</a:t>
            </a:r>
          </a:p>
          <a:p>
            <a:pPr lvl="1"/>
            <a:r>
              <a:rPr lang="en-US" altLang="en-US" sz="2000" dirty="0" smtClean="0"/>
              <a:t>Cause an LOA to be submitted</a:t>
            </a:r>
            <a:br>
              <a:rPr lang="en-US" altLang="en-US" sz="2000" dirty="0" smtClean="0"/>
            </a:br>
            <a:endParaRPr lang="en-US" altLang="en-US" sz="2000" dirty="0" smtClean="0"/>
          </a:p>
          <a:p>
            <a:r>
              <a:rPr lang="en-US" altLang="en-US" sz="2400" dirty="0" smtClean="0"/>
              <a:t>Nothing brought up.</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Agenda</a:t>
            </a:r>
            <a:endParaRPr lang="en-US" dirty="0"/>
          </a:p>
        </p:txBody>
      </p:sp>
      <p:sp>
        <p:nvSpPr>
          <p:cNvPr id="4104" name="Rectangle 5"/>
          <p:cNvSpPr>
            <a:spLocks noGrp="1" noChangeArrowheads="1"/>
          </p:cNvSpPr>
          <p:nvPr>
            <p:ph type="body" idx="1"/>
          </p:nvPr>
        </p:nvSpPr>
        <p:spPr>
          <a:xfrm>
            <a:off x="457200" y="1417637"/>
            <a:ext cx="8229600" cy="4830763"/>
          </a:xfrm>
        </p:spPr>
        <p:txBody>
          <a:bodyPr>
            <a:normAutofit fontScale="62500" lnSpcReduction="20000"/>
          </a:bodyPr>
          <a:lstStyle/>
          <a:p>
            <a:r>
              <a:rPr lang="en-US" dirty="0" smtClean="0"/>
              <a:t>Review of minutes</a:t>
            </a:r>
          </a:p>
          <a:p>
            <a:pPr lvl="1"/>
            <a:r>
              <a:rPr lang="en-US" dirty="0" smtClean="0"/>
              <a:t>Macau F2F minutes</a:t>
            </a:r>
          </a:p>
          <a:p>
            <a:pPr lvl="2"/>
            <a:r>
              <a:rPr lang="en-US" dirty="0" smtClean="0">
                <a:hlinkClick r:id="rId3"/>
              </a:rPr>
              <a:t>https://mentor.ieee.org/omniran/dcn/16/omniran-16-0023-00-00TG-mar-2016-f2f-meeting-minutes.docx</a:t>
            </a:r>
            <a:endParaRPr lang="en-US" dirty="0" smtClean="0"/>
          </a:p>
          <a:p>
            <a:r>
              <a:rPr lang="en-US" dirty="0" smtClean="0"/>
              <a:t>Reports</a:t>
            </a:r>
          </a:p>
          <a:p>
            <a:pPr lvl="1"/>
            <a:r>
              <a:rPr lang="en-US" dirty="0" smtClean="0"/>
              <a:t>5G SC status</a:t>
            </a:r>
          </a:p>
          <a:p>
            <a:r>
              <a:rPr lang="en-US" dirty="0" smtClean="0"/>
              <a:t>P802.1CF contributions</a:t>
            </a:r>
          </a:p>
          <a:p>
            <a:pPr lvl="1"/>
            <a:r>
              <a:rPr lang="en-US" dirty="0" smtClean="0"/>
              <a:t>NRM amendments for network virtualization and network management</a:t>
            </a:r>
          </a:p>
          <a:p>
            <a:pPr lvl="2"/>
            <a:r>
              <a:rPr lang="en-US" dirty="0" smtClean="0">
                <a:hlinkClick r:id="rId4"/>
              </a:rPr>
              <a:t>https://mentor.ieee.org/omniran/dcn/16/omniran-16-0025-01-CF00-nrm-for-nms-and-virtualization.docx</a:t>
            </a:r>
            <a:endParaRPr lang="en-US" dirty="0" smtClean="0"/>
          </a:p>
          <a:p>
            <a:pPr lvl="2"/>
            <a:r>
              <a:rPr lang="en-US" dirty="0" smtClean="0">
                <a:hlinkClick r:id="rId5"/>
              </a:rPr>
              <a:t>https://mentor.ieee.org/omniran/dcn/16/omniran-16-0017-02-CF00-nfv-for-omniran.pptx</a:t>
            </a:r>
            <a:endParaRPr lang="en-US" dirty="0" smtClean="0"/>
          </a:p>
          <a:p>
            <a:pPr lvl="1"/>
            <a:r>
              <a:rPr lang="en-US" dirty="0" smtClean="0"/>
              <a:t>Functional description updates</a:t>
            </a:r>
          </a:p>
          <a:p>
            <a:pPr lvl="2"/>
            <a:r>
              <a:rPr lang="en-US" dirty="0" smtClean="0">
                <a:hlinkClick r:id="rId6"/>
              </a:rPr>
              <a:t>https://mentor.ieee.org/omniran/dcn/16/omniran-16-0008-01-CF00-text-proposal-for-fdm.docx</a:t>
            </a:r>
            <a:endParaRPr lang="en-US" dirty="0" smtClean="0"/>
          </a:p>
          <a:p>
            <a:r>
              <a:rPr lang="en-US" dirty="0" smtClean="0"/>
              <a:t>Status of 802.1CF editor's draft</a:t>
            </a:r>
          </a:p>
          <a:p>
            <a:r>
              <a:rPr lang="en-US" dirty="0" smtClean="0"/>
              <a:t>Agenda for the upcoming F2F meeting</a:t>
            </a:r>
          </a:p>
          <a:p>
            <a:r>
              <a:rPr lang="en-US" dirty="0" smtClean="0"/>
              <a:t>AOB</a:t>
            </a:r>
            <a:endParaRPr lang="en-US" dirty="0"/>
          </a:p>
        </p:txBody>
      </p:sp>
    </p:spTree>
    <p:extLst>
      <p:ext uri="{BB962C8B-B14F-4D97-AF65-F5344CB8AC3E}">
        <p14:creationId xmlns:p14="http://schemas.microsoft.com/office/powerpoint/2010/main" val="283237095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lnSpcReduction="10000"/>
          </a:bodyPr>
          <a:lstStyle/>
          <a:p>
            <a:r>
              <a:rPr lang="en-US" sz="2400" dirty="0"/>
              <a:t>Review of minutes</a:t>
            </a:r>
          </a:p>
          <a:p>
            <a:pPr lvl="1"/>
            <a:r>
              <a:rPr lang="en-US" sz="2000" dirty="0"/>
              <a:t>Macau F2F minutes</a:t>
            </a:r>
          </a:p>
          <a:p>
            <a:pPr lvl="2"/>
            <a:r>
              <a:rPr lang="en-US" sz="1600" dirty="0">
                <a:hlinkClick r:id="rId2"/>
              </a:rPr>
              <a:t>https://</a:t>
            </a:r>
            <a:r>
              <a:rPr lang="en-US" sz="1600" dirty="0" smtClean="0">
                <a:hlinkClick r:id="rId2"/>
              </a:rPr>
              <a:t>mentor.ieee.org/omniran/dcn/16/omniran-16-0023-00-00TG-mar-2016-f2f-meeting-minutes.docx</a:t>
            </a:r>
            <a:endParaRPr lang="en-US" sz="1600" dirty="0" smtClean="0"/>
          </a:p>
          <a:p>
            <a:pPr lvl="2"/>
            <a:r>
              <a:rPr lang="en-US" sz="1600" dirty="0" smtClean="0"/>
              <a:t>Max found editorial mistake on title page and Wang Hao pointed to misspelled word regarding FDM.</a:t>
            </a:r>
          </a:p>
          <a:p>
            <a:pPr lvl="2"/>
            <a:r>
              <a:rPr lang="en-US" sz="1600" dirty="0" smtClean="0"/>
              <a:t>Revision with corrections uploaded to mentor</a:t>
            </a:r>
            <a:endParaRPr lang="en-US" sz="2000" dirty="0"/>
          </a:p>
          <a:p>
            <a:r>
              <a:rPr lang="en-US" sz="2400" dirty="0"/>
              <a:t>Reports</a:t>
            </a:r>
          </a:p>
          <a:p>
            <a:pPr lvl="1"/>
            <a:r>
              <a:rPr lang="en-US" sz="2000" dirty="0"/>
              <a:t>5G SC </a:t>
            </a:r>
            <a:r>
              <a:rPr lang="en-US" sz="2000" dirty="0" smtClean="0"/>
              <a:t>status</a:t>
            </a:r>
          </a:p>
          <a:p>
            <a:pPr lvl="2"/>
            <a:r>
              <a:rPr lang="en-US" sz="1600" dirty="0" smtClean="0"/>
              <a:t>Max reported tha</a:t>
            </a:r>
            <a:r>
              <a:rPr lang="en-US" sz="1600" dirty="0" smtClean="0"/>
              <a:t>t 5G SC is setting up its mind in weekly conference calls. So far no indications exist, that much support would exist in IEEE 802 for going full 5G specification work. It was several expressed that nobody likes to repeat the WiMAX exercise.</a:t>
            </a:r>
          </a:p>
          <a:p>
            <a:pPr lvl="2"/>
            <a:r>
              <a:rPr lang="en-US" sz="1600" dirty="0" smtClean="0"/>
              <a:t>Interest seems to be mainly for protecting licensed-exempt spectrum resources for IEEE 802 technologies. IMT-2020 is regarded as one option to get access to spectrum, but other options have also brought up.</a:t>
            </a:r>
            <a:endParaRPr lang="en-US" sz="1600" dirty="0"/>
          </a:p>
          <a:p>
            <a:endParaRPr lang="en-US" dirty="0" smtClean="0"/>
          </a:p>
        </p:txBody>
      </p:sp>
    </p:spTree>
    <p:extLst>
      <p:ext uri="{BB962C8B-B14F-4D97-AF65-F5344CB8AC3E}">
        <p14:creationId xmlns:p14="http://schemas.microsoft.com/office/powerpoint/2010/main" val="989255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 #3</a:t>
            </a:r>
            <a:endParaRPr lang="en-US" dirty="0"/>
          </a:p>
        </p:txBody>
      </p:sp>
      <p:sp>
        <p:nvSpPr>
          <p:cNvPr id="3" name="Content Placeholder 2"/>
          <p:cNvSpPr>
            <a:spLocks noGrp="1"/>
          </p:cNvSpPr>
          <p:nvPr>
            <p:ph idx="1"/>
          </p:nvPr>
        </p:nvSpPr>
        <p:spPr>
          <a:xfrm>
            <a:off x="457200" y="1219200"/>
            <a:ext cx="8229600" cy="4906963"/>
          </a:xfrm>
        </p:spPr>
        <p:txBody>
          <a:bodyPr>
            <a:normAutofit fontScale="62500" lnSpcReduction="20000"/>
          </a:bodyPr>
          <a:lstStyle/>
          <a:p>
            <a:r>
              <a:rPr lang="en-US" dirty="0" smtClean="0"/>
              <a:t>P802.1CF contributions</a:t>
            </a:r>
          </a:p>
          <a:p>
            <a:pPr lvl="1"/>
            <a:r>
              <a:rPr lang="en-US" dirty="0" smtClean="0"/>
              <a:t>NRM amendments for network virtualization and network management</a:t>
            </a:r>
          </a:p>
          <a:p>
            <a:pPr lvl="2"/>
            <a:r>
              <a:rPr lang="en-US" dirty="0" smtClean="0">
                <a:hlinkClick r:id="rId2"/>
              </a:rPr>
              <a:t>https://mentor.ieee.org/omniran/dcn/16/omniran-16-0025-01-CF00-nrm-for-nms-and-virtualization.docx</a:t>
            </a:r>
            <a:endParaRPr lang="en-US" dirty="0" smtClean="0"/>
          </a:p>
          <a:p>
            <a:pPr lvl="3"/>
            <a:r>
              <a:rPr lang="en-US" dirty="0" smtClean="0"/>
              <a:t>Max presented document pointing out the major changes to the text and content in draft D0.0.</a:t>
            </a:r>
          </a:p>
          <a:p>
            <a:pPr lvl="3"/>
            <a:r>
              <a:rPr lang="en-US" dirty="0" smtClean="0"/>
              <a:t>Yonggang requested more time for review and confirmed that presentation of network virtualization is well aligned with his views.</a:t>
            </a:r>
          </a:p>
          <a:p>
            <a:pPr lvl="3"/>
            <a:r>
              <a:rPr lang="en-US" dirty="0" smtClean="0"/>
              <a:t>Antonio mentioned that showing the terminals in the network slices is unusual and recommended to create a figure showing only the sliced access network portion.</a:t>
            </a:r>
          </a:p>
          <a:p>
            <a:pPr lvl="3"/>
            <a:r>
              <a:rPr lang="en-US" dirty="0" smtClean="0"/>
              <a:t>Text is up for review by the OmniRAN TG until the Budapest meeting.</a:t>
            </a:r>
            <a:endParaRPr lang="en-US" dirty="0" smtClean="0"/>
          </a:p>
          <a:p>
            <a:pPr lvl="2"/>
            <a:r>
              <a:rPr lang="en-US" dirty="0" smtClean="0">
                <a:hlinkClick r:id="rId3"/>
              </a:rPr>
              <a:t>https://mentor.ieee.org/omniran/dcn/16/omniran-16-0017-02-CF00-nfv-for-omniran.pptx</a:t>
            </a:r>
            <a:endParaRPr lang="en-US" dirty="0" smtClean="0"/>
          </a:p>
          <a:p>
            <a:pPr lvl="3"/>
            <a:r>
              <a:rPr lang="en-US" dirty="0" smtClean="0"/>
              <a:t>Yonggang presented </a:t>
            </a:r>
            <a:r>
              <a:rPr lang="en-US" dirty="0" smtClean="0"/>
              <a:t>a </a:t>
            </a:r>
            <a:r>
              <a:rPr lang="en-US" dirty="0" smtClean="0"/>
              <a:t>revision of the slides showing the possibility to introduce NFV into the OmniRAN specification.</a:t>
            </a:r>
          </a:p>
          <a:p>
            <a:pPr lvl="3"/>
            <a:r>
              <a:rPr lang="en-US" dirty="0" smtClean="0"/>
              <a:t>Antonio pointed out, that NRM fits quite well, when scope is limited to IEEE 802 technologies.</a:t>
            </a:r>
            <a:r>
              <a:rPr lang="en-US" dirty="0" smtClean="0"/>
              <a:t> </a:t>
            </a:r>
            <a:endParaRPr lang="en-US" dirty="0" smtClean="0"/>
          </a:p>
          <a:p>
            <a:pPr lvl="1"/>
            <a:r>
              <a:rPr lang="en-US" dirty="0" smtClean="0"/>
              <a:t>Functional description updates</a:t>
            </a:r>
          </a:p>
          <a:p>
            <a:pPr lvl="2"/>
            <a:r>
              <a:rPr lang="en-US" dirty="0" smtClean="0">
                <a:hlinkClick r:id="rId4"/>
              </a:rPr>
              <a:t>https://</a:t>
            </a:r>
            <a:r>
              <a:rPr lang="en-US" dirty="0" smtClean="0">
                <a:hlinkClick r:id="rId4"/>
              </a:rPr>
              <a:t>mentor.ieee.org/omniran/dcn/16/omniran-16-0008-01-CF00-text-proposal-for-fdm.docx</a:t>
            </a:r>
            <a:endParaRPr lang="en-US" dirty="0"/>
          </a:p>
          <a:p>
            <a:pPr lvl="3"/>
            <a:r>
              <a:rPr lang="en-US" dirty="0" smtClean="0"/>
              <a:t>Wang Hao walked through the revision of the FDM chapter, which essentially became a complete re-write due to the </a:t>
            </a:r>
            <a:r>
              <a:rPr lang="en-US" dirty="0" smtClean="0"/>
              <a:t>NMS </a:t>
            </a:r>
            <a:r>
              <a:rPr lang="en-US" dirty="0" smtClean="0"/>
              <a:t>extension to the NRM</a:t>
            </a:r>
          </a:p>
          <a:p>
            <a:pPr lvl="3"/>
            <a:r>
              <a:rPr lang="en-US" dirty="0" smtClean="0"/>
              <a:t>Text is up for review by the OmniRAN TG until the Budapest meeting.</a:t>
            </a:r>
            <a:endParaRPr lang="en-US" dirty="0" smtClean="0"/>
          </a:p>
          <a:p>
            <a:pPr lvl="2"/>
            <a:endParaRPr lang="en-US" dirty="0"/>
          </a:p>
        </p:txBody>
      </p:sp>
    </p:spTree>
    <p:extLst>
      <p:ext uri="{BB962C8B-B14F-4D97-AF65-F5344CB8AC3E}">
        <p14:creationId xmlns:p14="http://schemas.microsoft.com/office/powerpoint/2010/main" val="1769320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a:xfrm>
            <a:off x="457200" y="1417638"/>
            <a:ext cx="8229600" cy="4708525"/>
          </a:xfrm>
        </p:spPr>
        <p:txBody>
          <a:bodyPr>
            <a:normAutofit fontScale="62500" lnSpcReduction="20000"/>
          </a:bodyPr>
          <a:lstStyle/>
          <a:p>
            <a:r>
              <a:rPr lang="en-US" dirty="0"/>
              <a:t>Status of 802.1CF editor's </a:t>
            </a:r>
            <a:r>
              <a:rPr lang="en-US" dirty="0" smtClean="0"/>
              <a:t>draft</a:t>
            </a:r>
          </a:p>
          <a:p>
            <a:pPr lvl="1"/>
            <a:r>
              <a:rPr lang="en-US" dirty="0" smtClean="0"/>
              <a:t>Remaining open comments will be resolved in the Budapest meeting.</a:t>
            </a:r>
            <a:endParaRPr lang="en-US" dirty="0"/>
          </a:p>
          <a:p>
            <a:pPr lvl="1"/>
            <a:r>
              <a:rPr lang="en-US" dirty="0" smtClean="0"/>
              <a:t>The content of the next revision will be discussed in the Budapest meeting with final agreement in the following conference call.</a:t>
            </a:r>
          </a:p>
          <a:p>
            <a:pPr lvl="1"/>
            <a:r>
              <a:rPr lang="en-US" dirty="0" smtClean="0"/>
              <a:t>Max will set-up a meeting with Walter to inform about the outcome of the Budapest meeting.</a:t>
            </a:r>
          </a:p>
          <a:p>
            <a:pPr lvl="2"/>
            <a:r>
              <a:rPr lang="en-US" dirty="0" smtClean="0"/>
              <a:t>Walter is not able to attend the Budapest meeting.</a:t>
            </a:r>
            <a:endParaRPr lang="en-US" dirty="0" smtClean="0"/>
          </a:p>
          <a:p>
            <a:pPr lvl="1"/>
            <a:endParaRPr lang="en-US" dirty="0"/>
          </a:p>
          <a:p>
            <a:r>
              <a:rPr lang="en-US" dirty="0"/>
              <a:t>Agenda for the upcoming F2F </a:t>
            </a:r>
            <a:r>
              <a:rPr lang="en-US" dirty="0" smtClean="0"/>
              <a:t>meeting</a:t>
            </a:r>
          </a:p>
          <a:p>
            <a:pPr lvl="1"/>
            <a:r>
              <a:rPr lang="en-US" dirty="0" smtClean="0"/>
              <a:t>Agenda proposal and session graphics on next two slides</a:t>
            </a:r>
          </a:p>
          <a:p>
            <a:pPr lvl="1"/>
            <a:r>
              <a:rPr lang="en-US" dirty="0" smtClean="0"/>
              <a:t>No additional recommendations or comments received. Meeting will focus on review and acceptance of new text contributions for the draft.</a:t>
            </a:r>
          </a:p>
          <a:p>
            <a:pPr lvl="1"/>
            <a:endParaRPr lang="en-US" dirty="0"/>
          </a:p>
          <a:p>
            <a:r>
              <a:rPr lang="en-US" dirty="0" smtClean="0"/>
              <a:t>AOB</a:t>
            </a:r>
          </a:p>
          <a:p>
            <a:pPr lvl="1"/>
            <a:r>
              <a:rPr lang="en-US" dirty="0" smtClean="0"/>
              <a:t>Nothing brought up.</a:t>
            </a:r>
          </a:p>
          <a:p>
            <a:pPr marL="0" indent="0">
              <a:buNone/>
            </a:pPr>
            <a:endParaRPr lang="en-US" dirty="0"/>
          </a:p>
          <a:p>
            <a:pPr marL="0" indent="0">
              <a:buNone/>
            </a:pPr>
            <a:r>
              <a:rPr lang="en-US" dirty="0" smtClean="0"/>
              <a:t>Meeting </a:t>
            </a:r>
            <a:r>
              <a:rPr lang="en-US" dirty="0" smtClean="0"/>
              <a:t>adjourned by chair </a:t>
            </a:r>
            <a:r>
              <a:rPr lang="en-US" dirty="0" smtClean="0"/>
              <a:t>at 10:59am ET</a:t>
            </a:r>
            <a:endParaRPr lang="en-US" dirty="0"/>
          </a:p>
          <a:p>
            <a:endParaRPr lang="en-US" dirty="0"/>
          </a:p>
        </p:txBody>
      </p:sp>
    </p:spTree>
    <p:extLst>
      <p:ext uri="{BB962C8B-B14F-4D97-AF65-F5344CB8AC3E}">
        <p14:creationId xmlns:p14="http://schemas.microsoft.com/office/powerpoint/2010/main" val="2271059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May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222885333"/>
              </p:ext>
            </p:extLst>
          </p:nvPr>
        </p:nvGraphicFramePr>
        <p:xfrm>
          <a:off x="381000" y="1014102"/>
          <a:ext cx="8305800" cy="541981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5/23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5/24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5/25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5/26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r>
                        <a:rPr lang="en-US" sz="1800" baseline="0" dirty="0" smtClean="0">
                          <a:solidFill>
                            <a:schemeClr val="tx2"/>
                          </a:solidFill>
                        </a:rPr>
                        <a:t> 5</a:t>
                      </a:r>
                      <a:r>
                        <a:rPr lang="en-US" sz="1800" dirty="0" smtClean="0">
                          <a:solidFill>
                            <a:schemeClr val="tx2"/>
                          </a:solidFill>
                        </a:rPr>
                        <a:t>/27</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endParaRPr lang="en-US" sz="12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pPr marL="85725" indent="-85725">
                        <a:buFont typeface="Arial" panose="020B0604020202020204" pitchFamily="34" charset="0"/>
                        <a:buNone/>
                      </a:pPr>
                      <a:r>
                        <a:rPr lang="en-US" sz="1400" b="1" dirty="0" smtClean="0"/>
                        <a:t>5G SC Meeting</a:t>
                      </a:r>
                      <a:endParaRPr lang="en-US" sz="1400" b="1"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rgbClr val="FFFFFF"/>
                    </a:solidFill>
                  </a:tcPr>
                </a:tc>
                <a:tc rowSpan="3">
                  <a:txBody>
                    <a:bodyPr/>
                    <a:lstStyle/>
                    <a:p>
                      <a:endParaRPr lang="en-US" sz="1200" dirty="0"/>
                    </a:p>
                  </a:txBody>
                  <a:tcPr marL="36000" marR="36000" marT="36000" marB="36000">
                    <a:solidFill>
                      <a:schemeClr val="bg1"/>
                    </a:solidFill>
                  </a:tcPr>
                </a:tc>
              </a:tr>
              <a:tr h="218554">
                <a:tc>
                  <a:txBody>
                    <a:bodyPr/>
                    <a:lstStyle/>
                    <a:p>
                      <a:pPr algn="r"/>
                      <a:endParaRPr lang="en-US" sz="15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smtClean="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tx2">
                        <a:lumMod val="20000"/>
                        <a:lumOff val="80000"/>
                      </a:schemeClr>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14400">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0" marB="0">
                    <a:no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tx2">
                        <a:lumMod val="20000"/>
                        <a:lumOff val="80000"/>
                      </a:schemeClr>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noFill/>
                  </a:tcPr>
                </a:tc>
              </a:tr>
              <a:tr h="228600">
                <a:tc rowSpan="2">
                  <a:txBody>
                    <a:bodyPr/>
                    <a:lstStyle/>
                    <a:p>
                      <a:pPr algn="r"/>
                      <a:r>
                        <a:rPr lang="en-US" sz="1500" dirty="0" smtClean="0"/>
                        <a:t>13:30</a:t>
                      </a:r>
                      <a:endParaRPr lang="en-US" sz="900" dirty="0" smtClean="0"/>
                    </a:p>
                    <a:p>
                      <a:pPr algn="r"/>
                      <a:endParaRPr lang="en-US" sz="1500" dirty="0" smtClean="0"/>
                    </a:p>
                    <a:p>
                      <a:pPr algn="r"/>
                      <a:endParaRPr lang="en-US" sz="15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200" dirty="0" smtClean="0"/>
                        <a:t>OmniRAN </a:t>
                      </a:r>
                      <a:r>
                        <a:rPr lang="de-DE" sz="1200" dirty="0" err="1" smtClean="0"/>
                        <a:t>opening</a:t>
                      </a:r>
                      <a:endParaRPr lang="en-US" sz="1200" dirty="0" smtClean="0"/>
                    </a:p>
                  </a:txBody>
                  <a:tcPr marL="36000" marR="36000" marT="36000" marB="36000">
                    <a:solidFill>
                      <a:schemeClr val="tx2">
                        <a:lumMod val="60000"/>
                        <a:lumOff val="40000"/>
                      </a:schemeClr>
                    </a:solidFill>
                  </a:tcPr>
                </a:tc>
                <a:tc rowSpan="2">
                  <a:txBody>
                    <a:bodyPr/>
                    <a:lstStyle/>
                    <a:p>
                      <a:endParaRPr lang="en-US" dirty="0"/>
                    </a:p>
                  </a:txBody>
                  <a:tcPr marL="36000" marR="36000" marT="36000" marB="36000">
                    <a:solidFill>
                      <a:schemeClr val="tx2">
                        <a:lumMod val="60000"/>
                        <a:lumOff val="40000"/>
                      </a:schemeClr>
                    </a:solidFill>
                  </a:tcPr>
                </a:tc>
                <a:tc rowSpan="2">
                  <a:txBody>
                    <a:bodyPr/>
                    <a:lstStyle/>
                    <a:p>
                      <a:endParaRPr lang="en-US" sz="1400" dirty="0"/>
                    </a:p>
                  </a:txBody>
                  <a:tcPr marL="36000" marR="36000" marT="36000" marB="36000">
                    <a:solidFill>
                      <a:schemeClr val="tx2">
                        <a:lumMod val="60000"/>
                        <a:lumOff val="40000"/>
                      </a:schemeClr>
                    </a:solidFill>
                  </a:tcPr>
                </a:tc>
                <a:tc vMerge="1">
                  <a:txBody>
                    <a:bodyPr/>
                    <a:lstStyle/>
                    <a:p>
                      <a:endParaRPr lang="en-US"/>
                    </a:p>
                  </a:txBody>
                  <a:tcPr/>
                </a:tc>
              </a:tr>
              <a:tr h="6858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14400">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85725" indent="-85725">
                        <a:buFont typeface="Arial" panose="020B0604020202020204" pitchFamily="34" charset="0"/>
                        <a:buNone/>
                      </a:pPr>
                      <a:r>
                        <a:rPr lang="en-US" sz="1200" dirty="0" smtClean="0"/>
                        <a:t>OmniRAN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35673220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May 2016 F2F</a:t>
            </a:r>
          </a:p>
        </p:txBody>
      </p:sp>
      <p:sp>
        <p:nvSpPr>
          <p:cNvPr id="3" name="Content Placeholder 2"/>
          <p:cNvSpPr>
            <a:spLocks noGrp="1"/>
          </p:cNvSpPr>
          <p:nvPr>
            <p:ph idx="1"/>
          </p:nvPr>
        </p:nvSpPr>
        <p:spPr/>
        <p:txBody>
          <a:bodyPr>
            <a:normAutofit fontScale="62500" lnSpcReduction="20000"/>
          </a:bodyPr>
          <a:lstStyle/>
          <a:p>
            <a:r>
              <a:rPr lang="en-US" dirty="0" smtClean="0"/>
              <a:t>Review of minutes</a:t>
            </a:r>
          </a:p>
          <a:p>
            <a:r>
              <a:rPr lang="en-US" dirty="0" smtClean="0"/>
              <a:t>Reports</a:t>
            </a:r>
          </a:p>
          <a:p>
            <a:r>
              <a:rPr lang="en-US" dirty="0" smtClean="0"/>
              <a:t>Revised and new P802.1CF contributions</a:t>
            </a:r>
          </a:p>
          <a:p>
            <a:pPr lvl="1"/>
            <a:r>
              <a:rPr lang="en-US" dirty="0"/>
              <a:t>Network reference model </a:t>
            </a:r>
            <a:r>
              <a:rPr lang="en-US" dirty="0" smtClean="0"/>
              <a:t>amendments</a:t>
            </a:r>
          </a:p>
          <a:p>
            <a:pPr lvl="1"/>
            <a:r>
              <a:rPr lang="en-US" dirty="0"/>
              <a:t>Deployment models</a:t>
            </a:r>
          </a:p>
          <a:p>
            <a:pPr lvl="1"/>
            <a:r>
              <a:rPr lang="en-US" dirty="0" smtClean="0"/>
              <a:t>Functional design and decomposition</a:t>
            </a:r>
          </a:p>
          <a:p>
            <a:pPr lvl="1"/>
            <a:r>
              <a:rPr lang="en-US" dirty="0" smtClean="0"/>
              <a:t>Backhaul representation</a:t>
            </a:r>
          </a:p>
          <a:p>
            <a:pPr lvl="1"/>
            <a:r>
              <a:rPr lang="en-US" dirty="0" smtClean="0"/>
              <a:t>SDN</a:t>
            </a:r>
          </a:p>
          <a:p>
            <a:r>
              <a:rPr lang="en-US" dirty="0" smtClean="0"/>
              <a:t>Review </a:t>
            </a:r>
            <a:r>
              <a:rPr lang="en-US" dirty="0"/>
              <a:t>of </a:t>
            </a:r>
            <a:r>
              <a:rPr lang="en-US" dirty="0" smtClean="0"/>
              <a:t>802.1CF-D0.0 </a:t>
            </a:r>
            <a:r>
              <a:rPr lang="en-US" dirty="0"/>
              <a:t>editor’s draft</a:t>
            </a:r>
          </a:p>
          <a:p>
            <a:pPr lvl="1"/>
            <a:r>
              <a:rPr lang="en-US" dirty="0"/>
              <a:t>Comment </a:t>
            </a:r>
            <a:r>
              <a:rPr lang="en-US" dirty="0" smtClean="0"/>
              <a:t>resolution and plan for next revision</a:t>
            </a:r>
            <a:endParaRPr lang="en-US" dirty="0"/>
          </a:p>
          <a:p>
            <a:r>
              <a:rPr lang="en-US" dirty="0" smtClean="0"/>
              <a:t>Project planning</a:t>
            </a:r>
          </a:p>
          <a:p>
            <a:r>
              <a:rPr lang="en-US" dirty="0" smtClean="0"/>
              <a:t>Contributions to 5G SC</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458200" cy="4525963"/>
          </a:xfrm>
        </p:spPr>
        <p:txBody>
          <a:bodyPr>
            <a:normAutofit fontScale="70000" lnSpcReduction="20000"/>
          </a:bodyPr>
          <a:lstStyle/>
          <a:p>
            <a:r>
              <a:rPr lang="en-GB" dirty="0" smtClean="0"/>
              <a:t>Tuesday, April 19</a:t>
            </a:r>
            <a:r>
              <a:rPr lang="en-GB" baseline="30000" dirty="0" smtClean="0"/>
              <a:t>th</a:t>
            </a:r>
            <a:r>
              <a:rPr lang="en-GB" dirty="0" smtClean="0"/>
              <a:t>  </a:t>
            </a:r>
            <a:r>
              <a:rPr lang="en-US" dirty="0" smtClean="0"/>
              <a:t>, 2016 at 09:30-11:00am ET</a:t>
            </a:r>
          </a:p>
          <a:p>
            <a:endParaRPr lang="en-US" dirty="0" smtClean="0"/>
          </a:p>
          <a:p>
            <a:r>
              <a:rPr lang="en-US" dirty="0" smtClean="0"/>
              <a:t>Join </a:t>
            </a:r>
            <a:r>
              <a:rPr lang="en-US" dirty="0"/>
              <a:t>WebEx meeting:</a:t>
            </a:r>
          </a:p>
          <a:p>
            <a:r>
              <a:rPr lang="en-US" u="sng" dirty="0">
                <a:hlinkClick r:id="rId3"/>
              </a:rPr>
              <a:t>https://</a:t>
            </a:r>
            <a:r>
              <a:rPr lang="en-US" u="sng" dirty="0" smtClean="0">
                <a:hlinkClick r:id="rId3"/>
              </a:rPr>
              <a:t>nokiameetings.webex.com/nokiameetings/j.php?MTID=m4cc43d7aaa9f0b1c0cf26d4845b8f7e2</a:t>
            </a:r>
            <a:endParaRPr lang="en-US" dirty="0"/>
          </a:p>
          <a:p>
            <a:pPr lvl="1"/>
            <a:r>
              <a:rPr lang="en-US" dirty="0"/>
              <a:t>Meeting number: 959 869 785</a:t>
            </a:r>
          </a:p>
          <a:p>
            <a:pPr lvl="1"/>
            <a:r>
              <a:rPr lang="en-US" dirty="0"/>
              <a:t>Meeting password:pGHtf436</a:t>
            </a:r>
          </a:p>
          <a:p>
            <a:endParaRPr lang="en-US" dirty="0" smtClean="0"/>
          </a:p>
          <a:p>
            <a:r>
              <a:rPr lang="en-US" dirty="0" smtClean="0"/>
              <a:t>Join </a:t>
            </a:r>
            <a:r>
              <a:rPr lang="en-US" dirty="0"/>
              <a:t>by </a:t>
            </a:r>
            <a:r>
              <a:rPr lang="en-US" dirty="0" smtClean="0"/>
              <a:t>phone</a:t>
            </a:r>
          </a:p>
          <a:p>
            <a:pPr lvl="1"/>
            <a:r>
              <a:rPr lang="en-US" dirty="0"/>
              <a:t>Access code: 959 869 785</a:t>
            </a:r>
          </a:p>
          <a:p>
            <a:pPr lvl="1"/>
            <a:r>
              <a:rPr lang="en-US" dirty="0"/>
              <a:t>+</a:t>
            </a:r>
            <a:r>
              <a:rPr lang="en-US" dirty="0" smtClean="0"/>
              <a:t>1 972 445 9814 </a:t>
            </a:r>
            <a:r>
              <a:rPr lang="en-US" dirty="0"/>
              <a:t>United States (Dallas) </a:t>
            </a:r>
          </a:p>
          <a:p>
            <a:pPr lvl="1"/>
            <a:r>
              <a:rPr lang="en-US" dirty="0"/>
              <a:t>Global call-in numbers</a:t>
            </a:r>
          </a:p>
          <a:p>
            <a:pPr lvl="2"/>
            <a:r>
              <a:rPr lang="en-US" u="sng" dirty="0">
                <a:hlinkClick r:id="rId4"/>
              </a:rPr>
              <a:t>https://nokiameetings.webex.com/nokiameetings/globalcallin.php?serviceType=MC&amp;amp;ED=432983242&amp;amp;tollFree=0</a:t>
            </a:r>
            <a:endParaRPr lang="en-US" dirty="0"/>
          </a:p>
          <a:p>
            <a:pPr lvl="1"/>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 proposal</a:t>
            </a:r>
            <a:endParaRPr lang="en-US" dirty="0"/>
          </a:p>
        </p:txBody>
      </p:sp>
      <p:sp>
        <p:nvSpPr>
          <p:cNvPr id="4104" name="Rectangle 5"/>
          <p:cNvSpPr>
            <a:spLocks noGrp="1" noChangeArrowheads="1"/>
          </p:cNvSpPr>
          <p:nvPr>
            <p:ph type="body" idx="1"/>
          </p:nvPr>
        </p:nvSpPr>
        <p:spPr/>
        <p:txBody>
          <a:bodyPr>
            <a:normAutofit/>
          </a:bodyPr>
          <a:lstStyle/>
          <a:p>
            <a:r>
              <a:rPr lang="en-US" sz="2400" dirty="0" smtClean="0"/>
              <a:t>Review </a:t>
            </a:r>
            <a:r>
              <a:rPr lang="en-US" sz="2400" dirty="0"/>
              <a:t>of minutes</a:t>
            </a:r>
          </a:p>
          <a:p>
            <a:pPr lvl="1"/>
            <a:r>
              <a:rPr lang="en-US" sz="2000" dirty="0" smtClean="0"/>
              <a:t>Macau </a:t>
            </a:r>
            <a:r>
              <a:rPr lang="en-US" sz="2000" dirty="0"/>
              <a:t>F2F minutes</a:t>
            </a:r>
          </a:p>
          <a:p>
            <a:r>
              <a:rPr lang="en-US" sz="2400" dirty="0" smtClean="0"/>
              <a:t>Reports</a:t>
            </a:r>
            <a:endParaRPr lang="en-US" sz="2400" dirty="0"/>
          </a:p>
          <a:p>
            <a:pPr lvl="1"/>
            <a:r>
              <a:rPr lang="en-US" sz="2000" dirty="0" smtClean="0"/>
              <a:t>5G </a:t>
            </a:r>
            <a:r>
              <a:rPr lang="en-US" sz="2000" dirty="0"/>
              <a:t>SC status</a:t>
            </a:r>
          </a:p>
          <a:p>
            <a:r>
              <a:rPr lang="en-US" sz="2400" dirty="0" smtClean="0"/>
              <a:t>P802.1CF </a:t>
            </a:r>
            <a:r>
              <a:rPr lang="en-US" sz="2400" dirty="0"/>
              <a:t>contributions</a:t>
            </a:r>
          </a:p>
          <a:p>
            <a:pPr lvl="1"/>
            <a:r>
              <a:rPr lang="en-US" sz="2000" dirty="0" smtClean="0"/>
              <a:t>NRM </a:t>
            </a:r>
            <a:r>
              <a:rPr lang="en-US" sz="2000" dirty="0"/>
              <a:t>amendments for network virtualization and network </a:t>
            </a:r>
            <a:r>
              <a:rPr lang="en-US" sz="2000" dirty="0" smtClean="0"/>
              <a:t>management</a:t>
            </a:r>
          </a:p>
          <a:p>
            <a:pPr lvl="1"/>
            <a:r>
              <a:rPr lang="en-US" sz="2400" dirty="0" smtClean="0"/>
              <a:t>Functional </a:t>
            </a:r>
            <a:r>
              <a:rPr lang="en-US" sz="2400" dirty="0"/>
              <a:t>description updates</a:t>
            </a:r>
          </a:p>
          <a:p>
            <a:r>
              <a:rPr lang="en-US" sz="2400" dirty="0" smtClean="0"/>
              <a:t>Status </a:t>
            </a:r>
            <a:r>
              <a:rPr lang="en-US" sz="2400" dirty="0"/>
              <a:t>of 802.1CF editor's draft</a:t>
            </a:r>
          </a:p>
          <a:p>
            <a:r>
              <a:rPr lang="en-US" sz="2400" dirty="0" smtClean="0"/>
              <a:t>Agenda </a:t>
            </a:r>
            <a:r>
              <a:rPr lang="en-US" sz="2400" dirty="0"/>
              <a:t>for the upcoming F2F meeting</a:t>
            </a:r>
          </a:p>
          <a:p>
            <a:r>
              <a:rPr lang="en-US" sz="2400" dirty="0" smtClean="0"/>
              <a:t>AOB</a:t>
            </a:r>
            <a:endParaRPr lang="en-US" sz="2400" dirty="0"/>
          </a:p>
          <a:p>
            <a:endParaRPr lang="en-US" sz="2400"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a:r>
            <a:r>
              <a:rPr lang="en-GB" sz="2000" dirty="0" smtClean="0"/>
              <a:t>at 09:34 </a:t>
            </a:r>
            <a:r>
              <a:rPr lang="en-GB" sz="2000" dirty="0" smtClean="0"/>
              <a:t>AM ET</a:t>
            </a:r>
          </a:p>
          <a:p>
            <a:r>
              <a:rPr lang="en-GB" sz="2400" dirty="0" smtClean="0"/>
              <a:t>Minutes taker:</a:t>
            </a:r>
          </a:p>
          <a:p>
            <a:pPr lvl="1"/>
            <a:r>
              <a:rPr lang="en-GB" sz="2000" dirty="0" smtClean="0"/>
              <a:t>Walter volunteered to take </a:t>
            </a:r>
            <a:r>
              <a:rPr lang="en-GB" sz="2000" dirty="0" smtClean="0"/>
              <a:t>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86252846"/>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tx1"/>
                          </a:solidFill>
                        </a:rPr>
                        <a:t>Walter Pienciak</a:t>
                      </a:r>
                      <a:endParaRPr lang="en-US" sz="1400" dirty="0">
                        <a:solidFill>
                          <a:schemeClr val="tx1"/>
                        </a:solidFill>
                      </a:endParaRPr>
                    </a:p>
                  </a:txBody>
                  <a:tcPr/>
                </a:tc>
                <a:tc>
                  <a:txBody>
                    <a:bodyPr/>
                    <a:lstStyle/>
                    <a:p>
                      <a:r>
                        <a:rPr lang="en-US" sz="1400" dirty="0" smtClean="0">
                          <a:solidFill>
                            <a:schemeClr val="tx1"/>
                          </a:solidFill>
                        </a:rPr>
                        <a:t>IEEE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effectLst/>
                        </a:rPr>
                        <a:t>Wang Hao</a:t>
                      </a:r>
                      <a:endParaRPr lang="en-US" sz="1400" dirty="0">
                        <a:solidFill>
                          <a:schemeClr val="tx1"/>
                        </a:solidFill>
                      </a:endParaRPr>
                    </a:p>
                  </a:txBody>
                  <a:tcPr/>
                </a:tc>
                <a:tc>
                  <a:txBody>
                    <a:bodyPr/>
                    <a:lstStyle/>
                    <a:p>
                      <a:r>
                        <a:rPr lang="en-US" sz="1400" dirty="0" smtClean="0">
                          <a:effectLst/>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strike="noStrike" baseline="0" dirty="0" smtClean="0">
                          <a:solidFill>
                            <a:schemeClr val="tx1"/>
                          </a:solidFill>
                        </a:rPr>
                        <a:t>Antonio de la Oliva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UC3M</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tx1"/>
                          </a:solidFill>
                        </a:rPr>
                        <a:t>Yonggang</a:t>
                      </a:r>
                      <a:r>
                        <a:rPr lang="en-US" sz="1400" dirty="0" smtClean="0">
                          <a:solidFill>
                            <a:schemeClr val="tx1"/>
                          </a:solidFill>
                        </a:rPr>
                        <a:t> Fang</a:t>
                      </a:r>
                      <a:endParaRPr lang="en-US" sz="1400" dirty="0">
                        <a:solidFill>
                          <a:schemeClr val="tx1"/>
                        </a:solidFill>
                      </a:endParaRPr>
                    </a:p>
                  </a:txBody>
                  <a:tcPr/>
                </a:tc>
                <a:tc>
                  <a:txBody>
                    <a:bodyPr/>
                    <a:lstStyle/>
                    <a:p>
                      <a:r>
                        <a:rPr lang="en-US" sz="1400" dirty="0" smtClean="0">
                          <a:solidFill>
                            <a:schemeClr val="tx1"/>
                          </a:solidFill>
                        </a:rPr>
                        <a:t>ZTE TX</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strike="noStrike" baseline="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928</TotalTime>
  <Words>1336</Words>
  <Application>Microsoft Office PowerPoint</Application>
  <PresentationFormat>On-screen Show (4:3)</PresentationFormat>
  <Paragraphs>206</Paragraphs>
  <Slides>16</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ＭＳ Ｐゴシック</vt:lpstr>
      <vt:lpstr>Arial</vt:lpstr>
      <vt:lpstr>Helvetica</vt:lpstr>
      <vt:lpstr>Monotype Sorts</vt:lpstr>
      <vt:lpstr>Times</vt:lpstr>
      <vt:lpstr>Times New Roman</vt:lpstr>
      <vt:lpstr>Template</vt:lpstr>
      <vt:lpstr>IEEE 802.1 OmniRAN TG April 19th , 2016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 proposal</vt:lpstr>
      <vt:lpstr>Business#1</vt:lpstr>
      <vt:lpstr>Call for Potentially Essential Patents</vt:lpstr>
      <vt:lpstr>Agenda</vt:lpstr>
      <vt:lpstr>Business #2</vt:lpstr>
      <vt:lpstr>Business #3</vt:lpstr>
      <vt:lpstr>Business #4</vt:lpstr>
      <vt:lpstr>May 2016 Agenda Graphics</vt:lpstr>
      <vt:lpstr>Agenda proposal for May 2016 F2F</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276</cp:revision>
  <cp:lastPrinted>1998-02-10T13:28:06Z</cp:lastPrinted>
  <dcterms:created xsi:type="dcterms:W3CDTF">2011-12-30T17:06:23Z</dcterms:created>
  <dcterms:modified xsi:type="dcterms:W3CDTF">2016-04-19T19:43:05Z</dcterms:modified>
</cp:coreProperties>
</file>