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28" r:id="rId4"/>
    <p:sldId id="327" r:id="rId5"/>
    <p:sldId id="290" r:id="rId6"/>
    <p:sldId id="291" r:id="rId7"/>
    <p:sldId id="292" r:id="rId8"/>
    <p:sldId id="293" r:id="rId9"/>
    <p:sldId id="271" r:id="rId10"/>
    <p:sldId id="321" r:id="rId11"/>
    <p:sldId id="299" r:id="rId12"/>
    <p:sldId id="329" r:id="rId13"/>
    <p:sldId id="309" r:id="rId14"/>
    <p:sldId id="330" r:id="rId15"/>
    <p:sldId id="331" r:id="rId16"/>
    <p:sldId id="333" r:id="rId17"/>
    <p:sldId id="332" r:id="rId18"/>
    <p:sldId id="334"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9" autoAdjust="0"/>
    <p:restoredTop sz="95439" autoAdjust="0"/>
  </p:normalViewPr>
  <p:slideViewPr>
    <p:cSldViewPr>
      <p:cViewPr varScale="1">
        <p:scale>
          <a:sx n="108" d="100"/>
          <a:sy n="108" d="100"/>
        </p:scale>
        <p:origin x="93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omniran-16-0028-01-00TG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08-02-CF00-text-proposal-for-fdm.docx" TargetMode="External"/><Relationship Id="rId4" Type="http://schemas.openxmlformats.org/officeDocument/2006/relationships/hyperlink" Target="https://mentor.ieee.org/omniran/dcn/16/omniran-16-0027-00-00TG-apr-2016-confcall-minutes.docx" TargetMode="External"/><Relationship Id="rId5" Type="http://schemas.openxmlformats.org/officeDocument/2006/relationships/hyperlink" Target="https://mentor.ieee.org/omniran/dcn/16/omniran-16-0030-00-CF00-sdn-chapter.docx" TargetMode="External"/><Relationship Id="rId6" Type="http://schemas.openxmlformats.org/officeDocument/2006/relationships/hyperlink" Target="https://mentor.ieee.org/omniran/dcn/16/omniran-16-0029-00-CF00-network-function-virtualization.docx" TargetMode="External"/><Relationship Id="rId7" Type="http://schemas.openxmlformats.org/officeDocument/2006/relationships/hyperlink" Target="https://mentor.ieee.org/omniran/dcn/16/omniran-16-0006-00-CF00-jan-2016-d0-0-comment-resolution.xls"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25-02-CF00-nrm-for-nms-and-virtualization.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25-02-CF00-nrm-for-nms-and-virtualization.docx" TargetMode="External"/><Relationship Id="rId3" Type="http://schemas.openxmlformats.org/officeDocument/2006/relationships/hyperlink" Target="https://mentor.ieee.org/omniran/dcn/16/omniran-16-0008-02-CF00-text-proposal-for-fdm.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27-00-00TG-apr-2016-confcall-minutes.docx" TargetMode="External"/><Relationship Id="rId4" Type="http://schemas.openxmlformats.org/officeDocument/2006/relationships/hyperlink" Target="https://mentor.ieee.org/omniran/dcn/16/omniran-16-0006-00-CF00-jan-2016-d0-0-comment-resolution.xls"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30-00-CF00-sdn-chapter.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25-03-CF00-nrm-for-nms-and-virtualization.docx" TargetMode="External"/><Relationship Id="rId4" Type="http://schemas.openxmlformats.org/officeDocument/2006/relationships/hyperlink" Target="https://mentor.ieee.org/omniran/dcn/16/omniran-16-0008-04-CF00-text-proposal-for-fdm.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29-00-CF00-network-function-virtualization.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42-04-CF00-an-setup-over-unlicensed-band.docx" TargetMode="External"/><Relationship Id="rId3" Type="http://schemas.openxmlformats.org/officeDocument/2006/relationships/hyperlink" Target="https://mentor.ieee.org/omniran/dcn/16/omniran-16-0032-00-CF00-investigation-on-accounting-and-monitoring.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31-00-CF00-key-concepts-of-association-and-disassociation.pptx" TargetMode="External"/><Relationship Id="rId3" Type="http://schemas.openxmlformats.org/officeDocument/2006/relationships/hyperlink" Target="https://mentor.ieee.org/omniran/dcn/16/omniran-16-0033-00-00TG-may-2016-status-report-to-802wg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May 2016 F2F Meeting</a:t>
            </a:r>
            <a:br>
              <a:rPr lang="en-US" dirty="0" smtClean="0"/>
            </a:br>
            <a:r>
              <a:rPr lang="en-US" dirty="0" smtClean="0"/>
              <a:t>Budapest, HU</a:t>
            </a:r>
            <a:endParaRPr lang="en-US" dirty="0"/>
          </a:p>
        </p:txBody>
      </p:sp>
      <p:sp>
        <p:nvSpPr>
          <p:cNvPr id="3" name="Subtitle 2"/>
          <p:cNvSpPr>
            <a:spLocks noGrp="1"/>
          </p:cNvSpPr>
          <p:nvPr>
            <p:ph type="subTitle" idx="1"/>
          </p:nvPr>
        </p:nvSpPr>
        <p:spPr/>
        <p:txBody>
          <a:bodyPr/>
          <a:lstStyle/>
          <a:p>
            <a:r>
              <a:rPr lang="en-US" dirty="0" smtClean="0"/>
              <a:t>2016-05-26</a:t>
            </a:r>
            <a:endParaRPr lang="en-US" dirty="0" smtClean="0"/>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#1</a:t>
            </a:r>
            <a:endParaRPr lang="en-US" dirty="0"/>
          </a:p>
        </p:txBody>
      </p:sp>
      <p:sp>
        <p:nvSpPr>
          <p:cNvPr id="3" name="Content Placeholder 2"/>
          <p:cNvSpPr>
            <a:spLocks noGrp="1"/>
          </p:cNvSpPr>
          <p:nvPr>
            <p:ph idx="1"/>
          </p:nvPr>
        </p:nvSpPr>
        <p:spPr>
          <a:xfrm>
            <a:off x="457200" y="1295400"/>
            <a:ext cx="8229600" cy="2514599"/>
          </a:xfrm>
        </p:spPr>
        <p:txBody>
          <a:bodyPr>
            <a:normAutofit fontScale="62500" lnSpcReduction="20000"/>
          </a:bodyPr>
          <a:lstStyle/>
          <a:p>
            <a:pPr>
              <a:spcBef>
                <a:spcPts val="300"/>
              </a:spcBef>
            </a:pPr>
            <a:r>
              <a:rPr lang="en-GB" dirty="0" smtClean="0"/>
              <a:t>Call Meeting to Order</a:t>
            </a:r>
          </a:p>
          <a:p>
            <a:pPr lvl="1">
              <a:spcBef>
                <a:spcPts val="300"/>
              </a:spcBef>
            </a:pPr>
            <a:r>
              <a:rPr lang="en-GB" dirty="0" smtClean="0"/>
              <a:t>Meeting called to order by chair at</a:t>
            </a:r>
          </a:p>
          <a:p>
            <a:pPr>
              <a:spcBef>
                <a:spcPts val="300"/>
              </a:spcBef>
            </a:pPr>
            <a:r>
              <a:rPr lang="en-GB" dirty="0" smtClean="0"/>
              <a:t>Minutes taker:</a:t>
            </a:r>
          </a:p>
          <a:p>
            <a:pPr lvl="1">
              <a:spcBef>
                <a:spcPts val="300"/>
              </a:spcBef>
            </a:pPr>
            <a:r>
              <a:rPr lang="en-GB" dirty="0" smtClean="0"/>
              <a:t>Wang </a:t>
            </a:r>
            <a:r>
              <a:rPr lang="en-GB" dirty="0" err="1" smtClean="0"/>
              <a:t>Hao</a:t>
            </a:r>
            <a:r>
              <a:rPr lang="en-GB" dirty="0" smtClean="0"/>
              <a:t>/Antonio volunteered to take notes</a:t>
            </a:r>
          </a:p>
          <a:p>
            <a:pPr>
              <a:spcBef>
                <a:spcPts val="300"/>
              </a:spcBef>
            </a:pPr>
            <a:r>
              <a:rPr lang="en-GB" dirty="0" smtClean="0"/>
              <a:t>Wi-Fi</a:t>
            </a:r>
          </a:p>
          <a:p>
            <a:pPr lvl="1">
              <a:spcBef>
                <a:spcPts val="300"/>
              </a:spcBef>
            </a:pPr>
            <a:r>
              <a:rPr lang="en-GB" dirty="0" smtClean="0"/>
              <a:t>SSID: ERICSSON, WPA2-PSK Password: Eric2016</a:t>
            </a:r>
          </a:p>
          <a:p>
            <a:pPr>
              <a:spcBef>
                <a:spcPts val="300"/>
              </a:spcBef>
            </a:pPr>
            <a:r>
              <a:rPr lang="en-GB" dirty="0" smtClean="0"/>
              <a:t>IMAT</a:t>
            </a:r>
          </a:p>
          <a:p>
            <a:pPr lvl="1">
              <a:spcBef>
                <a:spcPts val="300"/>
              </a:spcBef>
            </a:pPr>
            <a:r>
              <a:rPr lang="en-GB" dirty="0" smtClean="0"/>
              <a:t>Please use code: </a:t>
            </a:r>
            <a:r>
              <a:rPr lang="en-GB" dirty="0" err="1" smtClean="0"/>
              <a:t>Kossuth</a:t>
            </a:r>
            <a:endParaRPr lang="en-GB" dirty="0" smtClean="0"/>
          </a:p>
          <a:p>
            <a:pPr>
              <a:spcBef>
                <a:spcPts val="300"/>
              </a:spcBef>
            </a:pPr>
            <a:r>
              <a:rPr lang="en-GB" dirty="0" smtClean="0"/>
              <a:t>Roll Call</a:t>
            </a:r>
          </a:p>
        </p:txBody>
      </p:sp>
      <p:graphicFrame>
        <p:nvGraphicFramePr>
          <p:cNvPr id="4" name="Table 3"/>
          <p:cNvGraphicFramePr>
            <a:graphicFrameLocks noGrp="1"/>
          </p:cNvGraphicFramePr>
          <p:nvPr>
            <p:extLst>
              <p:ext uri="{D42A27DB-BD31-4B8C-83A1-F6EECF244321}">
                <p14:modId xmlns:p14="http://schemas.microsoft.com/office/powerpoint/2010/main" val="1858682791"/>
              </p:ext>
            </p:extLst>
          </p:nvPr>
        </p:nvGraphicFramePr>
        <p:xfrm>
          <a:off x="914400" y="3733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Michael Mayer</a:t>
                      </a:r>
                      <a:endParaRPr lang="en-US" sz="1400" dirty="0">
                        <a:solidFill>
                          <a:schemeClr val="tx1"/>
                        </a:solidFill>
                      </a:endParaRPr>
                    </a:p>
                  </a:txBody>
                  <a:tcPr/>
                </a:tc>
                <a:tc>
                  <a:txBody>
                    <a:bodyPr/>
                    <a:lstStyle/>
                    <a:p>
                      <a:r>
                        <a:rPr lang="en-US" sz="1400" dirty="0" smtClean="0">
                          <a:solidFill>
                            <a:schemeClr val="tx1"/>
                          </a:solidFill>
                        </a:rPr>
                        <a:t>Huawei Canada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effectLst/>
                        </a:rPr>
                        <a:t>Wang Hao</a:t>
                      </a:r>
                      <a:endParaRPr lang="en-US" sz="1400" dirty="0">
                        <a:solidFill>
                          <a:schemeClr val="tx1"/>
                        </a:solidFill>
                      </a:endParaRPr>
                    </a:p>
                  </a:txBody>
                  <a:tcPr/>
                </a:tc>
                <a:tc>
                  <a:txBody>
                    <a:bodyPr/>
                    <a:lstStyle/>
                    <a:p>
                      <a:r>
                        <a:rPr lang="en-US" sz="1400" dirty="0" smtClean="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strike="noStrike" baseline="0" dirty="0" smtClean="0">
                          <a:solidFill>
                            <a:schemeClr val="tx1"/>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 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strike="noStrike" baseline="0" dirty="0" smtClean="0">
                          <a:solidFill>
                            <a:schemeClr val="tx1"/>
                          </a:solidFill>
                        </a:rPr>
                        <a:t>Glenn Parson</a:t>
                      </a:r>
                    </a:p>
                  </a:txBody>
                  <a:tcPr/>
                </a:tc>
                <a:tc>
                  <a:txBody>
                    <a:bodyPr/>
                    <a:lstStyle/>
                    <a:p>
                      <a:r>
                        <a:rPr lang="en-US" sz="1400" dirty="0" smtClean="0">
                          <a:solidFill>
                            <a:schemeClr val="tx1"/>
                          </a:solidFill>
                        </a:rPr>
                        <a:t>Ericsson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David Chen</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Nobody </a:t>
            </a:r>
            <a:r>
              <a:rPr lang="en-US" altLang="en-US" dirty="0" smtClean="0"/>
              <a:t>brought anything</a:t>
            </a:r>
            <a:r>
              <a:rPr lang="en-US" altLang="en-US" dirty="0" smtClean="0"/>
              <a:t> </a:t>
            </a:r>
            <a:r>
              <a:rPr lang="en-US" altLang="en-US" dirty="0" smtClean="0"/>
              <a:t>up.</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May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Revised and new P802.1CF contributions</a:t>
            </a:r>
          </a:p>
          <a:p>
            <a:pPr lvl="1"/>
            <a:r>
              <a:rPr lang="en-US" dirty="0"/>
              <a:t>Network reference model </a:t>
            </a:r>
            <a:r>
              <a:rPr lang="en-US" dirty="0" smtClean="0"/>
              <a:t>amendments</a:t>
            </a:r>
          </a:p>
          <a:p>
            <a:pPr lvl="1"/>
            <a:r>
              <a:rPr lang="en-US" dirty="0"/>
              <a:t>Deployment models</a:t>
            </a:r>
          </a:p>
          <a:p>
            <a:pPr lvl="1"/>
            <a:r>
              <a:rPr lang="en-US" dirty="0" smtClean="0"/>
              <a:t>Functional design and decomposition</a:t>
            </a:r>
          </a:p>
          <a:p>
            <a:pPr lvl="1"/>
            <a:r>
              <a:rPr lang="en-US" dirty="0" smtClean="0"/>
              <a:t>Backhaul representation</a:t>
            </a:r>
          </a:p>
          <a:p>
            <a:pPr lvl="1"/>
            <a:r>
              <a:rPr lang="en-US" dirty="0" smtClean="0"/>
              <a:t>SDN</a:t>
            </a:r>
          </a:p>
          <a:p>
            <a:r>
              <a:rPr lang="en-US" dirty="0" smtClean="0"/>
              <a:t>Review </a:t>
            </a:r>
            <a:r>
              <a:rPr lang="en-US" dirty="0"/>
              <a:t>of </a:t>
            </a:r>
            <a:r>
              <a:rPr lang="en-US" dirty="0" smtClean="0"/>
              <a:t>802.1CF-D0.0 </a:t>
            </a:r>
            <a:r>
              <a:rPr lang="en-US" dirty="0"/>
              <a:t>editor’s draft</a:t>
            </a:r>
          </a:p>
          <a:p>
            <a:pPr lvl="1"/>
            <a:r>
              <a:rPr lang="en-US" dirty="0"/>
              <a:t>Comment </a:t>
            </a:r>
            <a:r>
              <a:rPr lang="en-US" dirty="0" smtClean="0"/>
              <a:t>resolution and plan for next revision</a:t>
            </a:r>
            <a:endParaRPr lang="en-US" dirty="0"/>
          </a:p>
          <a:p>
            <a:r>
              <a:rPr lang="en-US" dirty="0" smtClean="0"/>
              <a:t>Project planning</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886958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smtClean="0"/>
              <a:t>Schedules</a:t>
            </a:r>
          </a:p>
        </p:txBody>
      </p:sp>
      <p:sp>
        <p:nvSpPr>
          <p:cNvPr id="3" name="Content Placeholder 2"/>
          <p:cNvSpPr>
            <a:spLocks noGrp="1"/>
          </p:cNvSpPr>
          <p:nvPr>
            <p:ph idx="1"/>
          </p:nvPr>
        </p:nvSpPr>
        <p:spPr>
          <a:xfrm>
            <a:off x="457200" y="762000"/>
            <a:ext cx="8229600" cy="5715000"/>
          </a:xfrm>
        </p:spPr>
        <p:txBody>
          <a:bodyPr>
            <a:normAutofit fontScale="47500" lnSpcReduction="20000"/>
          </a:bodyPr>
          <a:lstStyle/>
          <a:p>
            <a:r>
              <a:rPr lang="en-US" dirty="0" smtClean="0"/>
              <a:t>Tue</a:t>
            </a:r>
          </a:p>
          <a:p>
            <a:pPr lvl="1"/>
            <a:r>
              <a:rPr lang="en-US" dirty="0"/>
              <a:t>Revised and new P802.1CF contributions</a:t>
            </a:r>
          </a:p>
          <a:p>
            <a:pPr lvl="2"/>
            <a:r>
              <a:rPr lang="en-US" dirty="0"/>
              <a:t>Network reference model </a:t>
            </a:r>
            <a:r>
              <a:rPr lang="en-US" dirty="0" smtClean="0"/>
              <a:t>amendments</a:t>
            </a:r>
          </a:p>
          <a:p>
            <a:pPr lvl="3"/>
            <a:r>
              <a:rPr lang="en-US" dirty="0">
                <a:hlinkClick r:id="rId2"/>
              </a:rPr>
              <a:t>https://</a:t>
            </a:r>
            <a:r>
              <a:rPr lang="en-US" dirty="0" smtClean="0">
                <a:hlinkClick r:id="rId2"/>
              </a:rPr>
              <a:t>mentor.ieee.org/omniran/dcn/16/omniran-16-0025-02-CF00-nrm-for-nms-and-virtualization.docx</a:t>
            </a:r>
            <a:endParaRPr lang="en-US" dirty="0"/>
          </a:p>
          <a:p>
            <a:pPr lvl="2"/>
            <a:r>
              <a:rPr lang="en-US" dirty="0" smtClean="0"/>
              <a:t>FDM</a:t>
            </a:r>
          </a:p>
          <a:p>
            <a:pPr lvl="3"/>
            <a:r>
              <a:rPr lang="en-US" dirty="0">
                <a:hlinkClick r:id="rId3"/>
              </a:rPr>
              <a:t>https://</a:t>
            </a:r>
            <a:r>
              <a:rPr lang="en-US" dirty="0" smtClean="0">
                <a:hlinkClick r:id="rId3"/>
              </a:rPr>
              <a:t>mentor.ieee.org/omniran/dcn/16/omniran-16-0008-02-CF00-text-proposal-for-fdm.docx</a:t>
            </a:r>
            <a:endParaRPr lang="en-US" dirty="0" smtClean="0"/>
          </a:p>
          <a:p>
            <a:pPr lvl="1"/>
            <a:r>
              <a:rPr lang="en-US" dirty="0"/>
              <a:t>Contributions to 5G </a:t>
            </a:r>
            <a:r>
              <a:rPr lang="en-US" dirty="0" smtClean="0"/>
              <a:t>SC</a:t>
            </a:r>
          </a:p>
          <a:p>
            <a:pPr lvl="2"/>
            <a:r>
              <a:rPr lang="en-US" dirty="0" smtClean="0"/>
              <a:t>Creation of small contribution to 5G SC meeting on May 25th</a:t>
            </a:r>
            <a:endParaRPr lang="en-US" dirty="0"/>
          </a:p>
          <a:p>
            <a:r>
              <a:rPr lang="en-US" dirty="0" smtClean="0"/>
              <a:t>Wed</a:t>
            </a:r>
          </a:p>
          <a:p>
            <a:pPr lvl="1"/>
            <a:r>
              <a:rPr lang="en-US" dirty="0"/>
              <a:t>Review of minutes</a:t>
            </a:r>
          </a:p>
          <a:p>
            <a:pPr lvl="2"/>
            <a:r>
              <a:rPr lang="en-US" dirty="0">
                <a:hlinkClick r:id="rId4"/>
              </a:rPr>
              <a:t>https://mentor.ieee.org/omniran/dcn/16/omniran-16-0027-00-00TG-apr-2016-confcall-minutes.docx</a:t>
            </a:r>
            <a:endParaRPr lang="en-US" dirty="0"/>
          </a:p>
          <a:p>
            <a:pPr lvl="1"/>
            <a:r>
              <a:rPr lang="en-US" dirty="0"/>
              <a:t>Reports</a:t>
            </a:r>
          </a:p>
          <a:p>
            <a:pPr lvl="1"/>
            <a:r>
              <a:rPr lang="en-US" dirty="0" smtClean="0"/>
              <a:t>Revised </a:t>
            </a:r>
            <a:r>
              <a:rPr lang="en-US" dirty="0"/>
              <a:t>and new P802.1CF contributions</a:t>
            </a:r>
          </a:p>
          <a:p>
            <a:pPr lvl="2"/>
            <a:r>
              <a:rPr lang="en-US" dirty="0" smtClean="0"/>
              <a:t>SDN</a:t>
            </a:r>
          </a:p>
          <a:p>
            <a:pPr lvl="3"/>
            <a:r>
              <a:rPr lang="en-US" dirty="0">
                <a:hlinkClick r:id="rId5"/>
              </a:rPr>
              <a:t>https://</a:t>
            </a:r>
            <a:r>
              <a:rPr lang="en-US" dirty="0" smtClean="0">
                <a:hlinkClick r:id="rId5"/>
              </a:rPr>
              <a:t>mentor.ieee.org/omniran/dcn/16/omniran-16-0030-00-CF00-sdn-chapter.docx</a:t>
            </a:r>
            <a:endParaRPr lang="en-US" dirty="0" smtClean="0"/>
          </a:p>
          <a:p>
            <a:pPr lvl="2"/>
            <a:r>
              <a:rPr lang="en-US" dirty="0" smtClean="0"/>
              <a:t>Network </a:t>
            </a:r>
            <a:r>
              <a:rPr lang="en-US" dirty="0"/>
              <a:t>reference model </a:t>
            </a:r>
            <a:r>
              <a:rPr lang="en-US" dirty="0" smtClean="0"/>
              <a:t>amendments	</a:t>
            </a:r>
          </a:p>
          <a:p>
            <a:pPr lvl="3"/>
            <a:r>
              <a:rPr lang="en-US" dirty="0">
                <a:hlinkClick r:id="rId6"/>
              </a:rPr>
              <a:t>https://</a:t>
            </a:r>
            <a:r>
              <a:rPr lang="en-US" dirty="0" smtClean="0">
                <a:hlinkClick r:id="rId6"/>
              </a:rPr>
              <a:t>mentor.ieee.org/omniran/dcn/16/omniran-16-0029-00-CF00-network-function-virtualization.docx</a:t>
            </a:r>
            <a:endParaRPr lang="en-US" dirty="0" smtClean="0"/>
          </a:p>
          <a:p>
            <a:pPr lvl="1"/>
            <a:r>
              <a:rPr lang="en-US" dirty="0"/>
              <a:t>Review of 802.1CF-D0.0 editor’s draft</a:t>
            </a:r>
          </a:p>
          <a:p>
            <a:pPr lvl="2"/>
            <a:r>
              <a:rPr lang="en-US" dirty="0"/>
              <a:t>Comment resolution and plan for next </a:t>
            </a:r>
            <a:r>
              <a:rPr lang="en-US" dirty="0" smtClean="0"/>
              <a:t>revision</a:t>
            </a:r>
          </a:p>
          <a:p>
            <a:pPr lvl="2"/>
            <a:r>
              <a:rPr lang="en-US" dirty="0">
                <a:hlinkClick r:id="rId7"/>
              </a:rPr>
              <a:t>https://</a:t>
            </a:r>
            <a:r>
              <a:rPr lang="en-US" dirty="0" smtClean="0">
                <a:hlinkClick r:id="rId7"/>
              </a:rPr>
              <a:t>mentor.ieee.org/omniran/dcn/16/omniran-16-0006-00-CF00-jan-2016-d0-0-comment-resolution.xls</a:t>
            </a:r>
            <a:endParaRPr lang="en-US" dirty="0"/>
          </a:p>
          <a:p>
            <a:r>
              <a:rPr lang="en-US" dirty="0" smtClean="0"/>
              <a:t>Thu</a:t>
            </a:r>
          </a:p>
          <a:p>
            <a:pPr lvl="1"/>
            <a:r>
              <a:rPr lang="en-US" dirty="0" smtClean="0"/>
              <a:t>Revised </a:t>
            </a:r>
            <a:r>
              <a:rPr lang="en-US" dirty="0"/>
              <a:t>P802.1CF contributions</a:t>
            </a:r>
          </a:p>
          <a:p>
            <a:pPr lvl="2"/>
            <a:r>
              <a:rPr lang="en-US" dirty="0"/>
              <a:t>Network reference model amendments</a:t>
            </a:r>
          </a:p>
          <a:p>
            <a:pPr lvl="2"/>
            <a:r>
              <a:rPr lang="en-US" dirty="0" smtClean="0"/>
              <a:t>FDM</a:t>
            </a:r>
            <a:endParaRPr lang="en-US" dirty="0"/>
          </a:p>
          <a:p>
            <a:pPr lvl="2"/>
            <a:r>
              <a:rPr lang="en-US" dirty="0" smtClean="0"/>
              <a:t>SDN</a:t>
            </a:r>
          </a:p>
          <a:p>
            <a:pPr lvl="2"/>
            <a:r>
              <a:rPr lang="en-US" dirty="0" smtClean="0"/>
              <a:t>Monitoring and Accounting (Wang </a:t>
            </a:r>
            <a:r>
              <a:rPr lang="en-US" dirty="0" err="1" smtClean="0"/>
              <a:t>Hao</a:t>
            </a:r>
            <a:r>
              <a:rPr lang="en-US" dirty="0" smtClean="0"/>
              <a:t>)</a:t>
            </a:r>
          </a:p>
          <a:p>
            <a:pPr lvl="2"/>
            <a:r>
              <a:rPr lang="en-US" dirty="0" smtClean="0"/>
              <a:t>Association (Max Riegel)</a:t>
            </a:r>
            <a:endParaRPr lang="en-US" dirty="0"/>
          </a:p>
          <a:p>
            <a:pPr lvl="1"/>
            <a:r>
              <a:rPr lang="en-US" dirty="0" smtClean="0"/>
              <a:t>Project </a:t>
            </a:r>
            <a:r>
              <a:rPr lang="en-US" dirty="0"/>
              <a:t>planning</a:t>
            </a:r>
          </a:p>
          <a:p>
            <a:pPr lvl="1"/>
            <a:r>
              <a:rPr lang="en-US" dirty="0" smtClean="0"/>
              <a:t>Status </a:t>
            </a:r>
            <a:r>
              <a:rPr lang="en-US" dirty="0"/>
              <a:t>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r>
              <a:rPr lang="en-US" dirty="0" smtClean="0"/>
              <a:t>Revised </a:t>
            </a:r>
            <a:r>
              <a:rPr lang="en-US" dirty="0"/>
              <a:t>and new P802.1CF contributions</a:t>
            </a:r>
          </a:p>
          <a:p>
            <a:pPr lvl="1"/>
            <a:r>
              <a:rPr lang="en-US" dirty="0"/>
              <a:t>Network reference model amendments</a:t>
            </a:r>
          </a:p>
          <a:p>
            <a:pPr lvl="2"/>
            <a:r>
              <a:rPr lang="en-US" dirty="0">
                <a:hlinkClick r:id="rId2"/>
              </a:rPr>
              <a:t>https://</a:t>
            </a:r>
            <a:r>
              <a:rPr lang="en-US" dirty="0" smtClean="0">
                <a:hlinkClick r:id="rId2"/>
              </a:rPr>
              <a:t>mentor.ieee.org/omniran/dcn/16/omniran-16-0025-02-CF00-nrm-for-nms-and-virtualization.docx</a:t>
            </a:r>
            <a:endParaRPr lang="en-US" dirty="0" smtClean="0"/>
          </a:p>
          <a:p>
            <a:pPr lvl="2"/>
            <a:r>
              <a:rPr lang="en-US" dirty="0" smtClean="0"/>
              <a:t>Max introduced his revision to the </a:t>
            </a:r>
            <a:r>
              <a:rPr lang="en-US" dirty="0" err="1" smtClean="0"/>
              <a:t>nrm</a:t>
            </a:r>
            <a:r>
              <a:rPr lang="en-US" dirty="0" smtClean="0"/>
              <a:t> text now incorporating operational roles and the definition of an orchestrator for the network infrastructure</a:t>
            </a:r>
          </a:p>
          <a:p>
            <a:pPr lvl="2"/>
            <a:r>
              <a:rPr lang="en-US" dirty="0" smtClean="0"/>
              <a:t>The group was fine with the proposed additions to the text and endorsed the inclusion of the revision into the next draft</a:t>
            </a:r>
            <a:endParaRPr lang="en-US" dirty="0"/>
          </a:p>
          <a:p>
            <a:pPr lvl="1"/>
            <a:r>
              <a:rPr lang="en-US" dirty="0"/>
              <a:t>FDM</a:t>
            </a:r>
          </a:p>
          <a:p>
            <a:pPr lvl="2"/>
            <a:r>
              <a:rPr lang="en-US" dirty="0">
                <a:hlinkClick r:id="rId3"/>
              </a:rPr>
              <a:t>https://</a:t>
            </a:r>
            <a:r>
              <a:rPr lang="en-US" dirty="0" smtClean="0">
                <a:hlinkClick r:id="rId3"/>
              </a:rPr>
              <a:t>mentor.ieee.org/omniran/dcn/16/omniran-16-0008-02-CF00-text-proposal-for-fdm.docx</a:t>
            </a:r>
            <a:endParaRPr lang="en-US" dirty="0" smtClean="0"/>
          </a:p>
          <a:p>
            <a:pPr lvl="2"/>
            <a:r>
              <a:rPr lang="en-US" dirty="0" smtClean="0"/>
              <a:t>Wang </a:t>
            </a:r>
            <a:r>
              <a:rPr lang="en-US" dirty="0" err="1" smtClean="0"/>
              <a:t>Hao</a:t>
            </a:r>
            <a:r>
              <a:rPr lang="en-US" dirty="0" smtClean="0"/>
              <a:t> went through his text contributions and several edits were made during the discussions. Portions of the basic functions will be merged into detailed procedures section. Wang </a:t>
            </a:r>
            <a:r>
              <a:rPr lang="en-US" dirty="0" err="1" smtClean="0"/>
              <a:t>Hao</a:t>
            </a:r>
            <a:r>
              <a:rPr lang="en-US" dirty="0" smtClean="0"/>
              <a:t> will present final text on Thursday.</a:t>
            </a:r>
          </a:p>
          <a:p>
            <a:pPr lvl="2"/>
            <a:r>
              <a:rPr lang="en-US" dirty="0" smtClean="0"/>
              <a:t>It became evident that ‘NE = Network Element’ has to be introduced and defined in the NRM section. So far Section 6 only uses ‘functional entity’ which is different to NE</a:t>
            </a:r>
            <a:endParaRPr lang="en-US" dirty="0"/>
          </a:p>
          <a:p>
            <a:r>
              <a:rPr lang="en-US" dirty="0"/>
              <a:t>Contributions to 5G SC</a:t>
            </a:r>
          </a:p>
          <a:p>
            <a:pPr lvl="1"/>
            <a:r>
              <a:rPr lang="en-US" dirty="0"/>
              <a:t>Creation of small contribution to 5G SC meeting on May </a:t>
            </a:r>
            <a:r>
              <a:rPr lang="en-US" dirty="0" smtClean="0"/>
              <a:t>25</a:t>
            </a:r>
            <a:r>
              <a:rPr lang="en-US" baseline="30000" dirty="0" smtClean="0"/>
              <a:t>th</a:t>
            </a:r>
            <a:endParaRPr lang="en-US" dirty="0" smtClean="0"/>
          </a:p>
          <a:p>
            <a:pPr lvl="2"/>
            <a:r>
              <a:rPr lang="en-US" dirty="0" smtClean="0"/>
              <a:t>Chair drafted a small presentation based on the slides presented in Macao and brought the slides up for discussion.</a:t>
            </a:r>
          </a:p>
          <a:p>
            <a:pPr lvl="2"/>
            <a:r>
              <a:rPr lang="en-US" dirty="0" smtClean="0"/>
              <a:t>Edits were made during the discussions and the final outcome was agreed by the group.</a:t>
            </a:r>
          </a:p>
          <a:p>
            <a:pPr lvl="2"/>
            <a:r>
              <a:rPr lang="en-US" dirty="0" smtClean="0"/>
              <a:t>After some editorial clean up the chair uploaded the presentation to the 5G SC archive on mentor for presentation on Wednesday.</a:t>
            </a:r>
          </a:p>
          <a:p>
            <a:pPr marL="0" indent="0">
              <a:buNone/>
            </a:pPr>
            <a:r>
              <a:rPr lang="en-US" dirty="0" smtClean="0"/>
              <a:t>Recess at </a:t>
            </a:r>
            <a:r>
              <a:rPr lang="en-US" dirty="0" smtClean="0"/>
              <a:t>Tue, 18.02</a:t>
            </a:r>
            <a:endParaRPr lang="en-US" dirty="0" smtClean="0"/>
          </a:p>
        </p:txBody>
      </p:sp>
    </p:spTree>
    <p:extLst>
      <p:ext uri="{BB962C8B-B14F-4D97-AF65-F5344CB8AC3E}">
        <p14:creationId xmlns:p14="http://schemas.microsoft.com/office/powerpoint/2010/main" val="1604663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smtClean="0"/>
              <a:t>Business #3</a:t>
            </a:r>
            <a:endParaRPr lang="en-US" dirty="0"/>
          </a:p>
        </p:txBody>
      </p:sp>
      <p:sp>
        <p:nvSpPr>
          <p:cNvPr id="3" name="Content Placeholder 2"/>
          <p:cNvSpPr>
            <a:spLocks noGrp="1"/>
          </p:cNvSpPr>
          <p:nvPr>
            <p:ph idx="1"/>
          </p:nvPr>
        </p:nvSpPr>
        <p:spPr>
          <a:xfrm>
            <a:off x="457200" y="838200"/>
            <a:ext cx="8229600" cy="5334000"/>
          </a:xfrm>
        </p:spPr>
        <p:txBody>
          <a:bodyPr>
            <a:normAutofit fontScale="47500" lnSpcReduction="20000"/>
          </a:bodyPr>
          <a:lstStyle/>
          <a:p>
            <a:pPr marL="0" indent="0">
              <a:buNone/>
            </a:pPr>
            <a:r>
              <a:rPr lang="en-US" dirty="0" smtClean="0"/>
              <a:t>Reconvene: </a:t>
            </a:r>
            <a:r>
              <a:rPr lang="en-US" dirty="0" smtClean="0"/>
              <a:t>Wed, 13:35</a:t>
            </a:r>
            <a:endParaRPr lang="en-US" dirty="0" smtClean="0"/>
          </a:p>
          <a:p>
            <a:r>
              <a:rPr lang="en-US" dirty="0" smtClean="0"/>
              <a:t>Revised and new P802.1CF contributions</a:t>
            </a:r>
          </a:p>
          <a:p>
            <a:pPr lvl="1"/>
            <a:r>
              <a:rPr lang="en-US" dirty="0" smtClean="0"/>
              <a:t>SDN</a:t>
            </a:r>
          </a:p>
          <a:p>
            <a:pPr lvl="2"/>
            <a:r>
              <a:rPr lang="en-US" dirty="0" smtClean="0">
                <a:hlinkClick r:id="rId2"/>
              </a:rPr>
              <a:t>https://mentor.ieee.org/omniran/dcn/16/omniran-16-0030-00-CF00-sdn-chapter.docx</a:t>
            </a:r>
            <a:endParaRPr lang="en-US" dirty="0" smtClean="0"/>
          </a:p>
          <a:p>
            <a:pPr lvl="2"/>
            <a:r>
              <a:rPr lang="en-US" dirty="0" smtClean="0"/>
              <a:t>Antonio walking through the revised text. A couple of edits were </a:t>
            </a:r>
            <a:r>
              <a:rPr lang="en-US" dirty="0" smtClean="0"/>
              <a:t>introduced and amendments were invited in particular in the introductory section. The 3-layer architecture of SDN should be presented with a figure.</a:t>
            </a:r>
          </a:p>
          <a:p>
            <a:pPr lvl="2"/>
            <a:r>
              <a:rPr lang="en-US" dirty="0" smtClean="0"/>
              <a:t>Antonio </a:t>
            </a:r>
            <a:r>
              <a:rPr lang="en-US" dirty="0" smtClean="0"/>
              <a:t>will create and submit an updated version with a conclusion </a:t>
            </a:r>
            <a:r>
              <a:rPr lang="en-US" dirty="0" smtClean="0"/>
              <a:t>section</a:t>
            </a:r>
            <a:r>
              <a:rPr lang="en-US" dirty="0" smtClean="0"/>
              <a:t>, which was missing yet in the contribution. The conclusion section may summarize the chapter and highlight that the P802.1CF architecture is well suited for SDN, with ANC being the obvious place for the SDN controller.</a:t>
            </a:r>
            <a:endParaRPr lang="en-US" dirty="0" smtClean="0"/>
          </a:p>
          <a:p>
            <a:r>
              <a:rPr lang="en-US" dirty="0" smtClean="0"/>
              <a:t>Review </a:t>
            </a:r>
            <a:r>
              <a:rPr lang="en-US" dirty="0"/>
              <a:t>of minutes</a:t>
            </a:r>
          </a:p>
          <a:p>
            <a:pPr lvl="1"/>
            <a:r>
              <a:rPr lang="en-US" dirty="0">
                <a:hlinkClick r:id="rId3"/>
              </a:rPr>
              <a:t>https://</a:t>
            </a:r>
            <a:r>
              <a:rPr lang="en-US" dirty="0" smtClean="0">
                <a:hlinkClick r:id="rId3"/>
              </a:rPr>
              <a:t>mentor.ieee.org/omniran/dcn/16/omniran-16-0027-00-00TG-apr-2016-confcall-minutes.docx</a:t>
            </a:r>
            <a:endParaRPr lang="en-US" dirty="0" smtClean="0"/>
          </a:p>
          <a:p>
            <a:pPr lvl="2"/>
            <a:r>
              <a:rPr lang="en-US" dirty="0" smtClean="0"/>
              <a:t>No comments received. Affiliation of </a:t>
            </a:r>
            <a:r>
              <a:rPr lang="en-US" dirty="0" err="1" smtClean="0"/>
              <a:t>Yonggang</a:t>
            </a:r>
            <a:r>
              <a:rPr lang="en-US" dirty="0" smtClean="0"/>
              <a:t> Fang will be corrected </a:t>
            </a:r>
            <a:r>
              <a:rPr lang="en-US" dirty="0" smtClean="0"/>
              <a:t>In the version on </a:t>
            </a:r>
            <a:r>
              <a:rPr lang="en-US" dirty="0" smtClean="0"/>
              <a:t>mentor.</a:t>
            </a:r>
            <a:endParaRPr lang="en-US" dirty="0"/>
          </a:p>
          <a:p>
            <a:r>
              <a:rPr lang="en-US" dirty="0" smtClean="0"/>
              <a:t>Reports</a:t>
            </a:r>
          </a:p>
          <a:p>
            <a:pPr lvl="1"/>
            <a:r>
              <a:rPr lang="en-US" dirty="0" smtClean="0"/>
              <a:t>5G SC </a:t>
            </a:r>
          </a:p>
          <a:p>
            <a:pPr lvl="2"/>
            <a:r>
              <a:rPr lang="en-US" dirty="0" smtClean="0"/>
              <a:t>Chair reported about the outcome of the 5G SD session in the morning. </a:t>
            </a:r>
            <a:r>
              <a:rPr lang="en-US" dirty="0" err="1" smtClean="0"/>
              <a:t>OmniRAN</a:t>
            </a:r>
            <a:r>
              <a:rPr lang="en-US" dirty="0" smtClean="0"/>
              <a:t> slides created in the previous session were well received, however the slides do not provide information for the alternative RLAN/ITU-R WP5A approach, brought up in the Waikoloa meeting and presented by Glenn Parson in his meeting slides</a:t>
            </a:r>
          </a:p>
          <a:p>
            <a:pPr lvl="2"/>
            <a:r>
              <a:rPr lang="en-US" dirty="0" smtClean="0"/>
              <a:t>TG agrees to search for answers regards network standardization demand for the alternative RLAN/WP5A approach. It is intended to held a special session in the upcoming plenary meeting together with the Waikoloa presenter and the regulatory chair of IEEE 802.</a:t>
            </a:r>
            <a:endParaRPr lang="en-US" dirty="0"/>
          </a:p>
          <a:p>
            <a:r>
              <a:rPr lang="en-US" dirty="0" smtClean="0"/>
              <a:t>Review </a:t>
            </a:r>
            <a:r>
              <a:rPr lang="en-US" dirty="0"/>
              <a:t>of 802.1CF-D0.0 editor’s draft</a:t>
            </a:r>
          </a:p>
          <a:p>
            <a:pPr lvl="1"/>
            <a:r>
              <a:rPr lang="en-US" dirty="0"/>
              <a:t>Comment resolution and plan for next revision</a:t>
            </a:r>
          </a:p>
          <a:p>
            <a:pPr lvl="1"/>
            <a:r>
              <a:rPr lang="en-US" dirty="0">
                <a:hlinkClick r:id="rId4"/>
              </a:rPr>
              <a:t>https://</a:t>
            </a:r>
            <a:r>
              <a:rPr lang="en-US" dirty="0" smtClean="0">
                <a:hlinkClick r:id="rId4"/>
              </a:rPr>
              <a:t>mentor.ieee.org/omniran/dcn/16/omniran-16-0006-00-CF00-jan-2016-d0-0-comment-resolution.xls</a:t>
            </a:r>
            <a:endParaRPr lang="en-US" dirty="0" smtClean="0"/>
          </a:p>
          <a:p>
            <a:pPr lvl="2"/>
            <a:r>
              <a:rPr lang="en-US" dirty="0" smtClean="0"/>
              <a:t>Comments marked for further discussion do not fit with current version of the NRM. Proposed remedy does not adopt the existence of NMS.</a:t>
            </a:r>
          </a:p>
          <a:p>
            <a:pPr lvl="2"/>
            <a:r>
              <a:rPr lang="en-US" dirty="0" err="1" smtClean="0"/>
              <a:t>Yonggang</a:t>
            </a:r>
            <a:r>
              <a:rPr lang="en-US" dirty="0" smtClean="0"/>
              <a:t> will update and upload contribution proposing the text for the section 7.1.4 Dynamic access network instantiation. The </a:t>
            </a:r>
            <a:r>
              <a:rPr lang="en-US" dirty="0" err="1" smtClean="0"/>
              <a:t>OmniRAN</a:t>
            </a:r>
            <a:r>
              <a:rPr lang="en-US" dirty="0" smtClean="0"/>
              <a:t> TG will review revised proposal in the Thursday session, when </a:t>
            </a:r>
            <a:r>
              <a:rPr lang="en-US" dirty="0" smtClean="0"/>
              <a:t>available</a:t>
            </a:r>
            <a:endParaRPr lang="en-US" dirty="0" smtClean="0"/>
          </a:p>
        </p:txBody>
      </p:sp>
    </p:spTree>
    <p:extLst>
      <p:ext uri="{BB962C8B-B14F-4D97-AF65-F5344CB8AC3E}">
        <p14:creationId xmlns:p14="http://schemas.microsoft.com/office/powerpoint/2010/main" val="1309781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#4</a:t>
            </a:r>
            <a:endParaRPr lang="en-US" dirty="0"/>
          </a:p>
        </p:txBody>
      </p:sp>
      <p:sp>
        <p:nvSpPr>
          <p:cNvPr id="3" name="Content Placeholder 2"/>
          <p:cNvSpPr>
            <a:spLocks noGrp="1"/>
          </p:cNvSpPr>
          <p:nvPr>
            <p:ph idx="1"/>
          </p:nvPr>
        </p:nvSpPr>
        <p:spPr>
          <a:xfrm>
            <a:off x="457200" y="990600"/>
            <a:ext cx="8229600" cy="5562600"/>
          </a:xfrm>
        </p:spPr>
        <p:txBody>
          <a:bodyPr>
            <a:normAutofit fontScale="55000" lnSpcReduction="20000"/>
          </a:bodyPr>
          <a:lstStyle/>
          <a:p>
            <a:r>
              <a:rPr lang="en-US" dirty="0"/>
              <a:t>Network reference model amendments</a:t>
            </a:r>
          </a:p>
          <a:p>
            <a:pPr lvl="1"/>
            <a:r>
              <a:rPr lang="en-US" dirty="0"/>
              <a:t>NFV</a:t>
            </a:r>
          </a:p>
          <a:p>
            <a:pPr lvl="2"/>
            <a:r>
              <a:rPr lang="en-US" dirty="0">
                <a:hlinkClick r:id="rId2"/>
              </a:rPr>
              <a:t>https://mentor.ieee.org/omniran/dcn/16/omniran-16-0029-00-CF00-network-function-virtualization.docx</a:t>
            </a:r>
            <a:endParaRPr lang="en-US" dirty="0"/>
          </a:p>
          <a:p>
            <a:pPr lvl="2"/>
            <a:r>
              <a:rPr lang="en-US" dirty="0"/>
              <a:t>Proposed edits to NRM text were discussed. Agreement that showing NMS in introduction/figure 6.5 makes sense. Text proposal on inclusion of NFV caused many comments and concerns about not addressing NFV in the scope of P802.1CF</a:t>
            </a:r>
          </a:p>
          <a:p>
            <a:pPr lvl="2"/>
            <a:r>
              <a:rPr lang="en-US" dirty="0"/>
              <a:t>Max proposed to create update to NRM text amendment incorporating the agreed changes and adding dedicated section for filling in the NFV description in the scope of P802.1CF</a:t>
            </a:r>
          </a:p>
          <a:p>
            <a:pPr marL="0" indent="0">
              <a:buNone/>
            </a:pPr>
            <a:r>
              <a:rPr lang="en-US" dirty="0"/>
              <a:t>Recess: </a:t>
            </a:r>
            <a:r>
              <a:rPr lang="en-US" dirty="0" smtClean="0"/>
              <a:t>Wed, 18:03</a:t>
            </a:r>
          </a:p>
          <a:p>
            <a:pPr marL="0" indent="0">
              <a:buNone/>
            </a:pPr>
            <a:r>
              <a:rPr lang="en-US" dirty="0" smtClean="0"/>
              <a:t>Reconvene: Thu </a:t>
            </a:r>
            <a:r>
              <a:rPr lang="en-US" dirty="0"/>
              <a:t>13:35</a:t>
            </a:r>
          </a:p>
          <a:p>
            <a:r>
              <a:rPr lang="en-US" dirty="0"/>
              <a:t>Revised P802.1CF contributions</a:t>
            </a:r>
          </a:p>
          <a:p>
            <a:pPr lvl="1"/>
            <a:r>
              <a:rPr lang="en-US" dirty="0"/>
              <a:t>Network reference model amendments</a:t>
            </a:r>
          </a:p>
          <a:p>
            <a:pPr lvl="2"/>
            <a:r>
              <a:rPr lang="en-US" dirty="0">
                <a:hlinkClick r:id="rId3"/>
              </a:rPr>
              <a:t>https://</a:t>
            </a:r>
            <a:r>
              <a:rPr lang="en-US" dirty="0" smtClean="0">
                <a:hlinkClick r:id="rId3"/>
              </a:rPr>
              <a:t>mentor.ieee.org/omniran/dcn/16/omniran-16-0025-03-CF00-nrm-for-nms-and-virtualization.docx</a:t>
            </a:r>
            <a:endParaRPr lang="en-US" dirty="0" smtClean="0"/>
          </a:p>
          <a:p>
            <a:pPr lvl="2"/>
            <a:r>
              <a:rPr lang="en-US" dirty="0" smtClean="0"/>
              <a:t>Max walked through the modifications introduced into the Chap 6 amendment after yesterday’s discussions. The overview figure was extended by the NMS and the related text was rearranged according to the new sequence in the figure. Explanation was added to the definition of the NMS to clarify the meaning of network element (NE) in the specification. A new section ‘6.8 NFV’ with three subsections was added to provide for the inclusion of a refined text on making use of NFV within the scope of the specification.</a:t>
            </a:r>
          </a:p>
          <a:p>
            <a:pPr lvl="2"/>
            <a:r>
              <a:rPr lang="en-US" dirty="0" smtClean="0"/>
              <a:t>All proposed modifications were accepted and the group agreed that the text is ready for adoption to the draft.</a:t>
            </a:r>
            <a:endParaRPr lang="en-US" dirty="0"/>
          </a:p>
          <a:p>
            <a:pPr lvl="1"/>
            <a:r>
              <a:rPr lang="en-US" dirty="0"/>
              <a:t>FDM</a:t>
            </a:r>
          </a:p>
          <a:p>
            <a:pPr lvl="2"/>
            <a:r>
              <a:rPr lang="en-US" dirty="0">
                <a:hlinkClick r:id="rId4"/>
              </a:rPr>
              <a:t>https://</a:t>
            </a:r>
            <a:r>
              <a:rPr lang="en-US" dirty="0" smtClean="0">
                <a:hlinkClick r:id="rId4"/>
              </a:rPr>
              <a:t>mentor.ieee.org/omniran/dcn/16/omniran-16-0008-04-CF00-text-proposal-for-fdm.docx</a:t>
            </a:r>
            <a:endParaRPr lang="en-US" dirty="0" smtClean="0"/>
          </a:p>
          <a:p>
            <a:pPr lvl="2"/>
            <a:r>
              <a:rPr lang="en-US" dirty="0" smtClean="0"/>
              <a:t>Wang </a:t>
            </a:r>
            <a:r>
              <a:rPr lang="en-US" dirty="0" err="1" smtClean="0"/>
              <a:t>Hao</a:t>
            </a:r>
            <a:r>
              <a:rPr lang="en-US" dirty="0" smtClean="0"/>
              <a:t> went through the edits to the FDM text, which mainly reflect the changes discussed the day before and some additional editorial clean-ups to align terminology within the draft</a:t>
            </a:r>
          </a:p>
          <a:p>
            <a:pPr lvl="2"/>
            <a:r>
              <a:rPr lang="en-US" dirty="0" smtClean="0"/>
              <a:t>The group agreed that the FDM text is ready for adoption to the draft.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993433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r>
              <a:rPr lang="en-US" dirty="0" smtClean="0"/>
              <a:t>Business #5</a:t>
            </a:r>
            <a:endParaRPr lang="en-US" dirty="0"/>
          </a:p>
        </p:txBody>
      </p:sp>
      <p:sp>
        <p:nvSpPr>
          <p:cNvPr id="3" name="Content Placeholder 2"/>
          <p:cNvSpPr>
            <a:spLocks noGrp="1"/>
          </p:cNvSpPr>
          <p:nvPr>
            <p:ph idx="1"/>
          </p:nvPr>
        </p:nvSpPr>
        <p:spPr>
          <a:xfrm>
            <a:off x="457200" y="914400"/>
            <a:ext cx="8229600" cy="5105400"/>
          </a:xfrm>
        </p:spPr>
        <p:txBody>
          <a:bodyPr>
            <a:normAutofit fontScale="55000" lnSpcReduction="20000"/>
          </a:bodyPr>
          <a:lstStyle/>
          <a:p>
            <a:pPr lvl="1"/>
            <a:r>
              <a:rPr lang="en-US" dirty="0" smtClean="0"/>
              <a:t>AN </a:t>
            </a:r>
            <a:r>
              <a:rPr lang="en-US" dirty="0" smtClean="0"/>
              <a:t>setup</a:t>
            </a:r>
          </a:p>
          <a:p>
            <a:pPr lvl="2"/>
            <a:r>
              <a:rPr lang="en-US" dirty="0">
                <a:hlinkClick r:id="rId2"/>
              </a:rPr>
              <a:t>https://</a:t>
            </a:r>
            <a:r>
              <a:rPr lang="en-US" dirty="0" smtClean="0">
                <a:hlinkClick r:id="rId2"/>
              </a:rPr>
              <a:t>mentor.ieee.org/omniran/dcn/15/omniran-15-0042-04-CF00-an-setup-over-unlicensed-band.docx</a:t>
            </a:r>
            <a:endParaRPr lang="en-US" dirty="0" smtClean="0"/>
          </a:p>
          <a:p>
            <a:pPr lvl="2"/>
            <a:r>
              <a:rPr lang="en-US" dirty="0" smtClean="0"/>
              <a:t>The group reviewed the updated contribution aimed to close the open comments from Jan 2016 on corrections to 7.1.4.</a:t>
            </a:r>
          </a:p>
          <a:p>
            <a:pPr lvl="2"/>
            <a:r>
              <a:rPr lang="en-US" dirty="0" smtClean="0"/>
              <a:t>It was discovered that the text contains major mismatches, explaining orchestrator and set-up of virtualized networks in the beginning and stepping over to description of a kind of automatic network initialization in the revised section. The group was struggling to understand the scope and intention of the revised section and concluded that the text is completely unclear and potentially erroneous, thereby rejecting and closing the related comments from January.</a:t>
            </a:r>
          </a:p>
          <a:p>
            <a:pPr lvl="2"/>
            <a:r>
              <a:rPr lang="en-US" dirty="0" smtClean="0"/>
              <a:t>Furthermore the current text of 7.1.4 on instantiation of a virtual network (network slice) was considered valuable, but not in scope for the functional description section. Antonio proposed to move the current text into some informative section, and Max emphasized that initialization of a access network is an important aspect, which should be covered in the AN set-up section. It was agreed to rename 7.1.4 to Access network initialization, and the chair will reach out to </a:t>
            </a:r>
            <a:r>
              <a:rPr lang="en-US" dirty="0" err="1" smtClean="0"/>
              <a:t>Yonggang</a:t>
            </a:r>
            <a:r>
              <a:rPr lang="en-US" dirty="0" smtClean="0"/>
              <a:t> to discuss the creation of a text proposal for the new 7.1.4.</a:t>
            </a:r>
            <a:endParaRPr lang="en-US" dirty="0"/>
          </a:p>
          <a:p>
            <a:pPr lvl="1"/>
            <a:r>
              <a:rPr lang="en-US" dirty="0"/>
              <a:t>Monitoring and Accounting (Wang </a:t>
            </a:r>
            <a:r>
              <a:rPr lang="en-US" dirty="0" err="1"/>
              <a:t>Hao</a:t>
            </a:r>
            <a:r>
              <a:rPr lang="en-US" dirty="0" smtClean="0"/>
              <a:t>)</a:t>
            </a:r>
          </a:p>
          <a:p>
            <a:pPr lvl="2"/>
            <a:r>
              <a:rPr lang="en-US" dirty="0">
                <a:hlinkClick r:id="rId3"/>
              </a:rPr>
              <a:t>https://</a:t>
            </a:r>
            <a:r>
              <a:rPr lang="en-US" dirty="0" smtClean="0">
                <a:hlinkClick r:id="rId3"/>
              </a:rPr>
              <a:t>mentor.ieee.org/omniran/dcn/16/omniran-16-0032-00-CF00-investigation-on-accounting-and-monitoring.pptx</a:t>
            </a:r>
            <a:endParaRPr lang="en-US" dirty="0" smtClean="0"/>
          </a:p>
          <a:p>
            <a:pPr lvl="2"/>
            <a:r>
              <a:rPr lang="en-US" dirty="0" smtClean="0"/>
              <a:t>Wang </a:t>
            </a:r>
            <a:r>
              <a:rPr lang="en-US" dirty="0" err="1" smtClean="0"/>
              <a:t>Hao</a:t>
            </a:r>
            <a:r>
              <a:rPr lang="en-US" dirty="0" smtClean="0"/>
              <a:t> presented his initial thoughts on the content of chap 7.7 on monitoring and accounting. During the presentation it was concluded to adopt the 3-tier description of the accounting process with many cross-relations into other functions of network management. The 3 GPP architecture as well as the WiMAX approach mainly focusing on input for billing was not considered to match well with the majority of the IEEE 802 networks. Furthermore the description should focus on the access network and mention monitoring and accounting functions in the access router only for information.</a:t>
            </a:r>
          </a:p>
          <a:p>
            <a:pPr lvl="2"/>
            <a:r>
              <a:rPr lang="en-US" dirty="0" smtClean="0"/>
              <a:t>Wang </a:t>
            </a:r>
            <a:r>
              <a:rPr lang="en-US" dirty="0" err="1" smtClean="0"/>
              <a:t>Hao</a:t>
            </a:r>
            <a:r>
              <a:rPr lang="en-US" dirty="0" smtClean="0"/>
              <a:t> will create a text proposal based on the agreed direction, and he also will provide an updated presentation based on the slide template for chap 7 sections for introduction of the text proposal to the group.</a:t>
            </a:r>
          </a:p>
          <a:p>
            <a:pPr lvl="2"/>
            <a:endParaRPr lang="en-US" dirty="0"/>
          </a:p>
        </p:txBody>
      </p:sp>
    </p:spTree>
    <p:extLst>
      <p:ext uri="{BB962C8B-B14F-4D97-AF65-F5344CB8AC3E}">
        <p14:creationId xmlns:p14="http://schemas.microsoft.com/office/powerpoint/2010/main" val="1453205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Business #6</a:t>
            </a:r>
            <a:endParaRPr lang="en-US" dirty="0"/>
          </a:p>
        </p:txBody>
      </p:sp>
      <p:sp>
        <p:nvSpPr>
          <p:cNvPr id="3" name="Content Placeholder 2"/>
          <p:cNvSpPr>
            <a:spLocks noGrp="1"/>
          </p:cNvSpPr>
          <p:nvPr>
            <p:ph idx="1"/>
          </p:nvPr>
        </p:nvSpPr>
        <p:spPr>
          <a:xfrm>
            <a:off x="457200" y="1295400"/>
            <a:ext cx="8229600" cy="4800600"/>
          </a:xfrm>
        </p:spPr>
        <p:txBody>
          <a:bodyPr>
            <a:normAutofit fontScale="47500" lnSpcReduction="20000"/>
          </a:bodyPr>
          <a:lstStyle/>
          <a:p>
            <a:pPr lvl="1"/>
            <a:r>
              <a:rPr lang="en-US" dirty="0"/>
              <a:t>Association (Max Riegel)</a:t>
            </a:r>
          </a:p>
          <a:p>
            <a:pPr lvl="2"/>
            <a:r>
              <a:rPr lang="en-US" dirty="0">
                <a:hlinkClick r:id="rId2"/>
              </a:rPr>
              <a:t>https://</a:t>
            </a:r>
            <a:r>
              <a:rPr lang="en-US" dirty="0" smtClean="0">
                <a:hlinkClick r:id="rId2"/>
              </a:rPr>
              <a:t>mentor.ieee.org/omniran/dcn/16/omniran-16-0031-00-CF00-key-concepts-of-association-and-disassociation.pptx</a:t>
            </a:r>
            <a:endParaRPr lang="en-US" dirty="0" smtClean="0"/>
          </a:p>
          <a:p>
            <a:pPr lvl="2"/>
            <a:r>
              <a:rPr lang="en-US" dirty="0" smtClean="0"/>
              <a:t>Max presented his initial thoughts on the association and disassociation section. The process is available for all IEEE 802 technologies, but in widely varying ways and descriptions. The presentation was mostly following 802.11 concepts.</a:t>
            </a:r>
          </a:p>
          <a:p>
            <a:pPr lvl="2"/>
            <a:r>
              <a:rPr lang="en-US" dirty="0" smtClean="0"/>
              <a:t>A text version mainly following 802.3 and 802.11, and briefly mentioning the other 802 technologies will be provided for the upcoming conference call for review and consideration.</a:t>
            </a:r>
            <a:endParaRPr lang="en-US" dirty="0"/>
          </a:p>
          <a:p>
            <a:r>
              <a:rPr lang="en-US" dirty="0"/>
              <a:t>Project </a:t>
            </a:r>
            <a:r>
              <a:rPr lang="en-US" dirty="0" smtClean="0"/>
              <a:t>planning</a:t>
            </a:r>
          </a:p>
          <a:p>
            <a:pPr lvl="1"/>
            <a:r>
              <a:rPr lang="en-US" dirty="0" smtClean="0"/>
              <a:t>The project plan as outlined in the last meeting was reviewed. Plan is to create a new draft revision after the June 21</a:t>
            </a:r>
            <a:r>
              <a:rPr lang="en-US" baseline="30000" dirty="0" smtClean="0"/>
              <a:t>st</a:t>
            </a:r>
            <a:r>
              <a:rPr lang="en-US" dirty="0" smtClean="0"/>
              <a:t> conference call with most time spend in the San Diego meeting to clean-up and complete the draft. The resulting revision created directly after the San Diego F2F would then be send out for the initial 30 days TG ballot, with comment resolution starting in the September interim meeting.</a:t>
            </a:r>
          </a:p>
          <a:p>
            <a:pPr lvl="1"/>
            <a:r>
              <a:rPr lang="en-US" dirty="0" smtClean="0"/>
              <a:t>Currently </a:t>
            </a:r>
            <a:r>
              <a:rPr lang="en-US" dirty="0"/>
              <a:t>p</a:t>
            </a:r>
            <a:r>
              <a:rPr lang="en-US" dirty="0" smtClean="0"/>
              <a:t>redictions about the further timeline are only vague, as the initial TG ballot will provide indications about the diversity of the views and the amount of time for convergence,  and the interest of the 802.1 WG in a fast completion of the project.</a:t>
            </a:r>
            <a:endParaRPr lang="en-US" dirty="0"/>
          </a:p>
          <a:p>
            <a:r>
              <a:rPr lang="en-US" dirty="0"/>
              <a:t>Status report to IEEE 802 </a:t>
            </a:r>
            <a:r>
              <a:rPr lang="en-US" dirty="0" smtClean="0"/>
              <a:t>WGs</a:t>
            </a:r>
          </a:p>
          <a:p>
            <a:pPr lvl="1"/>
            <a:r>
              <a:rPr lang="en-US" dirty="0" smtClean="0"/>
              <a:t>The chair drafted the usual </a:t>
            </a:r>
            <a:r>
              <a:rPr lang="en-US" dirty="0" err="1" smtClean="0"/>
              <a:t>slideset</a:t>
            </a:r>
            <a:r>
              <a:rPr lang="en-US" dirty="0" smtClean="0"/>
              <a:t>, which was amended and complemented by group discussions. The agreed status report has been uploaded:</a:t>
            </a:r>
          </a:p>
          <a:p>
            <a:pPr lvl="1"/>
            <a:r>
              <a:rPr lang="en-US" dirty="0">
                <a:hlinkClick r:id="rId3"/>
              </a:rPr>
              <a:t>https://</a:t>
            </a:r>
            <a:r>
              <a:rPr lang="en-US" dirty="0" smtClean="0">
                <a:hlinkClick r:id="rId3"/>
              </a:rPr>
              <a:t>mentor.ieee.org/omniran/dcn/16/omniran-16-0033-00-00TG-may-2016-status-report-to-802wgs.pptx</a:t>
            </a:r>
            <a:endParaRPr lang="en-US" dirty="0"/>
          </a:p>
          <a:p>
            <a:r>
              <a:rPr lang="en-US" dirty="0" smtClean="0"/>
              <a:t>AOB</a:t>
            </a:r>
          </a:p>
          <a:p>
            <a:pPr lvl="1"/>
            <a:r>
              <a:rPr lang="en-US" dirty="0" smtClean="0"/>
              <a:t>No other topics were brought up.</a:t>
            </a:r>
            <a:endParaRPr lang="en-US" dirty="0"/>
          </a:p>
          <a:p>
            <a:r>
              <a:rPr lang="en-US" dirty="0" smtClean="0"/>
              <a:t>Adjourned by chair </a:t>
            </a:r>
            <a:r>
              <a:rPr lang="en-US" dirty="0"/>
              <a:t>at 17:03</a:t>
            </a:r>
          </a:p>
          <a:p>
            <a:endParaRPr lang="en-US" dirty="0"/>
          </a:p>
        </p:txBody>
      </p:sp>
    </p:spTree>
    <p:extLst>
      <p:ext uri="{BB962C8B-B14F-4D97-AF65-F5344CB8AC3E}">
        <p14:creationId xmlns:p14="http://schemas.microsoft.com/office/powerpoint/2010/main" val="11061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2016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Venue:</a:t>
            </a:r>
          </a:p>
          <a:p>
            <a:pPr lvl="1"/>
            <a:r>
              <a:rPr lang="en-US" dirty="0" smtClean="0"/>
              <a:t>Hilton Budapest</a:t>
            </a:r>
            <a:endParaRPr lang="en-US" dirty="0"/>
          </a:p>
          <a:p>
            <a:pPr lvl="2"/>
            <a:r>
              <a:rPr lang="en-US" dirty="0" smtClean="0"/>
              <a:t>Hess </a:t>
            </a:r>
            <a:r>
              <a:rPr lang="en-US" dirty="0" err="1"/>
              <a:t>András</a:t>
            </a:r>
            <a:r>
              <a:rPr lang="en-US" dirty="0"/>
              <a:t> </a:t>
            </a:r>
            <a:r>
              <a:rPr lang="en-US" dirty="0" err="1"/>
              <a:t>tér</a:t>
            </a:r>
            <a:r>
              <a:rPr lang="en-US" dirty="0"/>
              <a:t> 1-3, </a:t>
            </a:r>
            <a:br>
              <a:rPr lang="en-US" dirty="0"/>
            </a:br>
            <a:r>
              <a:rPr lang="en-US" dirty="0" smtClean="0"/>
              <a:t>Budapest</a:t>
            </a:r>
            <a:r>
              <a:rPr lang="en-US" dirty="0"/>
              <a:t>, H-1014, </a:t>
            </a:r>
            <a:r>
              <a:rPr lang="en-US" dirty="0" smtClean="0"/>
              <a:t>Hungary</a:t>
            </a:r>
            <a:br>
              <a:rPr lang="en-US" dirty="0" smtClean="0"/>
            </a:br>
            <a:r>
              <a:rPr lang="en-US" dirty="0" smtClean="0"/>
              <a:t>Tel</a:t>
            </a:r>
            <a:r>
              <a:rPr lang="en-US" dirty="0"/>
              <a:t>: +</a:t>
            </a:r>
            <a:r>
              <a:rPr lang="en-US" dirty="0" smtClean="0"/>
              <a:t>36-1-889-6600</a:t>
            </a:r>
            <a:br>
              <a:rPr lang="en-US" dirty="0" smtClean="0"/>
            </a:br>
            <a:endParaRPr lang="en-US" dirty="0"/>
          </a:p>
          <a:p>
            <a:r>
              <a:rPr lang="en-US" dirty="0" smtClean="0"/>
              <a:t>Meeting room:</a:t>
            </a:r>
          </a:p>
          <a:p>
            <a:pPr lvl="1"/>
            <a:r>
              <a:rPr lang="en-US" dirty="0" smtClean="0"/>
              <a:t>Tue, Wed, Thu: 	</a:t>
            </a:r>
            <a:r>
              <a:rPr lang="en-US" dirty="0" err="1" smtClean="0"/>
              <a:t>Corvina</a:t>
            </a:r>
            <a:r>
              <a:rPr lang="en-US" dirty="0" smtClean="0"/>
              <a:t> 3</a:t>
            </a:r>
            <a:br>
              <a:rPr lang="en-US" dirty="0" smtClean="0"/>
            </a:br>
            <a:endParaRPr lang="en-US" dirty="0" smtClean="0"/>
          </a:p>
          <a:p>
            <a:r>
              <a:rPr lang="en-US" dirty="0" smtClean="0"/>
              <a:t>Sessions:</a:t>
            </a:r>
          </a:p>
          <a:p>
            <a:pPr lvl="1"/>
            <a:r>
              <a:rPr lang="en-US" dirty="0" smtClean="0"/>
              <a:t>Tue, 	May 24</a:t>
            </a:r>
            <a:r>
              <a:rPr lang="en-US" baseline="30000" dirty="0" smtClean="0"/>
              <a:t>th</a:t>
            </a:r>
            <a:r>
              <a:rPr lang="en-US" dirty="0" smtClean="0"/>
              <a:t>, 	13:30-18:00</a:t>
            </a:r>
          </a:p>
          <a:p>
            <a:pPr lvl="1"/>
            <a:r>
              <a:rPr lang="en-US" dirty="0" smtClean="0"/>
              <a:t>Wed, 	May 25</a:t>
            </a:r>
            <a:r>
              <a:rPr lang="en-US" baseline="30000" dirty="0" smtClean="0"/>
              <a:t>th</a:t>
            </a:r>
            <a:r>
              <a:rPr lang="en-US" dirty="0" smtClean="0"/>
              <a:t>, 	13:30-18:00</a:t>
            </a:r>
          </a:p>
          <a:p>
            <a:pPr lvl="1"/>
            <a:r>
              <a:rPr lang="en-US" dirty="0" smtClean="0"/>
              <a:t>Thu, 	May 26</a:t>
            </a:r>
            <a:r>
              <a:rPr lang="en-US" baseline="30000" dirty="0" smtClean="0"/>
              <a:t>st</a:t>
            </a:r>
            <a:r>
              <a:rPr lang="en-US" dirty="0" smtClean="0"/>
              <a:t>,	13:30-18:00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May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Revised and new P802.1CF contributions</a:t>
            </a:r>
          </a:p>
          <a:p>
            <a:pPr lvl="1"/>
            <a:r>
              <a:rPr lang="en-US" dirty="0"/>
              <a:t>Network reference model </a:t>
            </a:r>
            <a:r>
              <a:rPr lang="en-US" dirty="0" smtClean="0"/>
              <a:t>amendments</a:t>
            </a:r>
          </a:p>
          <a:p>
            <a:pPr lvl="1"/>
            <a:r>
              <a:rPr lang="en-US" dirty="0"/>
              <a:t>Deployment models</a:t>
            </a:r>
          </a:p>
          <a:p>
            <a:pPr lvl="1"/>
            <a:r>
              <a:rPr lang="en-US" dirty="0" smtClean="0"/>
              <a:t>Functional design and decomposition</a:t>
            </a:r>
          </a:p>
          <a:p>
            <a:pPr lvl="1"/>
            <a:r>
              <a:rPr lang="en-US" dirty="0" smtClean="0"/>
              <a:t>Backhaul representation</a:t>
            </a:r>
          </a:p>
          <a:p>
            <a:pPr lvl="1"/>
            <a:r>
              <a:rPr lang="en-US" dirty="0" smtClean="0"/>
              <a:t>SDN</a:t>
            </a:r>
          </a:p>
          <a:p>
            <a:r>
              <a:rPr lang="en-US" dirty="0" smtClean="0"/>
              <a:t>Review </a:t>
            </a:r>
            <a:r>
              <a:rPr lang="en-US" dirty="0"/>
              <a:t>of </a:t>
            </a:r>
            <a:r>
              <a:rPr lang="en-US" dirty="0" smtClean="0"/>
              <a:t>802.1CF-D0.0 </a:t>
            </a:r>
            <a:r>
              <a:rPr lang="en-US" dirty="0"/>
              <a:t>editor’s draft</a:t>
            </a:r>
          </a:p>
          <a:p>
            <a:pPr lvl="1"/>
            <a:r>
              <a:rPr lang="en-US" dirty="0"/>
              <a:t>Comment </a:t>
            </a:r>
            <a:r>
              <a:rPr lang="en-US" dirty="0" smtClean="0"/>
              <a:t>resolution and plan for next revision</a:t>
            </a:r>
            <a:endParaRPr lang="en-US" dirty="0"/>
          </a:p>
          <a:p>
            <a:r>
              <a:rPr lang="en-US" dirty="0" smtClean="0"/>
              <a:t>Project planning</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55839917"/>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5/23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5/24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5/25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5/26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5</a:t>
                      </a:r>
                      <a:r>
                        <a:rPr lang="en-US" sz="1800" dirty="0" smtClean="0">
                          <a:solidFill>
                            <a:schemeClr val="tx2"/>
                          </a:solidFill>
                        </a:rPr>
                        <a:t>/27</a:t>
                      </a:r>
                      <a:endParaRPr lang="en-US" sz="1800" dirty="0">
                        <a:solidFill>
                          <a:schemeClr val="tx2"/>
                        </a:solidFill>
                      </a:endParaRPr>
                    </a:p>
                  </a:txBody>
                  <a:tcPr marL="0" marR="0" marT="0" marB="0">
                    <a:solidFill>
                      <a:schemeClr val="bg1"/>
                    </a:solidFill>
                  </a:tcPr>
                </a:tc>
              </a:tr>
              <a:tr h="457200">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b="1" dirty="0"/>
                    </a:p>
                  </a:txBody>
                  <a:tcPr marL="36000" marR="36000" marT="36000" marB="36000">
                    <a:noFill/>
                  </a:tcPr>
                </a:tc>
                <a:tc rowSpan="2">
                  <a:txBody>
                    <a:bodyPr/>
                    <a:lstStyle/>
                    <a:p>
                      <a:endParaRPr lang="en-US" sz="1200" dirty="0"/>
                    </a:p>
                  </a:txBody>
                  <a:tcPr marL="36000" marR="36000" marT="36000" marB="36000">
                    <a:solidFill>
                      <a:srgbClr val="FFFFFF"/>
                    </a:solidFill>
                  </a:tcPr>
                </a:tc>
                <a:tc rowSpan="4">
                  <a:txBody>
                    <a:bodyPr/>
                    <a:lstStyle/>
                    <a:p>
                      <a:endParaRPr lang="en-US" sz="1200" dirty="0"/>
                    </a:p>
                  </a:txBody>
                  <a:tcPr marL="36000" marR="36000" marT="36000" marB="36000">
                    <a:solidFill>
                      <a:schemeClr val="bg1"/>
                    </a:solidFill>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marL="85725" marR="0" indent="-85725"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smtClean="0"/>
                        <a:t>5G SC Meeting</a:t>
                      </a:r>
                    </a:p>
                  </a:txBody>
                  <a:tcPr marL="36000" marR="36000" marT="36000" marB="36000">
                    <a:solidFill>
                      <a:schemeClr val="accent3"/>
                    </a:solidFill>
                  </a:tcPr>
                </a:tc>
                <a:tc vMerge="1">
                  <a:txBody>
                    <a:bodyPr/>
                    <a:lstStyle/>
                    <a:p>
                      <a:endParaRPr lang="en-US"/>
                    </a:p>
                  </a:txBody>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accent3"/>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3"/>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b="1" dirty="0" err="1" smtClean="0"/>
                        <a:t>OmniRAN</a:t>
                      </a:r>
                      <a:r>
                        <a:rPr lang="de-DE" sz="1400" b="1" dirty="0" smtClean="0"/>
                        <a:t> </a:t>
                      </a:r>
                      <a:r>
                        <a:rPr lang="de-DE" sz="1400" b="1" dirty="0" err="1" smtClean="0"/>
                        <a:t>opening</a:t>
                      </a:r>
                      <a:endParaRPr lang="en-US" sz="1400" b="1" dirty="0" smtClean="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solidFill>
                      <a:schemeClr val="tx2">
                        <a:lumMod val="60000"/>
                        <a:lumOff val="40000"/>
                      </a:schemeClr>
                    </a:solidFill>
                  </a:tcPr>
                </a:tc>
                <a:tc vMerge="1">
                  <a:txBody>
                    <a:bodyPr/>
                    <a:lstStyle/>
                    <a:p>
                      <a:endParaRPr lang="en-US"/>
                    </a:p>
                  </a:txBody>
                  <a:tcPr/>
                </a:tc>
              </a:tr>
              <a:tr h="6858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indent="0">
                        <a:buFont typeface="Arial" panose="020B0604020202020204" pitchFamily="34" charset="0"/>
                        <a:buNone/>
                      </a:pPr>
                      <a:r>
                        <a:rPr lang="en-US" sz="1400" b="1" dirty="0" smtClean="0"/>
                        <a:t>OmniRAN closing</a:t>
                      </a:r>
                      <a:endParaRPr lang="en-US" sz="1400" b="1"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1772</TotalTime>
  <Words>2267</Words>
  <Application>Microsoft Macintosh PowerPoint</Application>
  <PresentationFormat>On-screen Show (4:3)</PresentationFormat>
  <Paragraphs>257</Paragraphs>
  <Slides>18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Helvetica</vt:lpstr>
      <vt:lpstr>Monotype Sorts</vt:lpstr>
      <vt:lpstr>ＭＳ Ｐゴシック</vt:lpstr>
      <vt:lpstr>Times</vt:lpstr>
      <vt:lpstr>Times New Roman</vt:lpstr>
      <vt:lpstr>Arial</vt:lpstr>
      <vt:lpstr>Template</vt:lpstr>
      <vt:lpstr>IEEE 802.1 OmniRAN TG May 2016 F2F Meeting Budapest, HU</vt:lpstr>
      <vt:lpstr>May 2016 F2F Meeting</vt:lpstr>
      <vt:lpstr>Agenda proposal for May 2016 F2F</vt:lpstr>
      <vt:lpstr>May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May 2016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303</cp:revision>
  <cp:lastPrinted>1998-02-10T13:28:06Z</cp:lastPrinted>
  <dcterms:created xsi:type="dcterms:W3CDTF">2011-12-30T17:06:23Z</dcterms:created>
  <dcterms:modified xsi:type="dcterms:W3CDTF">2016-05-27T10:08:20Z</dcterms:modified>
</cp:coreProperties>
</file>