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97" r:id="rId2"/>
    <p:sldId id="262" r:id="rId3"/>
    <p:sldId id="323" r:id="rId4"/>
    <p:sldId id="298" r:id="rId5"/>
    <p:sldId id="326" r:id="rId6"/>
    <p:sldId id="327" r:id="rId7"/>
    <p:sldId id="328" r:id="rId8"/>
    <p:sldId id="329" r:id="rId9"/>
    <p:sldId id="330" r:id="rId10"/>
    <p:sldId id="331" r:id="rId11"/>
    <p:sldId id="332" r:id="rId12"/>
    <p:sldId id="333" r:id="rId13"/>
    <p:sldId id="273"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00" autoAdjust="0"/>
    <p:restoredTop sz="93581" autoAdjust="0"/>
  </p:normalViewPr>
  <p:slideViewPr>
    <p:cSldViewPr snapToGrid="0">
      <p:cViewPr varScale="1">
        <p:scale>
          <a:sx n="95" d="100"/>
          <a:sy n="95" d="100"/>
        </p:scale>
        <p:origin x="712"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6553855" y="76200"/>
            <a:ext cx="2361545" cy="307777"/>
          </a:xfrm>
          <a:prstGeom prst="rect">
            <a:avLst/>
          </a:prstGeom>
        </p:spPr>
        <p:txBody>
          <a:bodyPr wrap="none">
            <a:spAutoFit/>
          </a:bodyPr>
          <a:lstStyle/>
          <a:p>
            <a:pPr algn="r"/>
            <a:r>
              <a:rPr lang="hr-HR" sz="1400" b="1" dirty="0" smtClean="0">
                <a:latin typeface="+mn-lt"/>
              </a:rPr>
              <a:t>omniran-16-0031-00-CF00</a:t>
            </a:r>
            <a:endParaRPr lang="en-US" sz="1400" b="1" dirty="0">
              <a:latin typeface="+mn-lt"/>
            </a:endParaRPr>
          </a:p>
        </p:txBody>
      </p:sp>
      <p:sp>
        <p:nvSpPr>
          <p:cNvPr id="3" name="TextBox 2"/>
          <p:cNvSpPr txBox="1"/>
          <p:nvPr/>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1" fontAlgn="base" hangingPunct="1">
        <a:spcBef>
          <a:spcPct val="0"/>
        </a:spcBef>
        <a:spcAft>
          <a:spcPct val="0"/>
        </a:spcAft>
        <a:defRPr sz="32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1" fontAlgn="base" hangingPunct="1">
        <a:spcBef>
          <a:spcPct val="0"/>
        </a:spcBef>
        <a:spcAft>
          <a:spcPct val="0"/>
        </a:spcAft>
        <a:defRPr sz="3200">
          <a:solidFill>
            <a:schemeClr val="tx2"/>
          </a:solidFill>
          <a:latin typeface="Times" charset="0"/>
        </a:defRPr>
      </a:lvl6pPr>
      <a:lvl7pPr marL="914400" algn="ctr" rtl="0" eaLnBrk="1" fontAlgn="base" hangingPunct="1">
        <a:spcBef>
          <a:spcPct val="0"/>
        </a:spcBef>
        <a:spcAft>
          <a:spcPct val="0"/>
        </a:spcAft>
        <a:defRPr sz="3200">
          <a:solidFill>
            <a:schemeClr val="tx2"/>
          </a:solidFill>
          <a:latin typeface="Times" charset="0"/>
        </a:defRPr>
      </a:lvl7pPr>
      <a:lvl8pPr marL="1371600" algn="ctr" rtl="0" eaLnBrk="1" fontAlgn="base" hangingPunct="1">
        <a:spcBef>
          <a:spcPct val="0"/>
        </a:spcBef>
        <a:spcAft>
          <a:spcPct val="0"/>
        </a:spcAft>
        <a:defRPr sz="3200">
          <a:solidFill>
            <a:schemeClr val="tx2"/>
          </a:solidFill>
          <a:latin typeface="Times" charset="0"/>
        </a:defRPr>
      </a:lvl8pPr>
      <a:lvl9pPr marL="1828800" algn="ctr" rtl="0" eaLnBrk="1" fontAlgn="base" hangingPunct="1">
        <a:spcBef>
          <a:spcPct val="0"/>
        </a:spcBef>
        <a:spcAft>
          <a:spcPct val="0"/>
        </a:spcAft>
        <a:defRPr sz="3200">
          <a:solidFill>
            <a:schemeClr val="tx2"/>
          </a:solidFill>
          <a:latin typeface="Times"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charset="-128"/>
        </a:defRPr>
      </a:lvl2pPr>
      <a:lvl3pPr marL="1085850" indent="-228600" algn="l" rtl="0" eaLnBrk="1" fontAlgn="base" hangingPunct="1">
        <a:spcBef>
          <a:spcPct val="20000"/>
        </a:spcBef>
        <a:spcAft>
          <a:spcPct val="0"/>
        </a:spcAft>
        <a:buChar char="•"/>
        <a:defRPr sz="2400">
          <a:solidFill>
            <a:schemeClr val="tx1"/>
          </a:solidFill>
          <a:latin typeface="+mn-lt"/>
          <a:ea typeface="ＭＳ Ｐゴシック" charset="-128"/>
        </a:defRPr>
      </a:lvl3pPr>
      <a:lvl4pPr marL="1428750" indent="-228600" algn="l" rtl="0" eaLnBrk="1" fontAlgn="base" hangingPunct="1">
        <a:spcBef>
          <a:spcPct val="20000"/>
        </a:spcBef>
        <a:spcAft>
          <a:spcPct val="0"/>
        </a:spcAft>
        <a:buChar char="–"/>
        <a:defRPr sz="2000">
          <a:solidFill>
            <a:schemeClr val="tx1"/>
          </a:solidFill>
          <a:latin typeface="+mn-lt"/>
          <a:ea typeface="ＭＳ Ｐゴシック" charset="-128"/>
        </a:defRPr>
      </a:lvl4pPr>
      <a:lvl5pPr marL="1771650" indent="-228600" algn="l" rtl="0" eaLnBrk="1" fontAlgn="base" hangingPunct="1">
        <a:spcBef>
          <a:spcPct val="20000"/>
        </a:spcBef>
        <a:spcAft>
          <a:spcPct val="0"/>
        </a:spcAft>
        <a:buChar char="•"/>
        <a:defRPr sz="20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1" Type="http://schemas.openxmlformats.org/officeDocument/2006/relationships/slideLayout" Target="../slideLayouts/slideLayout7.xml"/><Relationship Id="rId2" Type="http://schemas.openxmlformats.org/officeDocument/2006/relationships/hyperlink" Target="http://standards.ieee.org/IPR/copyrightpolicy.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1396805563"/>
              </p:ext>
            </p:extLst>
          </p:nvPr>
        </p:nvGraphicFramePr>
        <p:xfrm>
          <a:off x="533400" y="483090"/>
          <a:ext cx="8077201" cy="3241529"/>
        </p:xfrm>
        <a:graphic>
          <a:graphicData uri="http://schemas.openxmlformats.org/drawingml/2006/table">
            <a:tbl>
              <a:tblPr firstRow="1" bandRow="1">
                <a:tableStyleId>{5940675A-B579-460E-94D1-54222C63F5DA}</a:tableStyleId>
              </a:tblPr>
              <a:tblGrid>
                <a:gridCol w="2056015"/>
                <a:gridCol w="1757560"/>
                <a:gridCol w="1710190"/>
                <a:gridCol w="2553436"/>
              </a:tblGrid>
              <a:tr h="399499">
                <a:tc gridSpan="4">
                  <a:txBody>
                    <a:bodyPr/>
                    <a:lstStyle/>
                    <a:p>
                      <a:pPr algn="ctr"/>
                      <a:r>
                        <a:rPr lang="en-US" sz="2000" b="0" dirty="0" smtClean="0">
                          <a:solidFill>
                            <a:schemeClr val="tx1"/>
                          </a:solidFill>
                          <a:latin typeface="+mn-lt"/>
                        </a:rPr>
                        <a:t>Key Concepts of Association</a:t>
                      </a:r>
                      <a:r>
                        <a:rPr lang="en-US" sz="2000" b="0" baseline="0" dirty="0" smtClean="0">
                          <a:solidFill>
                            <a:schemeClr val="tx1"/>
                          </a:solidFill>
                          <a:latin typeface="+mn-lt"/>
                        </a:rPr>
                        <a:t> and Disassociation</a:t>
                      </a:r>
                      <a:endParaRPr lang="en-US" sz="2000" b="0" dirty="0"/>
                    </a:p>
                  </a:txBody>
                  <a:tcPr marL="36000" marR="36000" marT="36000" marB="36000" anchor="ctr"/>
                </a:tc>
                <a:tc hMerge="1">
                  <a:txBody>
                    <a:bodyPr/>
                    <a:lstStyle/>
                    <a:p>
                      <a:endParaRPr lang="en-US" dirty="0"/>
                    </a:p>
                  </a:txBody>
                  <a:tcPr/>
                </a:tc>
                <a:tc hMerge="1">
                  <a:txBody>
                    <a:bodyPr/>
                    <a:lstStyle/>
                    <a:p>
                      <a:endParaRPr lang="en-US"/>
                    </a:p>
                  </a:txBody>
                  <a:tcPr/>
                </a:tc>
                <a:tc hMerge="1">
                  <a:txBody>
                    <a:bodyPr/>
                    <a:lstStyle/>
                    <a:p>
                      <a:endParaRPr lang="en-US" dirty="0"/>
                    </a:p>
                  </a:txBody>
                  <a:tcPr/>
                </a:tc>
              </a:tr>
              <a:tr h="270234">
                <a:tc gridSpan="4">
                  <a:txBody>
                    <a:bodyPr/>
                    <a:lstStyle/>
                    <a:p>
                      <a:pPr algn="ctr"/>
                      <a:r>
                        <a:rPr lang="en-US" sz="1200" dirty="0" smtClean="0"/>
                        <a:t>Date: 2016-05-26</a:t>
                      </a:r>
                      <a:endParaRPr lang="en-US" sz="1200" dirty="0"/>
                    </a:p>
                  </a:txBody>
                  <a:tcPr marL="36000" marR="36000" marT="36000" marB="36000" anchor="ctr">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93897">
                <a:tc gridSpan="4">
                  <a:txBody>
                    <a:bodyPr/>
                    <a:lstStyle/>
                    <a:p>
                      <a:r>
                        <a:rPr lang="en-US" sz="1200" b="1" i="1" dirty="0" smtClean="0"/>
                        <a:t>Authors:</a:t>
                      </a:r>
                      <a:endParaRPr lang="en-US" sz="1200" b="1" i="1" dirty="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77280">
                <a:tc>
                  <a:txBody>
                    <a:bodyPr/>
                    <a:lstStyle/>
                    <a:p>
                      <a:r>
                        <a:rPr lang="en-US" sz="1000" b="0" i="1" dirty="0" smtClean="0"/>
                        <a:t>Name</a:t>
                      </a:r>
                      <a:endParaRPr lang="en-US" sz="1000" b="0" i="1"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Affiliation</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Phone</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Email</a:t>
                      </a:r>
                      <a:endParaRPr lang="en-US" sz="1000" b="0" i="1"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r>
                        <a:rPr lang="en-US" sz="1400" dirty="0" smtClean="0"/>
                        <a:t>Max Riegel</a:t>
                      </a:r>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smtClean="0"/>
                        <a:t>Nokia</a:t>
                      </a:r>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smtClean="0"/>
                        <a:t>+49 173 293 8240</a:t>
                      </a:r>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err="1" smtClean="0"/>
                        <a:t>maximilian.riegel@nokia.com</a:t>
                      </a:r>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6323">
                <a:tc gridSpan="4">
                  <a:txBody>
                    <a:bodyPr/>
                    <a:lstStyle/>
                    <a:p>
                      <a:r>
                        <a:rPr lang="en-US" sz="1000" b="1" i="1" dirty="0" smtClean="0"/>
                        <a:t>Notice:</a:t>
                      </a:r>
                    </a:p>
                    <a:p>
                      <a:r>
                        <a:rPr lang="en-US" sz="1000" i="0" kern="1200" dirty="0" smtClean="0">
                          <a:solidFill>
                            <a:schemeClr val="tx1"/>
                          </a:solidFill>
                          <a:latin typeface="+mn-lt"/>
                          <a:ea typeface="+mn-ea"/>
                          <a:cs typeface="+mn-cs"/>
                        </a:rPr>
                        <a:t>This document does not represent the agreed view</a:t>
                      </a:r>
                      <a:r>
                        <a:rPr lang="en-US" sz="1000" i="0" kern="1200" baseline="0" dirty="0" smtClean="0">
                          <a:solidFill>
                            <a:schemeClr val="tx1"/>
                          </a:solidFill>
                          <a:latin typeface="+mn-lt"/>
                          <a:ea typeface="+mn-ea"/>
                          <a:cs typeface="+mn-cs"/>
                        </a:rPr>
                        <a:t> of the IEEE 802.1 OmniRAN TG</a:t>
                      </a:r>
                      <a:r>
                        <a:rPr lang="en-US" sz="1000" i="0" kern="1200" dirty="0" smtClean="0">
                          <a:solidFill>
                            <a:schemeClr val="tx1"/>
                          </a:solidFill>
                          <a:latin typeface="+mn-lt"/>
                          <a:ea typeface="+mn-ea"/>
                          <a:cs typeface="+mn-cs"/>
                        </a:rPr>
                        <a:t>. It represents only the views of the participants listed in the ‘Authors:’ field above. It is offered as a basis for discussion. It is not binding on the contributor, who reserve the right to add, amend or withdraw material contained herein.</a:t>
                      </a:r>
                      <a:endParaRPr lang="en-US" sz="1000" i="0" dirty="0"/>
                    </a:p>
                  </a:txBody>
                  <a:tcPr marL="36000" marR="36000" marT="0" marB="0" anchor="ctr">
                    <a:lnT w="12700" cap="flat" cmpd="sng" algn="ctr">
                      <a:solidFill>
                        <a:schemeClr val="tx1"/>
                      </a:solidFill>
                      <a:prstDash val="solid"/>
                      <a:round/>
                      <a:headEnd type="none" w="med" len="med"/>
                      <a:tailEnd type="none" w="med" len="med"/>
                    </a:lnT>
                  </a:tcP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383754">
                <a:tc gridSpan="4">
                  <a:txBody>
                    <a:bodyPr/>
                    <a:lstStyle/>
                    <a:p>
                      <a:r>
                        <a:rPr lang="en-US" sz="1000" b="1" i="1" dirty="0" smtClean="0"/>
                        <a:t>Copyright policy:</a:t>
                      </a:r>
                    </a:p>
                    <a:p>
                      <a:r>
                        <a:rPr lang="en-US" sz="1000" kern="1200" dirty="0" smtClean="0">
                          <a:solidFill>
                            <a:schemeClr val="tx1"/>
                          </a:solidFill>
                          <a:latin typeface="+mn-lt"/>
                          <a:ea typeface="+mn-ea"/>
                          <a:cs typeface="+mn-cs"/>
                        </a:rPr>
                        <a:t>The contributor is familiar with the IEEE-SA Copyright Policy &lt;</a:t>
                      </a:r>
                      <a:r>
                        <a:rPr lang="en-US" sz="1000" kern="1200" dirty="0" smtClean="0">
                          <a:solidFill>
                            <a:schemeClr val="tx1"/>
                          </a:solidFill>
                          <a:latin typeface="+mn-lt"/>
                          <a:ea typeface="+mn-ea"/>
                          <a:cs typeface="+mn-cs"/>
                          <a:hlinkClick r:id="rId2"/>
                        </a:rPr>
                        <a:t>http://standards.ieee.org/IPR/copyrightpolicy.html</a:t>
                      </a:r>
                      <a:r>
                        <a:rPr lang="en-US" sz="1000" kern="1200" dirty="0" smtClean="0">
                          <a:solidFill>
                            <a:schemeClr val="tx1"/>
                          </a:solidFill>
                          <a:latin typeface="+mn-lt"/>
                          <a:ea typeface="+mn-ea"/>
                          <a:cs typeface="+mn-cs"/>
                        </a:rPr>
                        <a:t>&gt;.</a:t>
                      </a:r>
                      <a:endParaRPr lang="en-US" sz="1000" dirty="0"/>
                    </a:p>
                  </a:txBody>
                  <a:tcPr marL="36000" marR="36000" marT="0" marB="0" anchor="ct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484742">
                <a:tc gridSpan="4">
                  <a:txBody>
                    <a:bodyPr/>
                    <a:lstStyle/>
                    <a:p>
                      <a:r>
                        <a:rPr lang="en-US" sz="1000" b="1" i="1" dirty="0" smtClean="0"/>
                        <a:t>Patent policy:</a:t>
                      </a:r>
                      <a:endParaRPr lang="en-US" sz="1000" b="1" i="1" dirty="0"/>
                    </a:p>
                    <a:p>
                      <a:r>
                        <a:rPr lang="en-US" sz="1000" kern="1200" dirty="0" smtClean="0">
                          <a:solidFill>
                            <a:schemeClr val="tx1"/>
                          </a:solidFill>
                          <a:latin typeface="+mn-lt"/>
                          <a:ea typeface="+mn-ea"/>
                          <a:cs typeface="+mn-cs"/>
                        </a:rPr>
                        <a:t>The contributor is familiar with the IEEE-SA Patent Policy and Procedures:</a:t>
                      </a:r>
                    </a:p>
                    <a:p>
                      <a:r>
                        <a:rPr lang="en-US" sz="1000" kern="1200" dirty="0" smtClean="0">
                          <a:solidFill>
                            <a:schemeClr val="tx1"/>
                          </a:solidFill>
                          <a:latin typeface="+mn-lt"/>
                          <a:ea typeface="+mn-ea"/>
                          <a:cs typeface="+mn-cs"/>
                        </a:rPr>
                        <a:t>&lt;</a:t>
                      </a:r>
                      <a:r>
                        <a:rPr lang="en-US" sz="1000" u="none" strike="noStrike" kern="1200" dirty="0" smtClean="0">
                          <a:solidFill>
                            <a:schemeClr val="tx1"/>
                          </a:solidFill>
                          <a:latin typeface="+mn-lt"/>
                          <a:ea typeface="+mn-ea"/>
                          <a:cs typeface="+mn-cs"/>
                          <a:hlinkClick r:id="rId3"/>
                        </a:rPr>
                        <a:t>http://standards.ieee.org/guides/bylaws/sect6-7.html#6</a:t>
                      </a:r>
                      <a:r>
                        <a:rPr lang="en-US" sz="1000" kern="1200" dirty="0" smtClean="0">
                          <a:solidFill>
                            <a:schemeClr val="tx1"/>
                          </a:solidFill>
                          <a:latin typeface="+mn-lt"/>
                          <a:ea typeface="+mn-ea"/>
                          <a:cs typeface="+mn-cs"/>
                        </a:rPr>
                        <a:t>&gt; and &lt;</a:t>
                      </a:r>
                      <a:r>
                        <a:rPr lang="en-US" sz="1000" u="none" strike="noStrike" kern="1200" dirty="0" smtClean="0">
                          <a:solidFill>
                            <a:schemeClr val="tx1"/>
                          </a:solidFill>
                          <a:latin typeface="+mn-lt"/>
                          <a:ea typeface="+mn-ea"/>
                          <a:cs typeface="+mn-cs"/>
                          <a:hlinkClick r:id="rId4"/>
                        </a:rPr>
                        <a:t>http://standards.ieee.org/guides/opman/sect6.html#6.3</a:t>
                      </a:r>
                      <a:r>
                        <a:rPr lang="en-US" sz="1000" kern="1200" dirty="0" smtClean="0">
                          <a:solidFill>
                            <a:schemeClr val="tx1"/>
                          </a:solidFill>
                          <a:latin typeface="+mn-lt"/>
                          <a:ea typeface="+mn-ea"/>
                          <a:cs typeface="+mn-cs"/>
                        </a:rPr>
                        <a:t>&gt;.</a:t>
                      </a:r>
                    </a:p>
                  </a:txBody>
                  <a:tcPr marL="36000" marR="36000" marT="0" marB="0" anchor="ctr"/>
                </a:tc>
                <a:tc hMerge="1">
                  <a:txBody>
                    <a:bodyPr/>
                    <a:lstStyle/>
                    <a:p>
                      <a:endParaRPr lang="en-US" sz="1200" kern="1200" dirty="0" smtClean="0">
                        <a:solidFill>
                          <a:schemeClr val="tx1"/>
                        </a:solidFill>
                        <a:latin typeface="+mn-lt"/>
                        <a:ea typeface="+mn-ea"/>
                        <a:cs typeface="+mn-cs"/>
                      </a:endParaRPr>
                    </a:p>
                  </a:txBody>
                  <a:tcPr marL="36000" marR="36000" marT="0" marB="0" anchor="ctr"/>
                </a:tc>
                <a:tc hMerge="1">
                  <a:txBody>
                    <a:bodyPr/>
                    <a:lstStyle/>
                    <a:p>
                      <a:endParaRPr lang="en-US" dirty="0"/>
                    </a:p>
                  </a:txBody>
                  <a:tcPr/>
                </a:tc>
                <a:tc hMerge="1">
                  <a:txBody>
                    <a:bodyPr/>
                    <a:lstStyle/>
                    <a:p>
                      <a:endParaRPr lang="en-US" dirty="0"/>
                    </a:p>
                  </a:txBody>
                  <a:tcPr/>
                </a:tc>
              </a:tr>
            </a:tbl>
          </a:graphicData>
        </a:graphic>
      </p:graphicFrame>
      <p:sp>
        <p:nvSpPr>
          <p:cNvPr id="8" name="TextBox 7"/>
          <p:cNvSpPr txBox="1"/>
          <p:nvPr/>
        </p:nvSpPr>
        <p:spPr>
          <a:xfrm>
            <a:off x="533400" y="4149080"/>
            <a:ext cx="8077200" cy="2099320"/>
          </a:xfrm>
          <a:prstGeom prst="rect">
            <a:avLst/>
          </a:prstGeom>
          <a:noFill/>
        </p:spPr>
        <p:txBody>
          <a:bodyPr wrap="square" lIns="36000" tIns="36000" rIns="36000" bIns="36000" rtlCol="0">
            <a:normAutofit/>
          </a:bodyPr>
          <a:lstStyle/>
          <a:p>
            <a:pPr algn="ctr"/>
            <a:r>
              <a:rPr lang="en-US" sz="2000" dirty="0" smtClean="0">
                <a:latin typeface="+mn-lt"/>
              </a:rPr>
              <a:t>Abstract</a:t>
            </a:r>
          </a:p>
          <a:p>
            <a:endParaRPr lang="en-US" sz="1600" dirty="0" smtClean="0">
              <a:latin typeface="+mn-lt"/>
            </a:endParaRPr>
          </a:p>
          <a:p>
            <a:r>
              <a:rPr lang="en-US" sz="1600" dirty="0" smtClean="0">
                <a:latin typeface="+mn-lt"/>
              </a:rPr>
              <a:t>The presentation provides</a:t>
            </a:r>
            <a:r>
              <a:rPr lang="is-IS" sz="1600" dirty="0">
                <a:latin typeface="+mn-lt"/>
              </a:rPr>
              <a:t> </a:t>
            </a:r>
            <a:r>
              <a:rPr lang="is-IS" sz="1600" dirty="0" smtClean="0">
                <a:latin typeface="+mn-lt"/>
              </a:rPr>
              <a:t>an introduction into the association and disassociation functions, and presents initial thoughts on the content of the related chapter 7.3 of the specification.</a:t>
            </a:r>
            <a:endParaRPr lang="en-US" sz="1600" dirty="0">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Basic functions</a:t>
            </a:r>
            <a:endParaRPr lang="en-US" dirty="0"/>
          </a:p>
        </p:txBody>
      </p:sp>
      <p:sp>
        <p:nvSpPr>
          <p:cNvPr id="3" name="Content Placeholder 2"/>
          <p:cNvSpPr>
            <a:spLocks noGrp="1"/>
          </p:cNvSpPr>
          <p:nvPr>
            <p:ph idx="1"/>
          </p:nvPr>
        </p:nvSpPr>
        <p:spPr/>
        <p:txBody>
          <a:bodyPr/>
          <a:lstStyle/>
          <a:p>
            <a:r>
              <a:rPr lang="en-US" dirty="0" err="1" smtClean="0"/>
              <a:t>Preassociation</a:t>
            </a:r>
            <a:endParaRPr lang="en-US" dirty="0" smtClean="0"/>
          </a:p>
          <a:p>
            <a:pPr lvl="1"/>
            <a:r>
              <a:rPr lang="en-US" dirty="0" smtClean="0"/>
              <a:t>???</a:t>
            </a:r>
            <a:endParaRPr lang="en-US" dirty="0" smtClean="0"/>
          </a:p>
          <a:p>
            <a:r>
              <a:rPr lang="en-US" dirty="0" smtClean="0"/>
              <a:t>Association</a:t>
            </a:r>
            <a:endParaRPr lang="en-US" dirty="0" smtClean="0"/>
          </a:p>
          <a:p>
            <a:pPr lvl="1"/>
            <a:r>
              <a:rPr lang="en-US" dirty="0" smtClean="0"/>
              <a:t>{-request, -response, -indication, -confirm}</a:t>
            </a:r>
          </a:p>
          <a:p>
            <a:r>
              <a:rPr lang="en-US" dirty="0" err="1" smtClean="0"/>
              <a:t>Reassociation</a:t>
            </a:r>
            <a:endParaRPr lang="en-US" dirty="0" smtClean="0"/>
          </a:p>
          <a:p>
            <a:pPr lvl="1"/>
            <a:r>
              <a:rPr lang="en-US" dirty="0"/>
              <a:t>{-request, -response, -indication, -confirm}</a:t>
            </a:r>
          </a:p>
          <a:p>
            <a:r>
              <a:rPr lang="en-US" dirty="0" smtClean="0"/>
              <a:t>Disassociation</a:t>
            </a:r>
          </a:p>
          <a:p>
            <a:pPr lvl="1"/>
            <a:r>
              <a:rPr lang="en-US" dirty="0"/>
              <a:t>{-</a:t>
            </a:r>
            <a:r>
              <a:rPr lang="en-US" dirty="0" smtClean="0"/>
              <a:t>request, </a:t>
            </a:r>
            <a:r>
              <a:rPr lang="en-US" dirty="0"/>
              <a:t>-indication, -confirm</a:t>
            </a:r>
            <a:r>
              <a:rPr lang="en-US" dirty="0" smtClean="0"/>
              <a:t>}</a:t>
            </a:r>
            <a:endParaRPr lang="en-US" dirty="0"/>
          </a:p>
        </p:txBody>
      </p:sp>
    </p:spTree>
    <p:extLst>
      <p:ext uri="{BB962C8B-B14F-4D97-AF65-F5344CB8AC3E}">
        <p14:creationId xmlns:p14="http://schemas.microsoft.com/office/powerpoint/2010/main" val="11770347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Detailed procedures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Successful connection setup with negotiation of connection parameters</a:t>
            </a:r>
          </a:p>
          <a:p>
            <a:r>
              <a:rPr lang="en-US" dirty="0" smtClean="0"/>
              <a:t>Failing connection setup due to mismatch of capabilities</a:t>
            </a:r>
          </a:p>
          <a:p>
            <a:r>
              <a:rPr lang="en-US" dirty="0" smtClean="0"/>
              <a:t>Orderly session teardown initiated by TE</a:t>
            </a:r>
          </a:p>
          <a:p>
            <a:r>
              <a:rPr lang="en-US" dirty="0" smtClean="0"/>
              <a:t>Session termination enforced by NA</a:t>
            </a:r>
          </a:p>
          <a:p>
            <a:r>
              <a:rPr lang="en-US" dirty="0" smtClean="0"/>
              <a:t>Session relocation without support of fast transition schemes</a:t>
            </a:r>
          </a:p>
          <a:p>
            <a:r>
              <a:rPr lang="en-US" dirty="0" smtClean="0"/>
              <a:t>Session relocation with support of fast transition schemes</a:t>
            </a:r>
            <a:endParaRPr lang="en-US" dirty="0"/>
          </a:p>
        </p:txBody>
      </p:sp>
    </p:spTree>
    <p:extLst>
      <p:ext uri="{BB962C8B-B14F-4D97-AF65-F5344CB8AC3E}">
        <p14:creationId xmlns:p14="http://schemas.microsoft.com/office/powerpoint/2010/main" val="13369250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 Mapping to IEEE 802 technologies</a:t>
            </a:r>
            <a:endParaRPr lang="en-US" dirty="0"/>
          </a:p>
        </p:txBody>
      </p:sp>
      <p:sp>
        <p:nvSpPr>
          <p:cNvPr id="3" name="Content Placeholder 2"/>
          <p:cNvSpPr>
            <a:spLocks noGrp="1"/>
          </p:cNvSpPr>
          <p:nvPr>
            <p:ph idx="1"/>
          </p:nvPr>
        </p:nvSpPr>
        <p:spPr/>
        <p:txBody>
          <a:bodyPr/>
          <a:lstStyle/>
          <a:p>
            <a:r>
              <a:rPr lang="en-US" dirty="0" smtClean="0"/>
              <a:t>References to related sections in IEEE 802.3, 802.11, 802.16, 802.22</a:t>
            </a:r>
          </a:p>
          <a:p>
            <a:r>
              <a:rPr lang="en-US" dirty="0" smtClean="0"/>
              <a:t>Capabilities comparison between IEEE technologies regarding support of functions</a:t>
            </a:r>
            <a:endParaRPr lang="en-US" dirty="0"/>
          </a:p>
        </p:txBody>
      </p:sp>
    </p:spTree>
    <p:extLst>
      <p:ext uri="{BB962C8B-B14F-4D97-AF65-F5344CB8AC3E}">
        <p14:creationId xmlns:p14="http://schemas.microsoft.com/office/powerpoint/2010/main" val="10673838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a:xfrm>
            <a:off x="457200" y="1313766"/>
            <a:ext cx="8229600" cy="4995554"/>
          </a:xfrm>
        </p:spPr>
        <p:txBody>
          <a:bodyPr>
            <a:normAutofit/>
          </a:bodyPr>
          <a:lstStyle/>
          <a:p>
            <a:r>
              <a:rPr lang="en-US" dirty="0"/>
              <a:t>The slides present </a:t>
            </a:r>
            <a:r>
              <a:rPr lang="is-IS" dirty="0" smtClean="0"/>
              <a:t>the basic concepts for writing the text for the Chapter 7.3 Association and Disassociation. It is intended to align the descriptions mainly to 802.3 and 802.11 specifications with providing some information on related 802.16/802.22 procedures</a:t>
            </a:r>
            <a:endParaRPr lang="en-US" dirty="0"/>
          </a:p>
          <a:p>
            <a:r>
              <a:rPr lang="en-US" dirty="0" smtClean="0"/>
              <a:t>Any comments or recommendations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Key Concepts </a:t>
            </a:r>
            <a:r>
              <a:rPr lang="en-US" dirty="0" smtClean="0"/>
              <a:t>of</a:t>
            </a:r>
            <a:br>
              <a:rPr lang="en-US" dirty="0" smtClean="0"/>
            </a:br>
            <a:r>
              <a:rPr lang="en-US" dirty="0" smtClean="0"/>
              <a:t>Association and Disassociation</a:t>
            </a:r>
            <a:endParaRPr lang="en-US" dirty="0"/>
          </a:p>
        </p:txBody>
      </p:sp>
      <p:sp>
        <p:nvSpPr>
          <p:cNvPr id="3" name="Subtitle 2"/>
          <p:cNvSpPr>
            <a:spLocks noGrp="1"/>
          </p:cNvSpPr>
          <p:nvPr>
            <p:ph type="subTitle" idx="1"/>
          </p:nvPr>
        </p:nvSpPr>
        <p:spPr/>
        <p:txBody>
          <a:bodyPr/>
          <a:lstStyle/>
          <a:p>
            <a:r>
              <a:rPr lang="en-US" dirty="0" smtClean="0"/>
              <a:t>Max Riegel</a:t>
            </a:r>
          </a:p>
          <a:p>
            <a:r>
              <a:rPr lang="en-US" dirty="0" smtClean="0"/>
              <a:t>(Nokia)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588962"/>
          </a:xfrm>
        </p:spPr>
        <p:txBody>
          <a:bodyPr>
            <a:normAutofit fontScale="90000"/>
          </a:bodyPr>
          <a:lstStyle/>
          <a:p>
            <a:pPr>
              <a:defRPr/>
            </a:pPr>
            <a:r>
              <a:rPr lang="en-US" dirty="0"/>
              <a:t/>
            </a:r>
            <a:br>
              <a:rPr lang="en-US" dirty="0"/>
            </a:br>
            <a:r>
              <a:rPr lang="en-US" dirty="0" smtClean="0"/>
              <a:t>P802.1CF Draft </a:t>
            </a:r>
            <a:r>
              <a:rPr lang="en-US" dirty="0" err="1" smtClean="0"/>
              <a:t>ToC</a:t>
            </a:r>
            <a:r>
              <a:rPr lang="en-US" dirty="0"/>
              <a:t/>
            </a:r>
            <a:br>
              <a:rPr lang="en-US" dirty="0"/>
            </a:br>
            <a:endParaRPr lang="en-US" dirty="0"/>
          </a:p>
        </p:txBody>
      </p:sp>
      <p:cxnSp>
        <p:nvCxnSpPr>
          <p:cNvPr id="87042" name="Straight Connector 12"/>
          <p:cNvCxnSpPr>
            <a:cxnSpLocks noChangeShapeType="1"/>
          </p:cNvCxnSpPr>
          <p:nvPr/>
        </p:nvCxnSpPr>
        <p:spPr bwMode="auto">
          <a:xfrm>
            <a:off x="4751388" y="3113965"/>
            <a:ext cx="4051300" cy="0"/>
          </a:xfrm>
          <a:prstGeom prst="line">
            <a:avLst/>
          </a:prstGeom>
          <a:noFill/>
          <a:ln w="6350" algn="ctr">
            <a:solidFill>
              <a:schemeClr val="tx1"/>
            </a:solidFill>
            <a:prstDash val="dashDot"/>
            <a:round/>
            <a:headEnd type="none" w="sm" len="sm"/>
            <a:tailEnd type="none" w="sm" len="sm"/>
          </a:ln>
        </p:spPr>
      </p:cxnSp>
      <p:cxnSp>
        <p:nvCxnSpPr>
          <p:cNvPr id="87043" name="Straight Connector 13"/>
          <p:cNvCxnSpPr>
            <a:cxnSpLocks noChangeShapeType="1"/>
          </p:cNvCxnSpPr>
          <p:nvPr/>
        </p:nvCxnSpPr>
        <p:spPr bwMode="auto">
          <a:xfrm>
            <a:off x="4662488" y="1964255"/>
            <a:ext cx="4049712" cy="0"/>
          </a:xfrm>
          <a:prstGeom prst="line">
            <a:avLst/>
          </a:prstGeom>
          <a:noFill/>
          <a:ln w="6350" algn="ctr">
            <a:solidFill>
              <a:schemeClr val="tx1"/>
            </a:solidFill>
            <a:prstDash val="dashDot"/>
            <a:round/>
            <a:headEnd type="none" w="sm" len="sm"/>
            <a:tailEnd type="none" w="sm" len="sm"/>
          </a:ln>
        </p:spPr>
      </p:cxnSp>
      <p:pic>
        <p:nvPicPr>
          <p:cNvPr id="87044" name="Picture 7" descr="omniran-functions.png"/>
          <p:cNvPicPr>
            <a:picLocks noChangeAspect="1"/>
          </p:cNvPicPr>
          <p:nvPr/>
        </p:nvPicPr>
        <p:blipFill>
          <a:blip r:embed="rId2"/>
          <a:srcRect/>
          <a:stretch>
            <a:fillRect/>
          </a:stretch>
        </p:blipFill>
        <p:spPr bwMode="auto">
          <a:xfrm>
            <a:off x="5021895" y="3158970"/>
            <a:ext cx="3420535" cy="2522543"/>
          </a:xfrm>
          <a:prstGeom prst="rect">
            <a:avLst/>
          </a:prstGeom>
          <a:noFill/>
          <a:ln w="9525">
            <a:noFill/>
            <a:miter lim="800000"/>
            <a:headEnd/>
            <a:tailEnd/>
          </a:ln>
        </p:spPr>
      </p:pic>
      <p:sp>
        <p:nvSpPr>
          <p:cNvPr id="87045" name="Content Placeholder 2"/>
          <p:cNvSpPr>
            <a:spLocks noGrp="1"/>
          </p:cNvSpPr>
          <p:nvPr>
            <p:ph idx="1"/>
          </p:nvPr>
        </p:nvSpPr>
        <p:spPr>
          <a:xfrm>
            <a:off x="457200" y="1219200"/>
            <a:ext cx="6545263" cy="5224463"/>
          </a:xfrm>
        </p:spPr>
        <p:txBody>
          <a:bodyPr>
            <a:noAutofit/>
          </a:bodyPr>
          <a:lstStyle/>
          <a:p>
            <a:pPr>
              <a:lnSpc>
                <a:spcPct val="85000"/>
              </a:lnSpc>
              <a:spcBef>
                <a:spcPct val="0"/>
              </a:spcBef>
            </a:pPr>
            <a:r>
              <a:rPr lang="en-US" sz="1900" dirty="0" smtClean="0"/>
              <a:t>Overview</a:t>
            </a:r>
          </a:p>
          <a:p>
            <a:pPr>
              <a:lnSpc>
                <a:spcPct val="85000"/>
              </a:lnSpc>
              <a:spcBef>
                <a:spcPct val="0"/>
              </a:spcBef>
            </a:pPr>
            <a:r>
              <a:rPr lang="en-US" sz="1900" dirty="0" smtClean="0"/>
              <a:t>References, </a:t>
            </a:r>
            <a:r>
              <a:rPr lang="en-US" sz="1900" dirty="0"/>
              <a:t>d</a:t>
            </a:r>
            <a:r>
              <a:rPr lang="en-US" sz="1900" dirty="0" smtClean="0"/>
              <a:t>efinitions, </a:t>
            </a:r>
            <a:r>
              <a:rPr lang="en-US" sz="1900" dirty="0"/>
              <a:t>a</a:t>
            </a:r>
            <a:r>
              <a:rPr lang="en-US" sz="1900" dirty="0" smtClean="0"/>
              <a:t>cronyms and abbreviations</a:t>
            </a:r>
            <a:endParaRPr lang="en-US" sz="1900" dirty="0"/>
          </a:p>
          <a:p>
            <a:pPr>
              <a:lnSpc>
                <a:spcPct val="85000"/>
              </a:lnSpc>
              <a:spcBef>
                <a:spcPct val="0"/>
              </a:spcBef>
            </a:pPr>
            <a:r>
              <a:rPr lang="en-US" sz="1900" dirty="0" smtClean="0"/>
              <a:t>Conformance</a:t>
            </a:r>
          </a:p>
          <a:p>
            <a:pPr>
              <a:lnSpc>
                <a:spcPct val="85000"/>
              </a:lnSpc>
              <a:spcBef>
                <a:spcPct val="0"/>
              </a:spcBef>
            </a:pPr>
            <a:r>
              <a:rPr lang="en-US" sz="1900" dirty="0" smtClean="0"/>
              <a:t>Network Reference Model</a:t>
            </a:r>
          </a:p>
          <a:p>
            <a:pPr lvl="1">
              <a:lnSpc>
                <a:spcPct val="85000"/>
              </a:lnSpc>
              <a:spcBef>
                <a:spcPct val="0"/>
              </a:spcBef>
            </a:pPr>
            <a:r>
              <a:rPr lang="en-US" sz="1600" dirty="0" smtClean="0"/>
              <a:t>Basic concepts and terminology</a:t>
            </a:r>
          </a:p>
          <a:p>
            <a:pPr lvl="1">
              <a:lnSpc>
                <a:spcPct val="85000"/>
              </a:lnSpc>
              <a:spcBef>
                <a:spcPct val="0"/>
              </a:spcBef>
            </a:pPr>
            <a:r>
              <a:rPr lang="en-US" sz="1600" dirty="0" smtClean="0"/>
              <a:t>Overview of NRM</a:t>
            </a:r>
          </a:p>
          <a:p>
            <a:pPr lvl="1">
              <a:lnSpc>
                <a:spcPct val="85000"/>
              </a:lnSpc>
              <a:spcBef>
                <a:spcPct val="0"/>
              </a:spcBef>
            </a:pPr>
            <a:r>
              <a:rPr lang="en-US" sz="1600" dirty="0" smtClean="0"/>
              <a:t>Basic, enhanced and comprehensive NRM</a:t>
            </a:r>
          </a:p>
          <a:p>
            <a:pPr lvl="1">
              <a:lnSpc>
                <a:spcPct val="85000"/>
              </a:lnSpc>
              <a:spcBef>
                <a:spcPct val="0"/>
              </a:spcBef>
            </a:pPr>
            <a:r>
              <a:rPr lang="en-US" sz="1600" dirty="0" smtClean="0"/>
              <a:t>Deployment scenarios</a:t>
            </a:r>
          </a:p>
          <a:p>
            <a:pPr>
              <a:lnSpc>
                <a:spcPct val="85000"/>
              </a:lnSpc>
              <a:spcBef>
                <a:spcPct val="0"/>
              </a:spcBef>
            </a:pPr>
            <a:r>
              <a:rPr lang="en-US" sz="1900" dirty="0" smtClean="0"/>
              <a:t>Functional Design and Decomposition</a:t>
            </a:r>
          </a:p>
          <a:p>
            <a:pPr lvl="1">
              <a:lnSpc>
                <a:spcPct val="85000"/>
              </a:lnSpc>
              <a:spcBef>
                <a:spcPct val="0"/>
              </a:spcBef>
            </a:pPr>
            <a:r>
              <a:rPr lang="en-US" sz="1600" dirty="0" smtClean="0"/>
              <a:t>Access Network Setup </a:t>
            </a:r>
          </a:p>
          <a:p>
            <a:pPr lvl="1">
              <a:lnSpc>
                <a:spcPct val="85000"/>
              </a:lnSpc>
              <a:spcBef>
                <a:spcPct val="0"/>
              </a:spcBef>
            </a:pPr>
            <a:r>
              <a:rPr lang="en-US" sz="1600" dirty="0" smtClean="0"/>
              <a:t>Network Discovery and Selection</a:t>
            </a:r>
          </a:p>
          <a:p>
            <a:pPr lvl="1">
              <a:lnSpc>
                <a:spcPct val="85000"/>
              </a:lnSpc>
              <a:spcBef>
                <a:spcPct val="0"/>
              </a:spcBef>
            </a:pPr>
            <a:r>
              <a:rPr lang="en-US" sz="1600" dirty="0" smtClean="0">
                <a:solidFill>
                  <a:srgbClr val="FF0000"/>
                </a:solidFill>
              </a:rPr>
              <a:t>Association and Disassociation</a:t>
            </a:r>
          </a:p>
          <a:p>
            <a:pPr lvl="1">
              <a:lnSpc>
                <a:spcPct val="85000"/>
              </a:lnSpc>
              <a:spcBef>
                <a:spcPct val="0"/>
              </a:spcBef>
            </a:pPr>
            <a:r>
              <a:rPr lang="en-US" sz="1600" dirty="0" smtClean="0"/>
              <a:t>Authentication and Trust Establishment</a:t>
            </a:r>
          </a:p>
          <a:p>
            <a:pPr lvl="1">
              <a:lnSpc>
                <a:spcPct val="85000"/>
              </a:lnSpc>
              <a:spcBef>
                <a:spcPct val="0"/>
              </a:spcBef>
            </a:pPr>
            <a:r>
              <a:rPr lang="en-US" sz="1600" dirty="0" smtClean="0"/>
              <a:t>Data path establishment, </a:t>
            </a:r>
            <a:br>
              <a:rPr lang="en-US" sz="1600" dirty="0" smtClean="0"/>
            </a:br>
            <a:r>
              <a:rPr lang="en-US" sz="1600" dirty="0" smtClean="0"/>
              <a:t>relocation and teardown</a:t>
            </a:r>
          </a:p>
          <a:p>
            <a:pPr lvl="1">
              <a:lnSpc>
                <a:spcPct val="85000"/>
              </a:lnSpc>
              <a:spcBef>
                <a:spcPct val="0"/>
              </a:spcBef>
            </a:pPr>
            <a:r>
              <a:rPr lang="en-US" sz="1600" dirty="0" smtClean="0"/>
              <a:t>Authorization, </a:t>
            </a:r>
            <a:r>
              <a:rPr lang="en-US" sz="1600" dirty="0" err="1" smtClean="0"/>
              <a:t>QoS</a:t>
            </a:r>
            <a:r>
              <a:rPr lang="en-US" sz="1600" dirty="0" smtClean="0"/>
              <a:t> and policy control</a:t>
            </a:r>
          </a:p>
          <a:p>
            <a:pPr lvl="1">
              <a:lnSpc>
                <a:spcPct val="85000"/>
              </a:lnSpc>
              <a:spcBef>
                <a:spcPct val="0"/>
              </a:spcBef>
            </a:pPr>
            <a:r>
              <a:rPr lang="en-US" sz="1600" dirty="0" smtClean="0"/>
              <a:t>Monitoring and statistics</a:t>
            </a:r>
          </a:p>
          <a:p>
            <a:pPr lvl="1">
              <a:lnSpc>
                <a:spcPct val="85000"/>
              </a:lnSpc>
              <a:spcBef>
                <a:spcPct val="0"/>
              </a:spcBef>
            </a:pPr>
            <a:r>
              <a:rPr lang="en-US" sz="1600" dirty="0" smtClean="0"/>
              <a:t>Fault diagnostics and maintenance</a:t>
            </a:r>
          </a:p>
          <a:p>
            <a:pPr>
              <a:lnSpc>
                <a:spcPct val="85000"/>
              </a:lnSpc>
              <a:spcBef>
                <a:spcPct val="0"/>
              </a:spcBef>
            </a:pPr>
            <a:r>
              <a:rPr lang="en-US" sz="1900" dirty="0" smtClean="0"/>
              <a:t>SDN Abstraction	</a:t>
            </a:r>
          </a:p>
          <a:p>
            <a:pPr>
              <a:lnSpc>
                <a:spcPct val="85000"/>
              </a:lnSpc>
              <a:spcBef>
                <a:spcPct val="0"/>
              </a:spcBef>
            </a:pPr>
            <a:r>
              <a:rPr lang="en-US" sz="1900" dirty="0" smtClean="0"/>
              <a:t>Annex:</a:t>
            </a:r>
          </a:p>
          <a:p>
            <a:pPr lvl="1">
              <a:lnSpc>
                <a:spcPct val="85000"/>
              </a:lnSpc>
              <a:spcBef>
                <a:spcPct val="0"/>
              </a:spcBef>
            </a:pPr>
            <a:r>
              <a:rPr lang="en-US" sz="1600" dirty="0" smtClean="0"/>
              <a:t>Privacy Engineering</a:t>
            </a:r>
          </a:p>
          <a:p>
            <a:pPr lvl="1">
              <a:lnSpc>
                <a:spcPct val="85000"/>
              </a:lnSpc>
              <a:spcBef>
                <a:spcPct val="0"/>
              </a:spcBef>
            </a:pPr>
            <a:r>
              <a:rPr lang="en-US" sz="1600" dirty="0" smtClean="0"/>
              <a:t>Applicability to non-IEEE 802 PHY layer technologies</a:t>
            </a:r>
          </a:p>
          <a:p>
            <a:pPr lvl="1">
              <a:lnSpc>
                <a:spcPct val="85000"/>
              </a:lnSpc>
              <a:spcBef>
                <a:spcPct val="0"/>
              </a:spcBef>
            </a:pPr>
            <a:r>
              <a:rPr lang="en-US" sz="1600" dirty="0" smtClean="0"/>
              <a:t>Bibliography</a:t>
            </a:r>
          </a:p>
          <a:p>
            <a:pPr lvl="1">
              <a:lnSpc>
                <a:spcPct val="85000"/>
              </a:lnSpc>
              <a:spcBef>
                <a:spcPct val="0"/>
              </a:spcBef>
            </a:pPr>
            <a:endParaRPr lang="en-US" sz="1600" dirty="0" smtClean="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96136" y="1992203"/>
            <a:ext cx="1872208" cy="1146418"/>
          </a:xfrm>
          <a:prstGeom prst="rect">
            <a:avLst/>
          </a:prstGeom>
        </p:spPr>
      </p:pic>
      <p:sp>
        <p:nvSpPr>
          <p:cNvPr id="4" name="Rectangle 3"/>
          <p:cNvSpPr/>
          <p:nvPr/>
        </p:nvSpPr>
        <p:spPr bwMode="auto">
          <a:xfrm>
            <a:off x="5021895" y="3759423"/>
            <a:ext cx="1638337" cy="144016"/>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0" name="Rectangle 9"/>
          <p:cNvSpPr/>
          <p:nvPr/>
        </p:nvSpPr>
        <p:spPr bwMode="auto">
          <a:xfrm>
            <a:off x="5028657" y="5254502"/>
            <a:ext cx="1631575" cy="128952"/>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35701029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Functional design and decomposition</a:t>
            </a:r>
            <a:br>
              <a:rPr lang="en-US" smtClean="0"/>
            </a:br>
            <a:r>
              <a:rPr lang="en-US" smtClean="0"/>
              <a:t>Chapter ToC</a:t>
            </a:r>
            <a:endParaRPr lang="en-US" dirty="0"/>
          </a:p>
        </p:txBody>
      </p:sp>
      <p:sp>
        <p:nvSpPr>
          <p:cNvPr id="3" name="Content Placeholder 2"/>
          <p:cNvSpPr>
            <a:spLocks noGrp="1"/>
          </p:cNvSpPr>
          <p:nvPr>
            <p:ph idx="1"/>
          </p:nvPr>
        </p:nvSpPr>
        <p:spPr/>
        <p:txBody>
          <a:bodyPr/>
          <a:lstStyle/>
          <a:p>
            <a:pPr marL="514350" indent="-514350">
              <a:spcBef>
                <a:spcPts val="300"/>
              </a:spcBef>
              <a:buFont typeface="+mj-lt"/>
              <a:buAutoNum type="arabicPeriod"/>
            </a:pPr>
            <a:r>
              <a:rPr lang="en-US" sz="2800" dirty="0" smtClean="0"/>
              <a:t>Introduction</a:t>
            </a:r>
          </a:p>
          <a:p>
            <a:pPr marL="514350" indent="-514350">
              <a:spcBef>
                <a:spcPts val="300"/>
              </a:spcBef>
              <a:buFont typeface="+mj-lt"/>
              <a:buAutoNum type="arabicPeriod"/>
            </a:pPr>
            <a:r>
              <a:rPr lang="en-US" sz="2800" dirty="0" smtClean="0"/>
              <a:t>Roles and identifiers</a:t>
            </a:r>
          </a:p>
          <a:p>
            <a:pPr marL="514350" indent="-514350">
              <a:spcBef>
                <a:spcPts val="300"/>
              </a:spcBef>
              <a:buFont typeface="+mj-lt"/>
              <a:buAutoNum type="arabicPeriod"/>
            </a:pPr>
            <a:r>
              <a:rPr lang="en-US" sz="2800" dirty="0" smtClean="0"/>
              <a:t>Use cases</a:t>
            </a:r>
          </a:p>
          <a:p>
            <a:pPr marL="514350" indent="-514350">
              <a:spcBef>
                <a:spcPts val="300"/>
              </a:spcBef>
              <a:buFont typeface="+mj-lt"/>
              <a:buAutoNum type="arabicPeriod"/>
            </a:pPr>
            <a:r>
              <a:rPr lang="en-US" sz="2800" dirty="0" smtClean="0"/>
              <a:t>Functional requirements</a:t>
            </a:r>
          </a:p>
          <a:p>
            <a:pPr marL="514350" indent="-514350">
              <a:spcBef>
                <a:spcPts val="300"/>
              </a:spcBef>
              <a:buFont typeface="+mj-lt"/>
              <a:buAutoNum type="arabicPeriod"/>
            </a:pPr>
            <a:r>
              <a:rPr lang="en-US" sz="2800" dirty="0" smtClean="0"/>
              <a:t>Specific attributes</a:t>
            </a:r>
          </a:p>
          <a:p>
            <a:pPr marL="514350" indent="-514350">
              <a:spcBef>
                <a:spcPts val="300"/>
              </a:spcBef>
              <a:buFont typeface="+mj-lt"/>
              <a:buAutoNum type="arabicPeriod"/>
            </a:pPr>
            <a:r>
              <a:rPr lang="en-US" sz="2800" dirty="0" smtClean="0"/>
              <a:t>Basic functions</a:t>
            </a:r>
          </a:p>
          <a:p>
            <a:pPr marL="514350" indent="-514350">
              <a:spcBef>
                <a:spcPts val="300"/>
              </a:spcBef>
              <a:buFont typeface="+mj-lt"/>
              <a:buAutoNum type="arabicPeriod"/>
            </a:pPr>
            <a:r>
              <a:rPr lang="en-US" sz="2800" dirty="0" smtClean="0"/>
              <a:t>Detailed procedures</a:t>
            </a:r>
          </a:p>
          <a:p>
            <a:pPr marL="514350" indent="-514350">
              <a:spcBef>
                <a:spcPts val="300"/>
              </a:spcBef>
              <a:buFont typeface="+mj-lt"/>
              <a:buAutoNum type="arabicPeriod"/>
            </a:pPr>
            <a:r>
              <a:rPr lang="en-US" sz="2800" dirty="0" smtClean="0"/>
              <a:t>Mapping to IEEE 802 technologies</a:t>
            </a:r>
            <a:endParaRPr lang="en-US" sz="2800" dirty="0"/>
          </a:p>
        </p:txBody>
      </p:sp>
    </p:spTree>
    <p:extLst>
      <p:ext uri="{BB962C8B-B14F-4D97-AF65-F5344CB8AC3E}">
        <p14:creationId xmlns:p14="http://schemas.microsoft.com/office/powerpoint/2010/main" val="2169254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Introduction</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Association</a:t>
            </a:r>
          </a:p>
          <a:p>
            <a:pPr lvl="1"/>
            <a:r>
              <a:rPr lang="en-US" dirty="0" smtClean="0"/>
              <a:t>Part of the MAC service</a:t>
            </a:r>
          </a:p>
          <a:p>
            <a:pPr lvl="1"/>
            <a:r>
              <a:rPr lang="en-US" dirty="0" smtClean="0"/>
              <a:t>Establishment of MAC layer connection</a:t>
            </a:r>
          </a:p>
          <a:p>
            <a:pPr lvl="2"/>
            <a:r>
              <a:rPr lang="en-US" dirty="0" smtClean="0"/>
              <a:t>Register with peer MAC entity</a:t>
            </a:r>
          </a:p>
          <a:p>
            <a:pPr lvl="2"/>
            <a:r>
              <a:rPr lang="en-US" dirty="0" smtClean="0"/>
              <a:t>Arbitration of PHY and MAC parameters</a:t>
            </a:r>
          </a:p>
          <a:p>
            <a:pPr lvl="3"/>
            <a:r>
              <a:rPr lang="en-US" dirty="0" smtClean="0"/>
              <a:t>Capability exchanges</a:t>
            </a:r>
          </a:p>
          <a:p>
            <a:pPr lvl="2"/>
            <a:r>
              <a:rPr lang="en-US" dirty="0" smtClean="0"/>
              <a:t>Instantiation of MAC state values</a:t>
            </a:r>
          </a:p>
          <a:p>
            <a:pPr lvl="1"/>
            <a:r>
              <a:rPr lang="en-US" dirty="0" smtClean="0"/>
              <a:t>Usually followed by authentication phase</a:t>
            </a:r>
          </a:p>
          <a:p>
            <a:r>
              <a:rPr lang="en-US" dirty="0" smtClean="0"/>
              <a:t>Disassociation</a:t>
            </a:r>
          </a:p>
          <a:p>
            <a:pPr lvl="1"/>
            <a:r>
              <a:rPr lang="en-US" dirty="0" smtClean="0"/>
              <a:t>Orderly teardown of MAC layer connection</a:t>
            </a:r>
          </a:p>
          <a:p>
            <a:pPr lvl="2"/>
            <a:r>
              <a:rPr lang="en-US" dirty="0" smtClean="0"/>
              <a:t>Release of resources allocated to particular terminal</a:t>
            </a:r>
          </a:p>
          <a:p>
            <a:r>
              <a:rPr lang="en-US" dirty="0" smtClean="0"/>
              <a:t>References in IEEE 802.3 (Arbitration, Chap 37), IEEE 802.11 (6.3.7-6.3.9), IEEE 802.16 (Registration, 6.3.9.9.), IEEE 802.15.4 (5.1.3)</a:t>
            </a:r>
          </a:p>
          <a:p>
            <a:pPr lvl="1"/>
            <a:r>
              <a:rPr lang="en-US" dirty="0" smtClean="0"/>
              <a:t>Description will mainly follow 802.11 and 802.3</a:t>
            </a:r>
            <a:endParaRPr lang="en-US" dirty="0"/>
          </a:p>
        </p:txBody>
      </p:sp>
    </p:spTree>
    <p:extLst>
      <p:ext uri="{BB962C8B-B14F-4D97-AF65-F5344CB8AC3E}">
        <p14:creationId xmlns:p14="http://schemas.microsoft.com/office/powerpoint/2010/main" val="17431942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Roles and identifiers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TEI</a:t>
            </a:r>
          </a:p>
          <a:p>
            <a:pPr lvl="1"/>
            <a:r>
              <a:rPr lang="en-US" dirty="0" smtClean="0"/>
              <a:t>Originating entity of sending </a:t>
            </a:r>
            <a:r>
              <a:rPr lang="en-US" dirty="0" err="1" smtClean="0"/>
              <a:t>ASSOCIATE.request</a:t>
            </a:r>
            <a:endParaRPr lang="en-US" dirty="0" smtClean="0"/>
          </a:p>
          <a:p>
            <a:r>
              <a:rPr lang="en-US" dirty="0" smtClean="0"/>
              <a:t>TEC</a:t>
            </a:r>
          </a:p>
          <a:p>
            <a:pPr lvl="1"/>
            <a:r>
              <a:rPr lang="en-US" dirty="0" smtClean="0"/>
              <a:t>Provides target attributes for connection set-up to TEI</a:t>
            </a:r>
          </a:p>
          <a:p>
            <a:r>
              <a:rPr lang="en-US" dirty="0" smtClean="0"/>
              <a:t>NA</a:t>
            </a:r>
          </a:p>
          <a:p>
            <a:pPr lvl="1"/>
            <a:r>
              <a:rPr lang="en-US" dirty="0" smtClean="0"/>
              <a:t>Entity, the TEI seeks to associate with</a:t>
            </a:r>
          </a:p>
          <a:p>
            <a:r>
              <a:rPr lang="en-US" dirty="0" smtClean="0"/>
              <a:t>ANC</a:t>
            </a:r>
          </a:p>
          <a:p>
            <a:pPr lvl="1"/>
            <a:r>
              <a:rPr lang="en-US" dirty="0" smtClean="0"/>
              <a:t>Provides capabilities and constraints for associations  to NA</a:t>
            </a:r>
          </a:p>
          <a:p>
            <a:pPr lvl="1"/>
            <a:r>
              <a:rPr lang="en-US" dirty="0" smtClean="0"/>
              <a:t>May forward session context to target NA in case of handover and REASSOCIATE</a:t>
            </a:r>
          </a:p>
          <a:p>
            <a:pPr lvl="1"/>
            <a:r>
              <a:rPr lang="en-US" dirty="0" smtClean="0"/>
              <a:t>Informs SS about the termination of a session after disassociation</a:t>
            </a:r>
            <a:endParaRPr lang="en-US" dirty="0"/>
          </a:p>
        </p:txBody>
      </p:sp>
    </p:spTree>
    <p:extLst>
      <p:ext uri="{BB962C8B-B14F-4D97-AF65-F5344CB8AC3E}">
        <p14:creationId xmlns:p14="http://schemas.microsoft.com/office/powerpoint/2010/main" val="1411551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Use cases</a:t>
            </a:r>
            <a:endParaRPr lang="en-US" dirty="0"/>
          </a:p>
        </p:txBody>
      </p:sp>
      <p:sp>
        <p:nvSpPr>
          <p:cNvPr id="3" name="Content Placeholder 2"/>
          <p:cNvSpPr>
            <a:spLocks noGrp="1"/>
          </p:cNvSpPr>
          <p:nvPr>
            <p:ph idx="1"/>
          </p:nvPr>
        </p:nvSpPr>
        <p:spPr>
          <a:xfrm>
            <a:off x="457200" y="1282700"/>
            <a:ext cx="8229600" cy="5118100"/>
          </a:xfrm>
        </p:spPr>
        <p:txBody>
          <a:bodyPr>
            <a:normAutofit fontScale="70000" lnSpcReduction="20000"/>
          </a:bodyPr>
          <a:lstStyle/>
          <a:p>
            <a:r>
              <a:rPr lang="en-US" dirty="0" smtClean="0"/>
              <a:t>MAC layer connection set-up of TE to NA as part of network entry</a:t>
            </a:r>
          </a:p>
          <a:p>
            <a:pPr lvl="1"/>
            <a:r>
              <a:rPr lang="en-US" dirty="0" smtClean="0"/>
              <a:t>TE registers with target NA after scanning and selection of most appropriate NA</a:t>
            </a:r>
          </a:p>
          <a:p>
            <a:r>
              <a:rPr lang="en-US" dirty="0" smtClean="0"/>
              <a:t>MAC layer connection relocation from serving NA to target NA</a:t>
            </a:r>
          </a:p>
          <a:p>
            <a:pPr lvl="1"/>
            <a:r>
              <a:rPr lang="en-US" dirty="0" smtClean="0"/>
              <a:t>TE seeks for handover to other NA and informs target NA as well as serving NA about relocation of connection.</a:t>
            </a:r>
          </a:p>
          <a:p>
            <a:pPr lvl="1"/>
            <a:r>
              <a:rPr lang="en-US" dirty="0" smtClean="0"/>
              <a:t>Various options for speeding up relocation process by pre-establishment of session context or by transfer of session context from serving to target NA</a:t>
            </a:r>
          </a:p>
          <a:p>
            <a:r>
              <a:rPr lang="en-US" dirty="0" smtClean="0"/>
              <a:t>MAC layer connection teardown due to various reasons to clean up session table in TE and NA and release allocated resources</a:t>
            </a:r>
          </a:p>
          <a:p>
            <a:pPr lvl="1"/>
            <a:r>
              <a:rPr lang="en-US" dirty="0" smtClean="0"/>
              <a:t>TE or NA informs peer about upcoming drop of the connection for various reason. Disassociate message allows for timely release of resources and cleaning up connection states.</a:t>
            </a:r>
          </a:p>
          <a:p>
            <a:pPr lvl="2"/>
            <a:r>
              <a:rPr lang="en-US" dirty="0" smtClean="0"/>
              <a:t>Without DISASSOCOATE message, connection would be removed after time-out</a:t>
            </a:r>
            <a:endParaRPr lang="en-US" dirty="0"/>
          </a:p>
        </p:txBody>
      </p:sp>
    </p:spTree>
    <p:extLst>
      <p:ext uri="{BB962C8B-B14F-4D97-AF65-F5344CB8AC3E}">
        <p14:creationId xmlns:p14="http://schemas.microsoft.com/office/powerpoint/2010/main" val="21390485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Functional requirements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Should allow for capabilities </a:t>
            </a:r>
            <a:r>
              <a:rPr lang="en-US" dirty="0" smtClean="0"/>
              <a:t>discovery</a:t>
            </a:r>
            <a:endParaRPr lang="en-US" dirty="0" smtClean="0"/>
          </a:p>
          <a:p>
            <a:r>
              <a:rPr lang="en-US" dirty="0" smtClean="0"/>
              <a:t>Should support extensible parameter </a:t>
            </a:r>
            <a:r>
              <a:rPr lang="en-US" dirty="0" smtClean="0"/>
              <a:t>sets </a:t>
            </a:r>
            <a:r>
              <a:rPr lang="en-US" dirty="0" smtClean="0"/>
              <a:t>for capabilities</a:t>
            </a:r>
          </a:p>
          <a:p>
            <a:r>
              <a:rPr lang="en-US" dirty="0" smtClean="0"/>
              <a:t>Should allow for orderly capabilities negotiation</a:t>
            </a:r>
          </a:p>
          <a:p>
            <a:r>
              <a:rPr lang="en-US" dirty="0" smtClean="0"/>
              <a:t>Should support prioritized lists of capabilities sets</a:t>
            </a:r>
          </a:p>
          <a:p>
            <a:r>
              <a:rPr lang="en-US" dirty="0" smtClean="0"/>
              <a:t>Should support MAC addresses for identifying the peer entities</a:t>
            </a:r>
          </a:p>
          <a:p>
            <a:r>
              <a:rPr lang="en-US" dirty="0" smtClean="0"/>
              <a:t>Should support that TEs are changing their MAC addresses from session to session</a:t>
            </a:r>
          </a:p>
          <a:p>
            <a:r>
              <a:rPr lang="en-US" dirty="0" smtClean="0"/>
              <a:t>Should support extensible list of reason codes for acknowledgements messages</a:t>
            </a:r>
          </a:p>
          <a:p>
            <a:r>
              <a:rPr lang="en-US" dirty="0" smtClean="0"/>
              <a:t>Should support dynamic selection of subsequent authentication procedure</a:t>
            </a:r>
          </a:p>
          <a:p>
            <a:r>
              <a:rPr lang="en-US" dirty="0" smtClean="0"/>
              <a:t>Should support orderly teardown of MAC connections</a:t>
            </a:r>
          </a:p>
          <a:p>
            <a:r>
              <a:rPr lang="en-US" dirty="0" smtClean="0"/>
              <a:t>May support fast relocation procedures by dedicated REASSOCIATE message and session context transfer</a:t>
            </a:r>
          </a:p>
          <a:p>
            <a:r>
              <a:rPr lang="en-US" dirty="0" smtClean="0"/>
              <a:t>Should support vendor specific extensions of the attribute sets</a:t>
            </a:r>
          </a:p>
          <a:p>
            <a:endParaRPr lang="en-US" dirty="0"/>
          </a:p>
        </p:txBody>
      </p:sp>
    </p:spTree>
    <p:extLst>
      <p:ext uri="{BB962C8B-B14F-4D97-AF65-F5344CB8AC3E}">
        <p14:creationId xmlns:p14="http://schemas.microsoft.com/office/powerpoint/2010/main" val="17479252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Specific attributes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Protocol configuration</a:t>
            </a:r>
          </a:p>
          <a:p>
            <a:pPr lvl="1"/>
            <a:r>
              <a:rPr lang="en-US" dirty="0" smtClean="0"/>
              <a:t>E.g. Time-out values, attribute sets, protocol-version, fast-handover support</a:t>
            </a:r>
          </a:p>
          <a:p>
            <a:r>
              <a:rPr lang="en-US" dirty="0" smtClean="0"/>
              <a:t>Link Capability Information</a:t>
            </a:r>
          </a:p>
          <a:p>
            <a:pPr lvl="1"/>
            <a:r>
              <a:rPr lang="en-US" dirty="0" smtClean="0"/>
              <a:t>E.g. Supported PHY and MAC modes, supported channels</a:t>
            </a:r>
          </a:p>
          <a:p>
            <a:r>
              <a:rPr lang="en-US" dirty="0" smtClean="0"/>
              <a:t>Preferred and requested link capabilities</a:t>
            </a:r>
          </a:p>
          <a:p>
            <a:pPr lvl="1"/>
            <a:r>
              <a:rPr lang="en-US" dirty="0" smtClean="0"/>
              <a:t>E.g. broadcast modes, minimum/maximum MCS, power-save</a:t>
            </a:r>
          </a:p>
          <a:p>
            <a:r>
              <a:rPr lang="en-US" dirty="0" smtClean="0"/>
              <a:t>Security and </a:t>
            </a:r>
            <a:r>
              <a:rPr lang="en-US" dirty="0" err="1" smtClean="0"/>
              <a:t>QoS</a:t>
            </a:r>
            <a:r>
              <a:rPr lang="en-US" dirty="0" smtClean="0"/>
              <a:t> capabilities</a:t>
            </a:r>
          </a:p>
          <a:p>
            <a:pPr lvl="1"/>
            <a:r>
              <a:rPr lang="en-US" dirty="0" smtClean="0"/>
              <a:t>E.g. authentication and encryption modes, </a:t>
            </a:r>
            <a:r>
              <a:rPr lang="en-US" dirty="0" err="1" smtClean="0"/>
              <a:t>QoS</a:t>
            </a:r>
            <a:r>
              <a:rPr lang="en-US" dirty="0" smtClean="0"/>
              <a:t> models</a:t>
            </a:r>
          </a:p>
          <a:p>
            <a:r>
              <a:rPr lang="en-US" dirty="0" smtClean="0"/>
              <a:t>Support of particular services</a:t>
            </a:r>
          </a:p>
          <a:p>
            <a:pPr lvl="1"/>
            <a:r>
              <a:rPr lang="en-US" dirty="0" smtClean="0"/>
              <a:t>E.g. emergency services, regulatory requirements</a:t>
            </a:r>
            <a:endParaRPr lang="en-US" dirty="0"/>
          </a:p>
          <a:p>
            <a:r>
              <a:rPr lang="en-US" dirty="0" smtClean="0"/>
              <a:t>Result codes</a:t>
            </a:r>
          </a:p>
          <a:p>
            <a:pPr lvl="1"/>
            <a:r>
              <a:rPr lang="en-US" dirty="0" smtClean="0"/>
              <a:t>E.g. success, time-out, loss-of-carrier</a:t>
            </a:r>
            <a:endParaRPr lang="en-US" dirty="0"/>
          </a:p>
        </p:txBody>
      </p:sp>
    </p:spTree>
    <p:extLst>
      <p:ext uri="{BB962C8B-B14F-4D97-AF65-F5344CB8AC3E}">
        <p14:creationId xmlns:p14="http://schemas.microsoft.com/office/powerpoint/2010/main" val="2747791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mniran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txDef>
      <a:spPr>
        <a:noFill/>
      </a:spPr>
      <a:bodyPr wrap="none" rtlCol="0">
        <a:spAutoFit/>
      </a:bodyPr>
      <a:lstStyle>
        <a:defPPr>
          <a:defRPr dirty="0" smtClean="0">
            <a:latin typeface="+mn-lt"/>
          </a:defRPr>
        </a:defPPr>
      </a:lstStyle>
    </a:tx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9B721331-6B4D-DC42-A537-07F25D7548B5}" vid="{E1B7D75A-5674-9042-A116-9376C5E977A0}"/>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omniran-16-0002-00-CF00-pptx-template-functional-description</Template>
  <TotalTime>218</TotalTime>
  <Words>870</Words>
  <Application>Microsoft Macintosh PowerPoint</Application>
  <PresentationFormat>On-screen Show (4:3)</PresentationFormat>
  <Paragraphs>137</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ＭＳ Ｐゴシック</vt:lpstr>
      <vt:lpstr>Times</vt:lpstr>
      <vt:lpstr>Times New Roman</vt:lpstr>
      <vt:lpstr>Arial</vt:lpstr>
      <vt:lpstr>omniran_template</vt:lpstr>
      <vt:lpstr>PowerPoint Presentation</vt:lpstr>
      <vt:lpstr>Key Concepts of Association and Disassociation</vt:lpstr>
      <vt:lpstr> P802.1CF Draft ToC </vt:lpstr>
      <vt:lpstr>Functional design and decomposition Chapter ToC</vt:lpstr>
      <vt:lpstr>1. Introduction</vt:lpstr>
      <vt:lpstr>2. Roles and identifiers</vt:lpstr>
      <vt:lpstr>3. Use cases</vt:lpstr>
      <vt:lpstr>4. Functional requirements</vt:lpstr>
      <vt:lpstr>5. Specific attributes</vt:lpstr>
      <vt:lpstr>6. Basic functions</vt:lpstr>
      <vt:lpstr>7. Detailed procedures</vt:lpstr>
      <vt:lpstr>8. Mapping to IEEE 802 technologies</vt:lpstr>
      <vt:lpstr>Conclusion</vt:lpstr>
    </vt:vector>
  </TitlesOfParts>
  <Company/>
  <LinksUpToDate>false</LinksUpToDate>
  <SharedDoc>false</SharedDoc>
  <HyperlinksChanged>false</HyperlinksChanged>
  <AppVersion>15.0022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Max Riegel</dc:creator>
  <cp:lastModifiedBy>Max Riegel</cp:lastModifiedBy>
  <cp:revision>18</cp:revision>
  <cp:lastPrinted>1998-02-10T13:28:06Z</cp:lastPrinted>
  <dcterms:created xsi:type="dcterms:W3CDTF">2016-05-26T07:26:38Z</dcterms:created>
  <dcterms:modified xsi:type="dcterms:W3CDTF">2016-05-26T14:19:48Z</dcterms:modified>
</cp:coreProperties>
</file>