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2" r:id="rId2"/>
    <p:sldId id="298" r:id="rId3"/>
    <p:sldId id="313" r:id="rId4"/>
    <p:sldId id="314" r:id="rId5"/>
    <p:sldId id="290" r:id="rId6"/>
    <p:sldId id="291" r:id="rId7"/>
    <p:sldId id="292" r:id="rId8"/>
    <p:sldId id="293" r:id="rId9"/>
    <p:sldId id="271" r:id="rId10"/>
    <p:sldId id="297" r:id="rId11"/>
    <p:sldId id="299" r:id="rId12"/>
    <p:sldId id="312" r:id="rId13"/>
    <p:sldId id="309" r:id="rId14"/>
    <p:sldId id="316" r:id="rId15"/>
    <p:sldId id="315" r:id="rId16"/>
    <p:sldId id="317" r:id="rId17"/>
    <p:sldId id="318" r:id="rId18"/>
    <p:sldId id="319" r:id="rId19"/>
    <p:sldId id="320" r:id="rId20"/>
    <p:sldId id="32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82" autoAdjust="0"/>
    <p:restoredTop sz="95439" autoAdjust="0"/>
  </p:normalViewPr>
  <p:slideViewPr>
    <p:cSldViewPr>
      <p:cViewPr varScale="1">
        <p:scale>
          <a:sx n="97" d="100"/>
          <a:sy n="97" d="100"/>
        </p:scale>
        <p:origin x="41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omniran-16-0041-01-00TG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6/omniran-16-0042-00-CF00-text-proposal-for-monitoring-and-accounting.docx" TargetMode="External"/><Relationship Id="rId4" Type="http://schemas.openxmlformats.org/officeDocument/2006/relationships/hyperlink" Target="https://mentor.ieee.org/omniran/dcn/16/omniran-16-0043-00-CF00-key-concepts-of-authorization-qos-and-policy-control.pptx" TargetMode="External"/><Relationship Id="rId5" Type="http://schemas.openxmlformats.org/officeDocument/2006/relationships/hyperlink" Target="https://mentor.ieee.org/omniran/dcn/16/omniran-16-0044-00-CF00-omniran-d0-1-comments.xlsx" TargetMode="External"/><Relationship Id="rId6" Type="http://schemas.openxmlformats.org/officeDocument/2006/relationships/hyperlink" Target="https://mentor.ieee.org/omniran/dcn/16/omniran-16-0046-00-CF00-p802-1cf-d0-1-comments.xls" TargetMode="External"/><Relationship Id="rId7" Type="http://schemas.openxmlformats.org/officeDocument/2006/relationships/hyperlink" Target="https://mentor.ieee.org/omniran/dcn/16/omniran-16-0037-00-CF00-network-function-virtualization.doc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36-01-CF00-an-setup-over-unlicensed-band.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36-01-CF00-an-setup-over-unlicensed-band.docx" TargetMode="External"/><Relationship Id="rId3" Type="http://schemas.openxmlformats.org/officeDocument/2006/relationships/hyperlink" Target="https://mentor.ieee.org/omniran/dcn/16/omniran-16-0036-02-CF00-an-setup-over-unlicensed-band.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16/ec-16-0094-06-5GSG-proposed-draft-report-ieee-802-ec-5g-imt-2020-sc.pptx" TargetMode="External"/><Relationship Id="rId4" Type="http://schemas.openxmlformats.org/officeDocument/2006/relationships/hyperlink" Target="http://sdn.ieee.org/images/files/pdf/towards-5g-software-defined-ecosystems.pdf" TargetMode="External"/><Relationship Id="rId1" Type="http://schemas.openxmlformats.org/officeDocument/2006/relationships/slideLayout" Target="../slideLayouts/slideLayout2.xml"/><Relationship Id="rId2" Type="http://schemas.openxmlformats.org/officeDocument/2006/relationships/hyperlink" Target="https://mentor.ieee.org/802-ec/dcn/16/ec-16-0112-00-5GSG-5g-sc-opening-status-for-ec.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42-00-CF00-text-proposal-for-monitoring-and-accounting.docx" TargetMode="External"/><Relationship Id="rId3" Type="http://schemas.openxmlformats.org/officeDocument/2006/relationships/hyperlink" Target="https://mentor.ieee.org/omniran/dcn/16/omniran-16-0043-00-CF00-key-concepts-of-authorization-qos-and-policy-control.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6/omniran-16-0046-00-CF00-p802-1cf-d0-1-comments.xls" TargetMode="External"/><Relationship Id="rId4" Type="http://schemas.openxmlformats.org/officeDocument/2006/relationships/hyperlink" Target="https://mentor.ieee.org/omniran/dcn/16/omniran-16-0037-00-CF00-network-function-virtualization.doc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44-00-CF00-omniran-d0-1-comments.xls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July 2016 F2F Meeting</a:t>
            </a:r>
            <a:br>
              <a:rPr lang="en-US" dirty="0" smtClean="0"/>
            </a:br>
            <a:r>
              <a:rPr lang="en-US" dirty="0" smtClean="0"/>
              <a:t>San Diego, CA</a:t>
            </a:r>
            <a:endParaRPr lang="en-US" dirty="0"/>
          </a:p>
        </p:txBody>
      </p:sp>
      <p:sp>
        <p:nvSpPr>
          <p:cNvPr id="3" name="Subtitle 2"/>
          <p:cNvSpPr>
            <a:spLocks noGrp="1"/>
          </p:cNvSpPr>
          <p:nvPr>
            <p:ph type="subTitle" idx="1"/>
          </p:nvPr>
        </p:nvSpPr>
        <p:spPr/>
        <p:txBody>
          <a:bodyPr/>
          <a:lstStyle/>
          <a:p>
            <a:r>
              <a:rPr lang="en-US" dirty="0" smtClean="0"/>
              <a:t>2016-07-25</a:t>
            </a:r>
          </a:p>
          <a:p>
            <a:r>
              <a:rPr lang="en-US" dirty="0" smtClean="0"/>
              <a:t>Max 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16:04 </a:t>
            </a:r>
          </a:p>
          <a:p>
            <a:r>
              <a:rPr lang="en-GB" sz="2400" dirty="0" smtClean="0"/>
              <a:t>Minutes taker:</a:t>
            </a:r>
          </a:p>
          <a:p>
            <a:pPr lvl="1"/>
            <a:r>
              <a:rPr lang="en-GB" sz="2000" dirty="0" smtClean="0"/>
              <a:t> Wang </a:t>
            </a:r>
            <a:r>
              <a:rPr lang="en-GB" sz="2000" dirty="0" err="1" smtClean="0"/>
              <a:t>Hao</a:t>
            </a:r>
            <a:r>
              <a:rPr lang="en-GB" sz="2000" dirty="0" smtClean="0"/>
              <a:t>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98706610"/>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Wang Hao</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Fujitsu</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EthAirNet</a:t>
                      </a:r>
                      <a:r>
                        <a:rPr lang="en-US" sz="1400" dirty="0" smtClean="0">
                          <a:solidFill>
                            <a:schemeClr val="tx1"/>
                          </a:solidFill>
                        </a:rPr>
                        <a:t> Assoc.</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ZTETX</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Juan</a:t>
                      </a:r>
                      <a:r>
                        <a:rPr lang="en-US" sz="1400" baseline="0" dirty="0" smtClean="0">
                          <a:solidFill>
                            <a:schemeClr val="tx1"/>
                          </a:solidFill>
                        </a:rPr>
                        <a:t> Carlos Zuniga</a:t>
                      </a:r>
                      <a:endParaRPr lang="en-US" sz="1400" dirty="0">
                        <a:solidFill>
                          <a:schemeClr val="tx1"/>
                        </a:solidFill>
                      </a:endParaRPr>
                    </a:p>
                  </a:txBody>
                  <a:tcPr/>
                </a:tc>
                <a:tc>
                  <a:txBody>
                    <a:bodyPr/>
                    <a:lstStyle/>
                    <a:p>
                      <a:r>
                        <a:rPr lang="en-US" sz="1400" dirty="0" smtClean="0">
                          <a:solidFill>
                            <a:schemeClr val="tx1"/>
                          </a:solidFill>
                        </a:rPr>
                        <a:t>SIGFOX</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Nothing brought up.</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March 2016 F2F</a:t>
            </a:r>
          </a:p>
        </p:txBody>
      </p:sp>
      <p:sp>
        <p:nvSpPr>
          <p:cNvPr id="3" name="Content Placeholder 2"/>
          <p:cNvSpPr>
            <a:spLocks noGrp="1"/>
          </p:cNvSpPr>
          <p:nvPr>
            <p:ph idx="1"/>
          </p:nvPr>
        </p:nvSpPr>
        <p:spPr/>
        <p:txBody>
          <a:bodyPr>
            <a:normAutofit fontScale="55000" lnSpcReduction="20000"/>
          </a:bodyPr>
          <a:lstStyle/>
          <a:p>
            <a:r>
              <a:rPr lang="en-US" dirty="0"/>
              <a:t>Review of minutes</a:t>
            </a:r>
          </a:p>
          <a:p>
            <a:r>
              <a:rPr lang="en-US" dirty="0"/>
              <a:t>Reports</a:t>
            </a:r>
          </a:p>
          <a:p>
            <a:r>
              <a:rPr lang="en-US" dirty="0"/>
              <a:t>Review of 802.1CF-D0.1 editor’s draft</a:t>
            </a:r>
          </a:p>
          <a:p>
            <a:pPr lvl="1"/>
            <a:r>
              <a:rPr lang="en-US" dirty="0"/>
              <a:t>Contributions addressing issues of 802.1CF–D0.1</a:t>
            </a:r>
          </a:p>
          <a:p>
            <a:r>
              <a:rPr lang="en-US" dirty="0"/>
              <a:t>Revised and new P802.1CF contributions</a:t>
            </a:r>
          </a:p>
          <a:p>
            <a:pPr lvl="1"/>
            <a:r>
              <a:rPr lang="en-US" dirty="0"/>
              <a:t>Contributions proposing new content</a:t>
            </a:r>
          </a:p>
          <a:p>
            <a:r>
              <a:rPr lang="en-US" dirty="0"/>
              <a:t>Plan for 802.1CF-D0.2 draft</a:t>
            </a:r>
          </a:p>
          <a:p>
            <a:pPr lvl="1"/>
            <a:r>
              <a:rPr lang="en-US" dirty="0"/>
              <a:t>Bug fixes</a:t>
            </a:r>
          </a:p>
          <a:p>
            <a:pPr lvl="1"/>
            <a:r>
              <a:rPr lang="en-US" dirty="0"/>
              <a:t>New content</a:t>
            </a:r>
          </a:p>
          <a:p>
            <a:pPr lvl="1"/>
            <a:r>
              <a:rPr lang="en-US" dirty="0"/>
              <a:t>Timeline and plan for initial TG ballot</a:t>
            </a:r>
          </a:p>
          <a:p>
            <a:r>
              <a:rPr lang="en-US" dirty="0"/>
              <a:t>Project planning</a:t>
            </a:r>
          </a:p>
          <a:p>
            <a:pPr lvl="1"/>
            <a:r>
              <a:rPr lang="en-US" dirty="0"/>
              <a:t>Timeline</a:t>
            </a:r>
          </a:p>
          <a:p>
            <a:pPr lvl="1"/>
            <a:r>
              <a:rPr lang="en-US" dirty="0"/>
              <a:t>External reviewers of 802.1CF-D0.2</a:t>
            </a:r>
          </a:p>
          <a:p>
            <a:r>
              <a:rPr lang="en-US" dirty="0"/>
              <a:t>Contributions to 5G SC</a:t>
            </a:r>
          </a:p>
          <a:p>
            <a:r>
              <a:rPr lang="en-US" dirty="0"/>
              <a:t>Status report to IEEE 802 WGs</a:t>
            </a:r>
          </a:p>
          <a:p>
            <a:r>
              <a:rPr lang="en-US" dirty="0"/>
              <a:t>AOB</a:t>
            </a:r>
          </a:p>
        </p:txBody>
      </p:sp>
    </p:spTree>
    <p:extLst>
      <p:ext uri="{BB962C8B-B14F-4D97-AF65-F5344CB8AC3E}">
        <p14:creationId xmlns:p14="http://schemas.microsoft.com/office/powerpoint/2010/main" val="3649420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smtClean="0"/>
              <a:t>Schedules</a:t>
            </a:r>
          </a:p>
        </p:txBody>
      </p:sp>
      <p:sp>
        <p:nvSpPr>
          <p:cNvPr id="3" name="Content Placeholder 2"/>
          <p:cNvSpPr>
            <a:spLocks noGrp="1"/>
          </p:cNvSpPr>
          <p:nvPr>
            <p:ph idx="1"/>
          </p:nvPr>
        </p:nvSpPr>
        <p:spPr>
          <a:xfrm>
            <a:off x="457200" y="797490"/>
            <a:ext cx="8229600" cy="5364163"/>
          </a:xfrm>
        </p:spPr>
        <p:txBody>
          <a:bodyPr>
            <a:normAutofit fontScale="40000" lnSpcReduction="20000"/>
          </a:bodyPr>
          <a:lstStyle/>
          <a:p>
            <a:r>
              <a:rPr lang="en-US" dirty="0" smtClean="0"/>
              <a:t>Mon</a:t>
            </a:r>
          </a:p>
          <a:p>
            <a:pPr lvl="1"/>
            <a:r>
              <a:rPr lang="en-US" dirty="0"/>
              <a:t>Revised and new P802.1CF contributions</a:t>
            </a:r>
          </a:p>
          <a:p>
            <a:pPr lvl="2"/>
            <a:r>
              <a:rPr lang="en-US" dirty="0" smtClean="0">
                <a:hlinkClick r:id="rId2"/>
              </a:rPr>
              <a:t>https</a:t>
            </a:r>
            <a:r>
              <a:rPr lang="en-US" dirty="0">
                <a:hlinkClick r:id="rId2"/>
              </a:rPr>
              <a:t>://</a:t>
            </a:r>
            <a:r>
              <a:rPr lang="en-US" dirty="0" smtClean="0">
                <a:hlinkClick r:id="rId2"/>
              </a:rPr>
              <a:t>mentor.ieee.org/omniran/dcn/16/omniran-16-0036-01-CF00-an-setup-over-unlicensed-band.docx</a:t>
            </a:r>
            <a:endParaRPr lang="en-US" dirty="0" smtClean="0"/>
          </a:p>
          <a:p>
            <a:r>
              <a:rPr lang="en-US" dirty="0" smtClean="0"/>
              <a:t>Tue</a:t>
            </a:r>
          </a:p>
          <a:p>
            <a:pPr lvl="1"/>
            <a:r>
              <a:rPr lang="en-US" dirty="0"/>
              <a:t>Review of minutes</a:t>
            </a:r>
          </a:p>
          <a:p>
            <a:pPr lvl="1"/>
            <a:r>
              <a:rPr lang="en-US" dirty="0" smtClean="0"/>
              <a:t>Reports</a:t>
            </a:r>
          </a:p>
          <a:p>
            <a:pPr lvl="1"/>
            <a:r>
              <a:rPr lang="en-US" dirty="0"/>
              <a:t>Revised and new P802.1CF contributions</a:t>
            </a:r>
          </a:p>
          <a:p>
            <a:pPr lvl="2"/>
            <a:r>
              <a:rPr lang="en-US" dirty="0" smtClean="0">
                <a:hlinkClick r:id="rId3"/>
              </a:rPr>
              <a:t>https</a:t>
            </a:r>
            <a:r>
              <a:rPr lang="en-US" dirty="0">
                <a:hlinkClick r:id="rId3"/>
              </a:rPr>
              <a:t>://mentor.ieee.org/omniran/dcn/16/omniran-16-0042-00-CF00-text-proposal-for-monitoring-and-accounting.docx</a:t>
            </a:r>
            <a:endParaRPr lang="en-US" dirty="0"/>
          </a:p>
          <a:p>
            <a:pPr lvl="2"/>
            <a:r>
              <a:rPr lang="en-US" dirty="0">
                <a:hlinkClick r:id="rId4"/>
              </a:rPr>
              <a:t>https://mentor.ieee.org/omniran/dcn/16/omniran-16-0043-00-CF00-key-concepts-of-authorization-qos-and-policy-control.pptx</a:t>
            </a:r>
            <a:endParaRPr lang="en-US" dirty="0"/>
          </a:p>
          <a:p>
            <a:pPr lvl="1"/>
            <a:r>
              <a:rPr lang="en-US" dirty="0" smtClean="0"/>
              <a:t>Review </a:t>
            </a:r>
            <a:r>
              <a:rPr lang="en-US" dirty="0"/>
              <a:t>of 802.1CF-D0.1 editor’s draft</a:t>
            </a:r>
          </a:p>
          <a:p>
            <a:pPr lvl="2"/>
            <a:r>
              <a:rPr lang="en-US" dirty="0" smtClean="0">
                <a:hlinkClick r:id="rId5"/>
              </a:rPr>
              <a:t>https</a:t>
            </a:r>
            <a:r>
              <a:rPr lang="en-US" dirty="0">
                <a:hlinkClick r:id="rId5"/>
              </a:rPr>
              <a:t>://</a:t>
            </a:r>
            <a:r>
              <a:rPr lang="en-US" dirty="0" smtClean="0">
                <a:hlinkClick r:id="rId5"/>
              </a:rPr>
              <a:t>mentor.ieee.org/omniran/dcn/16/omniran-16-0044-00-CF00-omniran-d0-1-comments.xlsx</a:t>
            </a:r>
            <a:endParaRPr lang="en-US" dirty="0" smtClean="0"/>
          </a:p>
          <a:p>
            <a:pPr lvl="2"/>
            <a:r>
              <a:rPr lang="en-US" dirty="0">
                <a:hlinkClick r:id="rId6"/>
              </a:rPr>
              <a:t>https://</a:t>
            </a:r>
            <a:r>
              <a:rPr lang="en-US" dirty="0" smtClean="0">
                <a:hlinkClick r:id="rId6"/>
              </a:rPr>
              <a:t>mentor.ieee.org/omniran/dcn/16/omniran-16-0046-00-CF00-p802-1cf-d0-1-comments.xls</a:t>
            </a:r>
            <a:endParaRPr lang="en-US" dirty="0" smtClean="0"/>
          </a:p>
          <a:p>
            <a:r>
              <a:rPr lang="en-US" dirty="0" smtClean="0"/>
              <a:t>Wed</a:t>
            </a:r>
            <a:endParaRPr lang="en-US" dirty="0" smtClean="0"/>
          </a:p>
          <a:p>
            <a:pPr lvl="1"/>
            <a:r>
              <a:rPr lang="en-US" dirty="0" smtClean="0"/>
              <a:t>Revised </a:t>
            </a:r>
            <a:r>
              <a:rPr lang="en-US" dirty="0"/>
              <a:t>and new P802.1CF contributions</a:t>
            </a:r>
          </a:p>
          <a:p>
            <a:pPr lvl="2"/>
            <a:r>
              <a:rPr lang="en-US" dirty="0">
                <a:hlinkClick r:id="rId7"/>
              </a:rPr>
              <a:t>https://</a:t>
            </a:r>
            <a:r>
              <a:rPr lang="en-US" dirty="0" smtClean="0">
                <a:hlinkClick r:id="rId7"/>
              </a:rPr>
              <a:t>mentor.ieee.org/omniran/dcn/16/omniran-16-0037-00-CF00-network-function-virtualization.docx</a:t>
            </a:r>
            <a:endParaRPr lang="en-US" dirty="0" smtClean="0"/>
          </a:p>
          <a:p>
            <a:pPr lvl="2"/>
            <a:r>
              <a:rPr lang="en-US" dirty="0" smtClean="0"/>
              <a:t>Pending: Association and </a:t>
            </a:r>
            <a:r>
              <a:rPr lang="en-US" dirty="0" err="1" smtClean="0"/>
              <a:t>Deassociation</a:t>
            </a:r>
            <a:endParaRPr lang="en-US" dirty="0" smtClean="0"/>
          </a:p>
          <a:p>
            <a:pPr lvl="2"/>
            <a:r>
              <a:rPr lang="en-US" dirty="0" smtClean="0"/>
              <a:t>Pending : Authentication and trust establishment</a:t>
            </a:r>
            <a:endParaRPr lang="en-US" dirty="0"/>
          </a:p>
          <a:p>
            <a:r>
              <a:rPr lang="en-US" dirty="0" smtClean="0"/>
              <a:t>Thu</a:t>
            </a:r>
          </a:p>
          <a:p>
            <a:pPr lvl="1"/>
            <a:r>
              <a:rPr lang="en-US" dirty="0"/>
              <a:t>Revised and new P802.1CF contributions</a:t>
            </a:r>
          </a:p>
          <a:p>
            <a:pPr lvl="2"/>
            <a:r>
              <a:rPr lang="en-US" dirty="0" smtClean="0"/>
              <a:t>Pending</a:t>
            </a:r>
            <a:r>
              <a:rPr lang="en-US" dirty="0"/>
              <a:t>: </a:t>
            </a:r>
            <a:r>
              <a:rPr lang="en-US" dirty="0" smtClean="0"/>
              <a:t>Authorization, </a:t>
            </a:r>
            <a:r>
              <a:rPr lang="en-US" dirty="0" err="1" smtClean="0"/>
              <a:t>QoS</a:t>
            </a:r>
            <a:r>
              <a:rPr lang="en-US" dirty="0" smtClean="0"/>
              <a:t>, and policy control</a:t>
            </a:r>
          </a:p>
          <a:p>
            <a:pPr lvl="1"/>
            <a:r>
              <a:rPr lang="en-US" dirty="0" smtClean="0"/>
              <a:t>Plan </a:t>
            </a:r>
            <a:r>
              <a:rPr lang="en-US" dirty="0"/>
              <a:t>for 802.1CF-D0.2 draft</a:t>
            </a:r>
          </a:p>
          <a:p>
            <a:pPr lvl="2"/>
            <a:r>
              <a:rPr lang="en-US" dirty="0"/>
              <a:t>Bug fixes</a:t>
            </a:r>
          </a:p>
          <a:p>
            <a:pPr lvl="2"/>
            <a:r>
              <a:rPr lang="en-US" dirty="0"/>
              <a:t>New content</a:t>
            </a:r>
          </a:p>
          <a:p>
            <a:pPr lvl="2"/>
            <a:r>
              <a:rPr lang="en-US" dirty="0"/>
              <a:t>Timeline and plan for initial TG ballot</a:t>
            </a:r>
          </a:p>
          <a:p>
            <a:pPr lvl="1"/>
            <a:r>
              <a:rPr lang="en-US" dirty="0"/>
              <a:t>Project planning</a:t>
            </a:r>
          </a:p>
          <a:p>
            <a:pPr lvl="2"/>
            <a:r>
              <a:rPr lang="en-US" dirty="0"/>
              <a:t>Timeline</a:t>
            </a:r>
          </a:p>
          <a:p>
            <a:pPr lvl="2"/>
            <a:r>
              <a:rPr lang="en-US" dirty="0"/>
              <a:t>External reviewers of 802.1CF-D0.2</a:t>
            </a:r>
          </a:p>
          <a:p>
            <a:pPr lvl="1"/>
            <a:r>
              <a:rPr lang="en-US" dirty="0"/>
              <a:t>Contributions to 5G SC</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70000" lnSpcReduction="20000"/>
          </a:bodyPr>
          <a:lstStyle/>
          <a:p>
            <a:r>
              <a:rPr lang="en-US" dirty="0"/>
              <a:t>Revised and new P802.1CF contributions</a:t>
            </a:r>
          </a:p>
          <a:p>
            <a:pPr lvl="1"/>
            <a:r>
              <a:rPr lang="en-US" dirty="0">
                <a:hlinkClick r:id="rId2"/>
              </a:rPr>
              <a:t>https://</a:t>
            </a:r>
            <a:r>
              <a:rPr lang="en-US" dirty="0" smtClean="0">
                <a:hlinkClick r:id="rId2"/>
              </a:rPr>
              <a:t>mentor.ieee.org/omniran/dcn/16/omniran-16-0036-01-CF00-an-setup-over-unlicensed-band.docx</a:t>
            </a:r>
            <a:endParaRPr lang="en-US" dirty="0" smtClean="0"/>
          </a:p>
          <a:p>
            <a:pPr lvl="2"/>
            <a:r>
              <a:rPr lang="en-US" dirty="0" smtClean="0"/>
              <a:t>Text proposal for section 7.1.4 Network initialization, which was uploaded shortly after the last conference call, was reviewed and terminology was jointly cleaned up to align with the definitions introduced in the latest revision of the NRM. </a:t>
            </a:r>
          </a:p>
          <a:p>
            <a:pPr lvl="2"/>
            <a:r>
              <a:rPr lang="en-US" dirty="0" smtClean="0"/>
              <a:t>According to the agreement in the Budapest meeting, text for section 7.1.5 Network instantiation was removed and the text ready for inclusion into 7.1.4 of the next draft D0.2 was uploaded </a:t>
            </a:r>
            <a:r>
              <a:rPr lang="en-US" dirty="0"/>
              <a:t>to mentor under </a:t>
            </a:r>
            <a:r>
              <a:rPr lang="en-US" dirty="0">
                <a:hlinkClick r:id="rId3"/>
              </a:rPr>
              <a:t>https://</a:t>
            </a:r>
            <a:r>
              <a:rPr lang="en-US" dirty="0" smtClean="0">
                <a:hlinkClick r:id="rId3"/>
              </a:rPr>
              <a:t>mentor.ieee.org/omniran/dcn/16/omniran-16-0036-02-CF00-an-setup-over-unlicensed-band.docx</a:t>
            </a:r>
            <a:endParaRPr lang="en-US" dirty="0" smtClean="0"/>
          </a:p>
          <a:p>
            <a:pPr lvl="1"/>
            <a:r>
              <a:rPr lang="en-US" dirty="0" smtClean="0"/>
              <a:t>Discussion about the future location of the text proposed for 7.1.5 led to the conclusion to extend the scope of chapter 8 to ‘Network virtualization functions’ with subsections 8.1 Network instantiation’, 8.2 ‘SDN functional decomposition’ and 8.3 ‘Network Function Virtualization’</a:t>
            </a:r>
          </a:p>
          <a:p>
            <a:pPr lvl="1"/>
            <a:endParaRPr lang="en-US" dirty="0"/>
          </a:p>
          <a:p>
            <a:endParaRPr lang="en-US" dirty="0"/>
          </a:p>
        </p:txBody>
      </p:sp>
    </p:spTree>
    <p:extLst>
      <p:ext uri="{BB962C8B-B14F-4D97-AF65-F5344CB8AC3E}">
        <p14:creationId xmlns:p14="http://schemas.microsoft.com/office/powerpoint/2010/main" val="1193321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Reports</a:t>
            </a:r>
          </a:p>
          <a:p>
            <a:pPr lvl="1"/>
            <a:r>
              <a:rPr lang="en-US" dirty="0" smtClean="0"/>
              <a:t>Status and plans 5G SC</a:t>
            </a:r>
          </a:p>
          <a:p>
            <a:pPr lvl="2"/>
            <a:r>
              <a:rPr lang="en-US" dirty="0">
                <a:hlinkClick r:id="rId2"/>
              </a:rPr>
              <a:t>https://</a:t>
            </a:r>
            <a:r>
              <a:rPr lang="en-US" dirty="0" smtClean="0">
                <a:hlinkClick r:id="rId2"/>
              </a:rPr>
              <a:t>mentor.ieee.org/802-ec/dcn/16/ec-16-0112-00-5GSG-5g-sc-opening-status-for-ec.pdf</a:t>
            </a:r>
            <a:endParaRPr lang="en-US" dirty="0" smtClean="0"/>
          </a:p>
          <a:p>
            <a:pPr lvl="2"/>
            <a:r>
              <a:rPr lang="en-US" dirty="0">
                <a:hlinkClick r:id="rId3"/>
              </a:rPr>
              <a:t>https://</a:t>
            </a:r>
            <a:r>
              <a:rPr lang="en-US" dirty="0" smtClean="0">
                <a:hlinkClick r:id="rId3"/>
              </a:rPr>
              <a:t>mentor.ieee.org/802-ec/dcn/16/ec-16-0094-06-5GSG-proposed-draft-report-ieee-802-ec-5g-imt-2020-sc.pptx</a:t>
            </a:r>
            <a:endParaRPr lang="en-US" dirty="0" smtClean="0"/>
          </a:p>
          <a:p>
            <a:pPr lvl="1"/>
            <a:r>
              <a:rPr lang="en-US" dirty="0" smtClean="0"/>
              <a:t>IEEE SDN Whitepaper</a:t>
            </a:r>
          </a:p>
          <a:p>
            <a:pPr lvl="2"/>
            <a:r>
              <a:rPr lang="en-US" dirty="0">
                <a:hlinkClick r:id="rId4"/>
              </a:rPr>
              <a:t>http://</a:t>
            </a:r>
            <a:r>
              <a:rPr lang="en-US" dirty="0" err="1" smtClean="0">
                <a:hlinkClick r:id="rId4"/>
              </a:rPr>
              <a:t>sdn.ieee.org</a:t>
            </a:r>
            <a:r>
              <a:rPr lang="en-US" dirty="0" smtClean="0">
                <a:hlinkClick r:id="rId4"/>
              </a:rPr>
              <a:t>/images/files/pdf/towards-5g-software-defined-ecosystems.pdf</a:t>
            </a:r>
            <a:endParaRPr lang="en-US" dirty="0" smtClean="0"/>
          </a:p>
          <a:p>
            <a:pPr lvl="1"/>
            <a:r>
              <a:rPr lang="en-US" dirty="0" smtClean="0"/>
              <a:t>Others</a:t>
            </a:r>
          </a:p>
          <a:p>
            <a:pPr lvl="2"/>
            <a:r>
              <a:rPr lang="is-IS" dirty="0" smtClean="0"/>
              <a:t>…</a:t>
            </a:r>
            <a:r>
              <a:rPr lang="en-US" dirty="0"/>
              <a:t/>
            </a:r>
            <a:br>
              <a:rPr lang="en-US" dirty="0"/>
            </a:br>
            <a:endParaRPr lang="en-US" dirty="0"/>
          </a:p>
        </p:txBody>
      </p:sp>
    </p:spTree>
    <p:extLst>
      <p:ext uri="{BB962C8B-B14F-4D97-AF65-F5344CB8AC3E}">
        <p14:creationId xmlns:p14="http://schemas.microsoft.com/office/powerpoint/2010/main" val="1864013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normAutofit/>
          </a:bodyPr>
          <a:lstStyle/>
          <a:p>
            <a:r>
              <a:rPr lang="en-US" dirty="0"/>
              <a:t>Revised and new P802.1CF </a:t>
            </a:r>
            <a:r>
              <a:rPr lang="en-US" dirty="0" smtClean="0"/>
              <a:t>contributions, cont.</a:t>
            </a:r>
            <a:endParaRPr lang="en-US" dirty="0"/>
          </a:p>
          <a:p>
            <a:pPr lvl="1"/>
            <a:r>
              <a:rPr lang="en-US" dirty="0">
                <a:hlinkClick r:id="rId2"/>
              </a:rPr>
              <a:t>https://mentor.ieee.org/omniran/dcn/16/omniran-16-0042-00-CF00-text-proposal-for-monitoring-and-accounting.docx</a:t>
            </a:r>
            <a:endParaRPr lang="en-US" dirty="0"/>
          </a:p>
          <a:p>
            <a:pPr lvl="1"/>
            <a:r>
              <a:rPr lang="en-US" dirty="0">
                <a:hlinkClick r:id="rId3"/>
              </a:rPr>
              <a:t>https://</a:t>
            </a:r>
            <a:r>
              <a:rPr lang="en-US" dirty="0" smtClean="0">
                <a:hlinkClick r:id="rId3"/>
              </a:rPr>
              <a:t>mentor.ieee.org/omniran/dcn/16/omniran-16-0043-00-CF00-key-concepts-of-authorization-qos-and-policy-control.pptx</a:t>
            </a:r>
            <a:endParaRPr lang="en-US" dirty="0"/>
          </a:p>
        </p:txBody>
      </p:sp>
    </p:spTree>
    <p:extLst>
      <p:ext uri="{BB962C8B-B14F-4D97-AF65-F5344CB8AC3E}">
        <p14:creationId xmlns:p14="http://schemas.microsoft.com/office/powerpoint/2010/main" val="2140014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#5</a:t>
            </a:r>
            <a:endParaRPr lang="en-US" dirty="0"/>
          </a:p>
        </p:txBody>
      </p:sp>
      <p:sp>
        <p:nvSpPr>
          <p:cNvPr id="3" name="Content Placeholder 2"/>
          <p:cNvSpPr>
            <a:spLocks noGrp="1"/>
          </p:cNvSpPr>
          <p:nvPr>
            <p:ph idx="1"/>
          </p:nvPr>
        </p:nvSpPr>
        <p:spPr/>
        <p:txBody>
          <a:bodyPr>
            <a:normAutofit fontScale="92500" lnSpcReduction="10000"/>
          </a:bodyPr>
          <a:lstStyle/>
          <a:p>
            <a:r>
              <a:rPr lang="en-US" dirty="0"/>
              <a:t>Review of 802.1CF-D0.1 editor’s draft</a:t>
            </a:r>
          </a:p>
          <a:p>
            <a:pPr lvl="1"/>
            <a:r>
              <a:rPr lang="en-US" dirty="0">
                <a:hlinkClick r:id="rId2"/>
              </a:rPr>
              <a:t>https://</a:t>
            </a:r>
            <a:r>
              <a:rPr lang="en-US" dirty="0" smtClean="0">
                <a:hlinkClick r:id="rId2"/>
              </a:rPr>
              <a:t>mentor.ieee.org/omniran/dcn/16/omniran-16-0044-00-CF00-omniran-d0-1-comments.xlsx</a:t>
            </a:r>
            <a:endParaRPr lang="en-US" dirty="0" smtClean="0"/>
          </a:p>
          <a:p>
            <a:pPr lvl="1"/>
            <a:r>
              <a:rPr lang="en-US" dirty="0">
                <a:hlinkClick r:id="rId3"/>
              </a:rPr>
              <a:t>https://</a:t>
            </a:r>
            <a:r>
              <a:rPr lang="en-US" dirty="0" smtClean="0">
                <a:hlinkClick r:id="rId3"/>
              </a:rPr>
              <a:t>mentor.ieee.org/omniran/dcn/16/omniran-16-0046-00-CF00-p802-1cf-d0-1-comments.xls</a:t>
            </a:r>
            <a:endParaRPr lang="en-US" dirty="0" smtClean="0"/>
          </a:p>
          <a:p>
            <a:r>
              <a:rPr lang="en-US" dirty="0"/>
              <a:t>Revised and new P802.1CF contributions, cont.</a:t>
            </a:r>
          </a:p>
          <a:p>
            <a:pPr lvl="1"/>
            <a:r>
              <a:rPr lang="en-US" dirty="0" smtClean="0">
                <a:hlinkClick r:id="rId4"/>
              </a:rPr>
              <a:t>https://mentor.ieee.org/omniran/dcn/16/omniran-16-0037-00-CF00-network-function-virtualization.docx</a:t>
            </a:r>
            <a:endParaRPr lang="en-US" dirty="0"/>
          </a:p>
          <a:p>
            <a:endParaRPr lang="en-US" dirty="0"/>
          </a:p>
        </p:txBody>
      </p:sp>
    </p:spTree>
    <p:extLst>
      <p:ext uri="{BB962C8B-B14F-4D97-AF65-F5344CB8AC3E}">
        <p14:creationId xmlns:p14="http://schemas.microsoft.com/office/powerpoint/2010/main" val="555875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#6</a:t>
            </a:r>
            <a:endParaRPr lang="en-US" dirty="0"/>
          </a:p>
        </p:txBody>
      </p:sp>
      <p:sp>
        <p:nvSpPr>
          <p:cNvPr id="3" name="Content Placeholder 2"/>
          <p:cNvSpPr>
            <a:spLocks noGrp="1"/>
          </p:cNvSpPr>
          <p:nvPr>
            <p:ph idx="1"/>
          </p:nvPr>
        </p:nvSpPr>
        <p:spPr/>
        <p:txBody>
          <a:bodyPr/>
          <a:lstStyle/>
          <a:p>
            <a:r>
              <a:rPr lang="en-US" dirty="0"/>
              <a:t>Revised and new P802.1CF </a:t>
            </a:r>
            <a:r>
              <a:rPr lang="en-US" dirty="0" smtClean="0"/>
              <a:t>contributions, cont.</a:t>
            </a:r>
            <a:endParaRPr lang="en-US" dirty="0"/>
          </a:p>
          <a:p>
            <a:pPr lvl="1"/>
            <a:r>
              <a:rPr lang="en-US" dirty="0"/>
              <a:t>Pending: Association and </a:t>
            </a:r>
            <a:r>
              <a:rPr lang="en-US" dirty="0" err="1"/>
              <a:t>Deassociation</a:t>
            </a:r>
            <a:endParaRPr lang="en-US" dirty="0"/>
          </a:p>
          <a:p>
            <a:pPr lvl="1"/>
            <a:r>
              <a:rPr lang="en-US" dirty="0"/>
              <a:t>Pending : Authentication and trust </a:t>
            </a:r>
            <a:r>
              <a:rPr lang="en-US" dirty="0" smtClean="0"/>
              <a:t>establishment</a:t>
            </a:r>
          </a:p>
          <a:p>
            <a:pPr lvl="1"/>
            <a:r>
              <a:rPr lang="en-US" dirty="0"/>
              <a:t>Pending: Authorization, </a:t>
            </a:r>
            <a:r>
              <a:rPr lang="en-US" dirty="0" err="1"/>
              <a:t>QoS</a:t>
            </a:r>
            <a:r>
              <a:rPr lang="en-US" dirty="0"/>
              <a:t>, and policy </a:t>
            </a:r>
            <a:r>
              <a:rPr lang="en-US" dirty="0" smtClean="0"/>
              <a:t>control</a:t>
            </a:r>
            <a:endParaRPr lang="en-US" dirty="0"/>
          </a:p>
          <a:p>
            <a:endParaRPr lang="en-US" dirty="0"/>
          </a:p>
        </p:txBody>
      </p:sp>
    </p:spTree>
    <p:extLst>
      <p:ext uri="{BB962C8B-B14F-4D97-AF65-F5344CB8AC3E}">
        <p14:creationId xmlns:p14="http://schemas.microsoft.com/office/powerpoint/2010/main" val="1666632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#7</a:t>
            </a:r>
            <a:endParaRPr lang="en-US" dirty="0"/>
          </a:p>
        </p:txBody>
      </p:sp>
      <p:sp>
        <p:nvSpPr>
          <p:cNvPr id="3" name="Content Placeholder 2"/>
          <p:cNvSpPr>
            <a:spLocks noGrp="1"/>
          </p:cNvSpPr>
          <p:nvPr>
            <p:ph idx="1"/>
          </p:nvPr>
        </p:nvSpPr>
        <p:spPr/>
        <p:txBody>
          <a:bodyPr/>
          <a:lstStyle/>
          <a:p>
            <a:r>
              <a:rPr lang="en-US" dirty="0"/>
              <a:t>Plan for 802.1CF-D0.2 draft</a:t>
            </a:r>
          </a:p>
          <a:p>
            <a:pPr lvl="1"/>
            <a:r>
              <a:rPr lang="en-US" dirty="0"/>
              <a:t>Bug fixes</a:t>
            </a:r>
          </a:p>
          <a:p>
            <a:pPr lvl="1"/>
            <a:r>
              <a:rPr lang="en-US" dirty="0"/>
              <a:t>New content</a:t>
            </a:r>
          </a:p>
          <a:p>
            <a:pPr lvl="1"/>
            <a:r>
              <a:rPr lang="en-US" dirty="0"/>
              <a:t>Timeline and plan for initial TG ballot</a:t>
            </a:r>
          </a:p>
          <a:p>
            <a:endParaRPr lang="en-US" dirty="0"/>
          </a:p>
        </p:txBody>
      </p:sp>
    </p:spTree>
    <p:extLst>
      <p:ext uri="{BB962C8B-B14F-4D97-AF65-F5344CB8AC3E}">
        <p14:creationId xmlns:p14="http://schemas.microsoft.com/office/powerpoint/2010/main" val="314535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2016 F2F Meeting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Venue:</a:t>
            </a:r>
          </a:p>
          <a:p>
            <a:pPr lvl="1"/>
            <a:r>
              <a:rPr lang="en-US" b="1" dirty="0" smtClean="0"/>
              <a:t>Manchester Grand Hyatt</a:t>
            </a:r>
          </a:p>
          <a:p>
            <a:pPr lvl="2"/>
            <a:r>
              <a:rPr lang="en-US" dirty="0" smtClean="0"/>
              <a:t>1 Market Place </a:t>
            </a:r>
            <a:br>
              <a:rPr lang="en-US" dirty="0" smtClean="0"/>
            </a:br>
            <a:r>
              <a:rPr lang="en-US" dirty="0" smtClean="0"/>
              <a:t>San Diego, CA USA </a:t>
            </a:r>
            <a:br>
              <a:rPr lang="en-US" dirty="0" smtClean="0"/>
            </a:br>
            <a:r>
              <a:rPr lang="en-US" dirty="0" smtClean="0"/>
              <a:t>Information Tel: +1 619-232-1234</a:t>
            </a:r>
            <a:br>
              <a:rPr lang="en-US" dirty="0" smtClean="0"/>
            </a:br>
            <a:endParaRPr lang="en-US" dirty="0" smtClean="0"/>
          </a:p>
          <a:p>
            <a:r>
              <a:rPr lang="en-US" dirty="0" smtClean="0"/>
              <a:t>Meeting room:</a:t>
            </a:r>
          </a:p>
          <a:p>
            <a:pPr lvl="1"/>
            <a:r>
              <a:rPr lang="en-US" dirty="0" smtClean="0"/>
              <a:t>Mon, Tue, Wed, Thu: 	Hillcrest C</a:t>
            </a:r>
            <a:br>
              <a:rPr lang="en-US" dirty="0" smtClean="0"/>
            </a:br>
            <a:endParaRPr lang="en-US" dirty="0" smtClean="0"/>
          </a:p>
          <a:p>
            <a:r>
              <a:rPr lang="en-US" dirty="0" smtClean="0"/>
              <a:t>Sessions:</a:t>
            </a:r>
          </a:p>
          <a:p>
            <a:pPr lvl="1"/>
            <a:r>
              <a:rPr lang="en-US" dirty="0" smtClean="0"/>
              <a:t>Mon, 	Mar 25</a:t>
            </a:r>
            <a:r>
              <a:rPr lang="en-US" baseline="30000" dirty="0" smtClean="0"/>
              <a:t>th</a:t>
            </a:r>
            <a:r>
              <a:rPr lang="en-US" dirty="0" smtClean="0"/>
              <a:t>,	16:00-18:00</a:t>
            </a:r>
          </a:p>
          <a:p>
            <a:pPr lvl="1"/>
            <a:r>
              <a:rPr lang="en-US" dirty="0" smtClean="0"/>
              <a:t>Tue,	July 26</a:t>
            </a:r>
            <a:r>
              <a:rPr lang="en-US" baseline="30000" dirty="0" smtClean="0"/>
              <a:t>th</a:t>
            </a:r>
            <a:r>
              <a:rPr lang="en-US" dirty="0" smtClean="0"/>
              <a:t>,	13:30-15:30	special session on 5G</a:t>
            </a:r>
          </a:p>
          <a:p>
            <a:pPr lvl="1"/>
            <a:r>
              <a:rPr lang="en-US" dirty="0" smtClean="0"/>
              <a:t>Tue, 	Mar 26</a:t>
            </a:r>
            <a:r>
              <a:rPr lang="en-US" baseline="30000" dirty="0" smtClean="0"/>
              <a:t>th</a:t>
            </a:r>
            <a:r>
              <a:rPr lang="en-US" dirty="0" smtClean="0"/>
              <a:t>, 	16:00-18:00</a:t>
            </a:r>
          </a:p>
          <a:p>
            <a:pPr lvl="1"/>
            <a:r>
              <a:rPr lang="en-US" dirty="0" smtClean="0"/>
              <a:t>Wed, 	Mar 27</a:t>
            </a:r>
            <a:r>
              <a:rPr lang="en-US" baseline="30000" dirty="0" smtClean="0"/>
              <a:t>th</a:t>
            </a:r>
            <a:r>
              <a:rPr lang="en-US" dirty="0" smtClean="0"/>
              <a:t>, 	16:00-18:00</a:t>
            </a:r>
          </a:p>
          <a:p>
            <a:pPr lvl="1"/>
            <a:r>
              <a:rPr lang="en-US" dirty="0" smtClean="0"/>
              <a:t>Thu, 	Mar 28</a:t>
            </a:r>
            <a:r>
              <a:rPr lang="en-US" baseline="30000" dirty="0" smtClean="0"/>
              <a:t>th</a:t>
            </a:r>
            <a:r>
              <a:rPr lang="en-US" dirty="0" smtClean="0"/>
              <a:t>,	10:30-12:30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#8</a:t>
            </a:r>
            <a:endParaRPr lang="en-US" dirty="0"/>
          </a:p>
        </p:txBody>
      </p:sp>
      <p:sp>
        <p:nvSpPr>
          <p:cNvPr id="3" name="Content Placeholder 2"/>
          <p:cNvSpPr>
            <a:spLocks noGrp="1"/>
          </p:cNvSpPr>
          <p:nvPr>
            <p:ph idx="1"/>
          </p:nvPr>
        </p:nvSpPr>
        <p:spPr/>
        <p:txBody>
          <a:bodyPr/>
          <a:lstStyle/>
          <a:p>
            <a:r>
              <a:rPr lang="en-US" dirty="0"/>
              <a:t>Project planning</a:t>
            </a:r>
          </a:p>
          <a:p>
            <a:pPr lvl="1"/>
            <a:r>
              <a:rPr lang="en-US" dirty="0" smtClean="0"/>
              <a:t>Timeline</a:t>
            </a:r>
            <a:endParaRPr lang="en-US" dirty="0"/>
          </a:p>
          <a:p>
            <a:pPr lvl="1"/>
            <a:r>
              <a:rPr lang="en-US" dirty="0"/>
              <a:t>External reviewers of </a:t>
            </a:r>
            <a:r>
              <a:rPr lang="en-US" dirty="0" smtClean="0"/>
              <a:t>802.1CF-D0.2</a:t>
            </a:r>
          </a:p>
          <a:p>
            <a:pPr lvl="1"/>
            <a:r>
              <a:rPr lang="en-US" dirty="0" smtClean="0"/>
              <a:t>September interim meeting location</a:t>
            </a:r>
          </a:p>
          <a:p>
            <a:pPr lvl="1"/>
            <a:r>
              <a:rPr lang="en-US" dirty="0" smtClean="0"/>
              <a:t>Plans for York</a:t>
            </a:r>
            <a:endParaRPr lang="en-US" dirty="0"/>
          </a:p>
          <a:p>
            <a:r>
              <a:rPr lang="en-US" dirty="0"/>
              <a:t>Contributions to 5G SC</a:t>
            </a:r>
          </a:p>
          <a:p>
            <a:r>
              <a:rPr lang="en-US" dirty="0"/>
              <a:t>Status report to IEEE 802 WGs</a:t>
            </a:r>
          </a:p>
          <a:p>
            <a:r>
              <a:rPr lang="en-US" dirty="0" smtClean="0"/>
              <a:t>AOB</a:t>
            </a:r>
          </a:p>
        </p:txBody>
      </p:sp>
    </p:spTree>
    <p:extLst>
      <p:ext uri="{BB962C8B-B14F-4D97-AF65-F5344CB8AC3E}">
        <p14:creationId xmlns:p14="http://schemas.microsoft.com/office/powerpoint/2010/main" val="333536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July 2016 F2F</a:t>
            </a:r>
          </a:p>
        </p:txBody>
      </p:sp>
      <p:sp>
        <p:nvSpPr>
          <p:cNvPr id="3" name="Content Placeholder 2"/>
          <p:cNvSpPr>
            <a:spLocks noGrp="1"/>
          </p:cNvSpPr>
          <p:nvPr>
            <p:ph idx="1"/>
          </p:nvPr>
        </p:nvSpPr>
        <p:spPr/>
        <p:txBody>
          <a:bodyPr>
            <a:normAutofit fontScale="55000" lnSpcReduction="20000"/>
          </a:bodyPr>
          <a:lstStyle/>
          <a:p>
            <a:r>
              <a:rPr lang="en-US" dirty="0" smtClean="0"/>
              <a:t>Review of minutes</a:t>
            </a:r>
          </a:p>
          <a:p>
            <a:r>
              <a:rPr lang="en-US" dirty="0" smtClean="0"/>
              <a:t>Reports</a:t>
            </a:r>
          </a:p>
          <a:p>
            <a:r>
              <a:rPr lang="en-US" dirty="0" smtClean="0"/>
              <a:t>Review of 802.1CF-D0.1 editor’s draft</a:t>
            </a:r>
          </a:p>
          <a:p>
            <a:pPr lvl="1"/>
            <a:r>
              <a:rPr lang="en-US" dirty="0" smtClean="0"/>
              <a:t>Contributions addressing issues of 802.1CF–D0.1</a:t>
            </a:r>
          </a:p>
          <a:p>
            <a:r>
              <a:rPr lang="en-US" dirty="0" smtClean="0"/>
              <a:t>Revised and new P802.1CF contributions</a:t>
            </a:r>
          </a:p>
          <a:p>
            <a:pPr lvl="1"/>
            <a:r>
              <a:rPr lang="en-US" dirty="0" smtClean="0"/>
              <a:t>Contributions proposing new content</a:t>
            </a:r>
          </a:p>
          <a:p>
            <a:r>
              <a:rPr lang="en-US" dirty="0" smtClean="0"/>
              <a:t>Plan for 802.1CF-D0.2 draft</a:t>
            </a:r>
          </a:p>
          <a:p>
            <a:pPr lvl="1"/>
            <a:r>
              <a:rPr lang="en-US" dirty="0" smtClean="0"/>
              <a:t>Bug fixes</a:t>
            </a:r>
          </a:p>
          <a:p>
            <a:pPr lvl="1"/>
            <a:r>
              <a:rPr lang="en-US" dirty="0" smtClean="0"/>
              <a:t>New content</a:t>
            </a:r>
          </a:p>
          <a:p>
            <a:pPr lvl="1"/>
            <a:r>
              <a:rPr lang="en-US" dirty="0" smtClean="0"/>
              <a:t>Timeline and plan for initial TG ballot</a:t>
            </a:r>
          </a:p>
          <a:p>
            <a:r>
              <a:rPr lang="en-US" dirty="0" smtClean="0"/>
              <a:t>Project planning</a:t>
            </a:r>
          </a:p>
          <a:p>
            <a:pPr lvl="1"/>
            <a:r>
              <a:rPr lang="en-US" dirty="0"/>
              <a:t>T</a:t>
            </a:r>
            <a:r>
              <a:rPr lang="en-US" dirty="0" smtClean="0"/>
              <a:t>imeline</a:t>
            </a:r>
          </a:p>
          <a:p>
            <a:pPr lvl="1"/>
            <a:r>
              <a:rPr lang="en-US" dirty="0" smtClean="0"/>
              <a:t>External reviewers of 802.1CF-D0.2</a:t>
            </a:r>
          </a:p>
          <a:p>
            <a:r>
              <a:rPr lang="en-US" dirty="0" smtClean="0"/>
              <a:t>Contributions to 5G SC</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July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225173525"/>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07/25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07/26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07/27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07/28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07/29</a:t>
                      </a:r>
                      <a:endParaRPr lang="en-US" sz="1800" dirty="0">
                        <a:solidFill>
                          <a:schemeClr val="tx2"/>
                        </a:solidFill>
                      </a:endParaRPr>
                    </a:p>
                  </a:txBody>
                  <a:tcPr marL="0" marR="0" marT="0" marB="0">
                    <a:solidFill>
                      <a:schemeClr val="bg1"/>
                    </a:solidFill>
                  </a:tcPr>
                </a:tc>
              </a:tr>
              <a:tr h="914400">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r>
                        <a:rPr lang="en-US" sz="1200" dirty="0" smtClean="0"/>
                        <a:t>PRIV ECSG</a:t>
                      </a:r>
                      <a:endParaRPr lang="en-US" sz="1200" dirty="0"/>
                    </a:p>
                  </a:txBody>
                  <a:tcPr marL="36000" marR="36000" marT="36000" marB="36000">
                    <a:solidFill>
                      <a:schemeClr val="bg1">
                        <a:lumMod val="85000"/>
                      </a:schemeClr>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694584">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r>
                        <a:rPr lang="en-US" sz="1100" dirty="0" smtClean="0"/>
                        <a:t>802.11ARC</a:t>
                      </a:r>
                      <a:endParaRPr lang="en-US" sz="11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smtClean="0"/>
                        <a:t>OmniRAN special</a:t>
                      </a:r>
                      <a:r>
                        <a:rPr lang="en-US" sz="1200" baseline="0" dirty="0" smtClean="0"/>
                        <a:t> session on WP-5A/ RLAN approach for 5G SC</a:t>
                      </a:r>
                      <a:endParaRPr lang="en-US" sz="1200" dirty="0"/>
                    </a:p>
                  </a:txBody>
                  <a:tcPr marL="36000" marR="36000" marT="36000" marB="36000">
                    <a:solidFill>
                      <a:schemeClr val="accent5">
                        <a:lumMod val="60000"/>
                        <a:lumOff val="40000"/>
                      </a:schemeClr>
                    </a:solidFill>
                  </a:tcPr>
                </a:tc>
                <a:tc rowSpan="2">
                  <a:txBody>
                    <a:bodyPr/>
                    <a:lstStyle/>
                    <a:p>
                      <a:endParaRPr lang="en-US" dirty="0"/>
                    </a:p>
                  </a:txBody>
                  <a:tcPr marL="36000" marR="36000" marT="36000" marB="36000">
                    <a:solidFill>
                      <a:schemeClr val="bg1"/>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noFill/>
                  </a:tcPr>
                </a:tc>
                <a:tc>
                  <a:txBody>
                    <a:bodyPr/>
                    <a:lstStyle/>
                    <a:p>
                      <a:r>
                        <a:rPr lang="en-US" sz="1200" dirty="0" smtClean="0"/>
                        <a:t>Joint 802.1/802.15</a:t>
                      </a:r>
                      <a:endParaRPr lang="en-US" sz="1200" dirty="0"/>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a:txBody>
                    <a:bodyPr/>
                    <a:lstStyle/>
                    <a:p>
                      <a:r>
                        <a:rPr lang="en-US" sz="1200" dirty="0" smtClean="0"/>
                        <a:t>5G SC meeting</a:t>
                      </a:r>
                      <a:endParaRPr lang="en-US" sz="1200" dirty="0"/>
                    </a:p>
                  </a:txBody>
                  <a:tcPr marL="36000" marR="36000" marT="36000" marB="36000">
                    <a:solidFill>
                      <a:schemeClr val="bg1">
                        <a:lumMod val="85000"/>
                      </a:schemeClr>
                    </a:solidFill>
                  </a:tcPr>
                </a:tc>
                <a:tc>
                  <a:txBody>
                    <a:bodyPr/>
                    <a:lstStyle/>
                    <a:p>
                      <a:r>
                        <a:rPr lang="en-US" sz="1200" dirty="0" smtClean="0"/>
                        <a:t>5G SC meeting</a:t>
                      </a:r>
                      <a:endParaRPr lang="en-US" sz="1200" dirty="0"/>
                    </a:p>
                  </a:txBody>
                  <a:tcPr marL="36000" marR="36000" marT="36000" marB="36000">
                    <a:solidFill>
                      <a:schemeClr val="bg1">
                        <a:lumMod val="85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950</TotalTime>
  <Words>1260</Words>
  <Application>Microsoft Macintosh PowerPoint</Application>
  <PresentationFormat>On-screen Show (4:3)</PresentationFormat>
  <Paragraphs>236</Paragraphs>
  <Slides>20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Helvetica</vt:lpstr>
      <vt:lpstr>Monotype Sorts</vt:lpstr>
      <vt:lpstr>ＭＳ Ｐゴシック</vt:lpstr>
      <vt:lpstr>Times</vt:lpstr>
      <vt:lpstr>Times New Roman</vt:lpstr>
      <vt:lpstr>Arial</vt:lpstr>
      <vt:lpstr>Template</vt:lpstr>
      <vt:lpstr>IEEE 802.1 OmniRAN TG July 2016 F2F Meeting San Diego, CA</vt:lpstr>
      <vt:lpstr>July 2016 F2F Meeting</vt:lpstr>
      <vt:lpstr>Agenda proposal for July 2016 F2F</vt:lpstr>
      <vt:lpstr>July 2016 Agenda Graphics</vt:lpstr>
      <vt:lpstr>Participants, Patents, and Duty to Inform</vt:lpstr>
      <vt:lpstr>Patent Related Links</vt:lpstr>
      <vt:lpstr>Call for Potentially Essential Patents</vt:lpstr>
      <vt:lpstr>Other Guidelines for IEEE WG Meetings</vt:lpstr>
      <vt:lpstr>Resources – URLs</vt:lpstr>
      <vt:lpstr>Business #1</vt:lpstr>
      <vt:lpstr>Call for Potentially Essential Patents</vt:lpstr>
      <vt:lpstr>Agenda for March 2016 F2F</vt:lpstr>
      <vt:lpstr>Schedules</vt:lpstr>
      <vt:lpstr>Business #2</vt:lpstr>
      <vt:lpstr>Business #3</vt:lpstr>
      <vt:lpstr>Business #4</vt:lpstr>
      <vt:lpstr>Business #5</vt:lpstr>
      <vt:lpstr>Business #6</vt:lpstr>
      <vt:lpstr>Business #7</vt:lpstr>
      <vt:lpstr>Business #8</vt:lpstr>
    </vt:vector>
  </TitlesOfParts>
  <Company>NIST</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278</cp:revision>
  <cp:lastPrinted>1998-02-10T13:28:06Z</cp:lastPrinted>
  <dcterms:created xsi:type="dcterms:W3CDTF">2011-12-30T17:06:23Z</dcterms:created>
  <dcterms:modified xsi:type="dcterms:W3CDTF">2016-07-26T16:46:59Z</dcterms:modified>
</cp:coreProperties>
</file>