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98" r:id="rId3"/>
    <p:sldId id="313" r:id="rId4"/>
    <p:sldId id="314" r:id="rId5"/>
    <p:sldId id="290" r:id="rId6"/>
    <p:sldId id="291" r:id="rId7"/>
    <p:sldId id="292" r:id="rId8"/>
    <p:sldId id="293" r:id="rId9"/>
    <p:sldId id="271" r:id="rId10"/>
    <p:sldId id="297" r:id="rId11"/>
    <p:sldId id="299" r:id="rId12"/>
    <p:sldId id="312" r:id="rId13"/>
    <p:sldId id="309" r:id="rId14"/>
    <p:sldId id="316" r:id="rId15"/>
    <p:sldId id="315" r:id="rId16"/>
    <p:sldId id="317" r:id="rId17"/>
    <p:sldId id="318" r:id="rId18"/>
    <p:sldId id="319" r:id="rId19"/>
    <p:sldId id="320" r:id="rId20"/>
    <p:sldId id="32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82" autoAdjust="0"/>
    <p:restoredTop sz="95439" autoAdjust="0"/>
  </p:normalViewPr>
  <p:slideViewPr>
    <p:cSldViewPr>
      <p:cViewPr varScale="1">
        <p:scale>
          <a:sx n="97" d="100"/>
          <a:sy n="97" d="100"/>
        </p:scale>
        <p:origin x="41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omniran-16-0041-02-00TG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42-00-CF00-text-proposal-for-monitoring-and-accounting.docx" TargetMode="External"/><Relationship Id="rId4" Type="http://schemas.openxmlformats.org/officeDocument/2006/relationships/hyperlink" Target="https://mentor.ieee.org/omniran/dcn/16/omniran-16-0043-00-CF00-key-concepts-of-authorization-qos-and-policy-control.pptx" TargetMode="External"/><Relationship Id="rId5" Type="http://schemas.openxmlformats.org/officeDocument/2006/relationships/hyperlink" Target="https://mentor.ieee.org/omniran/dcn/16/omniran-16-0044-00-CF00-omniran-d0-1-comments.xlsx" TargetMode="External"/><Relationship Id="rId6" Type="http://schemas.openxmlformats.org/officeDocument/2006/relationships/hyperlink" Target="https://mentor.ieee.org/omniran/dcn/16/omniran-16-0046-00-CF00-p802-1cf-d0-1-comments.xls" TargetMode="External"/><Relationship Id="rId7" Type="http://schemas.openxmlformats.org/officeDocument/2006/relationships/hyperlink" Target="https://mentor.ieee.org/omniran/dcn/16/omniran-16-0048-00-CF00-p802-1cf-d0-1-comments.xlsx" TargetMode="External"/><Relationship Id="rId8" Type="http://schemas.openxmlformats.org/officeDocument/2006/relationships/hyperlink" Target="https://mentor.ieee.org/omniran/dcn/16/omniran-16-0037-00-CF00-network-function-virtualization.docx" TargetMode="External"/><Relationship Id="rId9" Type="http://schemas.openxmlformats.org/officeDocument/2006/relationships/hyperlink" Target="https://mentor.ieee.org/omniran/dcn/16/omniran-16-0052-00-CF00-functional-description-authorization-qos-policy-control.docx" TargetMode="External"/><Relationship Id="rId10" Type="http://schemas.openxmlformats.org/officeDocument/2006/relationships/hyperlink" Target="https://mentor.ieee.org/omniran/dcn/16/omniran-16-0042-01-CF00-text-proposal-for-monitoring-and-accounting.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36-01-CF00-an-setup-over-unlicensed-band.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36-01-CF00-an-setup-over-unlicensed-band.docx" TargetMode="External"/><Relationship Id="rId3" Type="http://schemas.openxmlformats.org/officeDocument/2006/relationships/hyperlink" Target="https://mentor.ieee.org/omniran/dcn/16/omniran-16-0036-02-CF00-an-setup-over-unlicensed-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16/ec-16-0112-00-5GSG-5g-sc-opening-status-for-ec.pdf" TargetMode="External"/><Relationship Id="rId4" Type="http://schemas.openxmlformats.org/officeDocument/2006/relationships/hyperlink" Target="https://mentor.ieee.org/802-ec/dcn/16/ec-16-0094-06-5GSG-proposed-draft-report-ieee-802-ec-5g-imt-2020-sc.pptx" TargetMode="External"/><Relationship Id="rId5" Type="http://schemas.openxmlformats.org/officeDocument/2006/relationships/hyperlink" Target="http://sdn.ieee.org/images/files/pdf/towards-5g-software-defined-ecosystems.pdf"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40-00-00TG-jun-2016-confcall-minute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6/omniran-16-0042-01-CF00-text-proposal-for-monitoring-and-accounting.docx" TargetMode="External"/><Relationship Id="rId4" Type="http://schemas.openxmlformats.org/officeDocument/2006/relationships/hyperlink" Target="https://mentor.ieee.org/omniran/dcn/16/omniran-16-0043-00-CF00-key-concepts-of-authorization-qos-and-policy-control.ppt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42-00-CF00-text-proposal-for-monitoring-and-accounting.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6/omniran-16-0046-00-CF00-p802-1cf-d0-1-comments.xls" TargetMode="External"/><Relationship Id="rId4" Type="http://schemas.openxmlformats.org/officeDocument/2006/relationships/hyperlink" Target="https://mentor.ieee.org/omniran/dcn/16/omniran-16-0048-01-CF00-p802-1cf-d0-1-comments.xlsx" TargetMode="External"/><Relationship Id="rId5" Type="http://schemas.openxmlformats.org/officeDocument/2006/relationships/hyperlink" Target="https://mentor.ieee.org/omniran/dcn/16/omniran-16-0050-01-CF00-d0-1-collected-comments-resolved.xlsx" TargetMode="External"/><Relationship Id="rId6" Type="http://schemas.openxmlformats.org/officeDocument/2006/relationships/hyperlink" Target="https://mentor.ieee.org/omniran/dcn/16/omniran-16-0051-00-CF00-comments-resolution-for-fdm-configuration.docx" TargetMode="External"/><Relationship Id="rId7" Type="http://schemas.openxmlformats.org/officeDocument/2006/relationships/hyperlink" Target="https://mentor.ieee.org/omniran/dcn/16/omniran-16-0037-00-CF00-network-function-virtualization.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44-00-CF00-omniran-d0-1-comments.xls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37-00-CF00-network-function-virtualization.docx" TargetMode="External"/><Relationship Id="rId3" Type="http://schemas.openxmlformats.org/officeDocument/2006/relationships/hyperlink" Target="https://mentor.ieee.org/omniran/dcn/16/omniran-16-0037-02-CF00-network-function-virtualization.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omniran/dcn/16/omniran-16-0051-00-CF00-comments-resolution-for-fdm-configuration.docx" TargetMode="External"/><Relationship Id="rId4" Type="http://schemas.openxmlformats.org/officeDocument/2006/relationships/hyperlink" Target="https://mentor.ieee.org/omniran/dcn/16/omniran-16-0049-00-CF00-comments-resolution-for-fdm-chapter.docx" TargetMode="External"/><Relationship Id="rId5" Type="http://schemas.openxmlformats.org/officeDocument/2006/relationships/hyperlink" Target="https://mentor.ieee.org/omniran/dcn/16/omniran-16-0037-02-CF00-network-function-virtualization.docx" TargetMode="External"/><Relationship Id="rId6" Type="http://schemas.openxmlformats.org/officeDocument/2006/relationships/hyperlink" Target="https://mentor.ieee.org/omniran/dcn/16/omniran-16-0036-02-CF00-an-setup-over-unlicensed-band.docx" TargetMode="External"/><Relationship Id="rId7" Type="http://schemas.openxmlformats.org/officeDocument/2006/relationships/hyperlink" Target="https://mentor.ieee.org/omniran/dcn/16/omniran-16-0042-01-CF00-text-proposal-for-monitoring-and-accounting.docx" TargetMode="External"/><Relationship Id="rId8" Type="http://schemas.openxmlformats.org/officeDocument/2006/relationships/hyperlink" Target="https://mentor.ieee.org/omniran/dcn/16/omniran-16-0052-00-CF00-functional-description-authorization-qos-policy-control.docx" TargetMode="External"/><Relationship Id="rId9" Type="http://schemas.openxmlformats.org/officeDocument/2006/relationships/hyperlink" Target="https://mentor.ieee.org/omniran/dcn/16/omniran-16-0013-01-CF00-chapt-7-4-authentication-functional-description.docx" TargetMode="External"/><Relationship Id="rId10" Type="http://schemas.openxmlformats.org/officeDocument/2006/relationships/hyperlink" Target="https://mentor.ieee.org/omniran/dcn/16/omniran-16-0047-00-CF00-functional-design-association-and-disassociation.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50-01-CF00-d0-1-collected-comments-resolved.xls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45-01-00TG-july-26-special-session-on-5g-sc-action-a.pptx" TargetMode="External"/><Relationship Id="rId3" Type="http://schemas.openxmlformats.org/officeDocument/2006/relationships/hyperlink" Target="https://mentor.ieee.org/omniran/dcn/16/omniran-16-0053-00-00TG-jul-2016-report-to-802-wgs.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July 2016 F2F Meeting</a:t>
            </a:r>
            <a:br>
              <a:rPr lang="en-US" dirty="0" smtClean="0"/>
            </a:br>
            <a:r>
              <a:rPr lang="en-US" dirty="0" smtClean="0"/>
              <a:t>San Diego, CA</a:t>
            </a:r>
            <a:endParaRPr lang="en-US" dirty="0"/>
          </a:p>
        </p:txBody>
      </p:sp>
      <p:sp>
        <p:nvSpPr>
          <p:cNvPr id="3" name="Subtitle 2"/>
          <p:cNvSpPr>
            <a:spLocks noGrp="1"/>
          </p:cNvSpPr>
          <p:nvPr>
            <p:ph type="subTitle" idx="1"/>
          </p:nvPr>
        </p:nvSpPr>
        <p:spPr/>
        <p:txBody>
          <a:bodyPr/>
          <a:lstStyle/>
          <a:p>
            <a:r>
              <a:rPr lang="en-US" dirty="0" smtClean="0"/>
              <a:t>2016-07-27</a:t>
            </a:r>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16:04 </a:t>
            </a:r>
          </a:p>
          <a:p>
            <a:r>
              <a:rPr lang="en-GB" sz="2400" dirty="0" smtClean="0"/>
              <a:t>Minutes taker:</a:t>
            </a:r>
          </a:p>
          <a:p>
            <a:pPr lvl="1"/>
            <a:r>
              <a:rPr lang="en-GB" sz="2000" dirty="0" smtClean="0"/>
              <a:t> Wang </a:t>
            </a:r>
            <a:r>
              <a:rPr lang="en-GB" sz="2000" dirty="0" err="1" smtClean="0"/>
              <a:t>Hao</a:t>
            </a:r>
            <a:r>
              <a:rPr lang="en-GB" sz="2000" dirty="0" smtClean="0"/>
              <a:t>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2094084"/>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EthAirNet</a:t>
                      </a:r>
                      <a:r>
                        <a:rPr lang="en-US" sz="1400" dirty="0" smtClean="0">
                          <a:solidFill>
                            <a:schemeClr val="tx1"/>
                          </a:solidFill>
                        </a:rPr>
                        <a:t> Assoc.</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Juan</a:t>
                      </a:r>
                      <a:r>
                        <a:rPr lang="en-US" sz="1400" baseline="0" dirty="0" smtClean="0">
                          <a:solidFill>
                            <a:schemeClr val="tx1"/>
                          </a:solidFill>
                        </a:rPr>
                        <a:t> Carlos Zuniga</a:t>
                      </a:r>
                      <a:endParaRPr lang="en-US" sz="1400" dirty="0">
                        <a:solidFill>
                          <a:schemeClr val="tx1"/>
                        </a:solidFill>
                      </a:endParaRPr>
                    </a:p>
                  </a:txBody>
                  <a:tcPr/>
                </a:tc>
                <a:tc>
                  <a:txBody>
                    <a:bodyPr/>
                    <a:lstStyle/>
                    <a:p>
                      <a:r>
                        <a:rPr lang="en-US" sz="1400" dirty="0" smtClean="0">
                          <a:solidFill>
                            <a:schemeClr val="tx1"/>
                          </a:solidFill>
                        </a:rPr>
                        <a:t>SIGFOX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Liang</a:t>
                      </a:r>
                      <a:r>
                        <a:rPr lang="en-US" sz="1400" baseline="0" dirty="0" smtClean="0">
                          <a:solidFill>
                            <a:schemeClr val="tx1"/>
                          </a:solidFill>
                        </a:rPr>
                        <a:t> </a:t>
                      </a:r>
                      <a:r>
                        <a:rPr lang="en-US" sz="1400" baseline="0" dirty="0" err="1" smtClean="0">
                          <a:solidFill>
                            <a:schemeClr val="tx1"/>
                          </a:solidFill>
                        </a:rPr>
                        <a:t>Jin</a:t>
                      </a:r>
                      <a:endParaRPr lang="en-US" sz="1400" dirty="0">
                        <a:solidFill>
                          <a:schemeClr val="tx1"/>
                        </a:solidFill>
                      </a:endParaRPr>
                    </a:p>
                  </a:txBody>
                  <a:tcPr/>
                </a:tc>
                <a:tc>
                  <a:txBody>
                    <a:bodyPr/>
                    <a:lstStyle/>
                    <a:p>
                      <a:r>
                        <a:rPr lang="en-US" sz="1400" dirty="0" smtClean="0">
                          <a:solidFill>
                            <a:schemeClr val="tx1"/>
                          </a:solidFill>
                        </a:rPr>
                        <a:t>Spirent </a:t>
                      </a:r>
                      <a:r>
                        <a:rPr lang="en-US" sz="1400" dirty="0" smtClean="0">
                          <a:solidFill>
                            <a:schemeClr val="tx1"/>
                          </a:solidFill>
                        </a:rPr>
                        <a:t>Comm.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Fulei</a:t>
                      </a:r>
                      <a:r>
                        <a:rPr lang="en-US" sz="1400" dirty="0" smtClean="0">
                          <a:solidFill>
                            <a:schemeClr val="tx1"/>
                          </a:solidFill>
                        </a:rPr>
                        <a:t> Liu</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Nothing brought up.</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March 2016 F2F</a:t>
            </a:r>
          </a:p>
        </p:txBody>
      </p:sp>
      <p:sp>
        <p:nvSpPr>
          <p:cNvPr id="3" name="Content Placeholder 2"/>
          <p:cNvSpPr>
            <a:spLocks noGrp="1"/>
          </p:cNvSpPr>
          <p:nvPr>
            <p:ph idx="1"/>
          </p:nvPr>
        </p:nvSpPr>
        <p:spPr/>
        <p:txBody>
          <a:bodyPr>
            <a:normAutofit fontScale="55000" lnSpcReduction="20000"/>
          </a:bodyPr>
          <a:lstStyle/>
          <a:p>
            <a:r>
              <a:rPr lang="en-US" dirty="0"/>
              <a:t>Review of minutes</a:t>
            </a:r>
          </a:p>
          <a:p>
            <a:r>
              <a:rPr lang="en-US" dirty="0"/>
              <a:t>Reports</a:t>
            </a:r>
          </a:p>
          <a:p>
            <a:r>
              <a:rPr lang="en-US" dirty="0"/>
              <a:t>Review of 802.1CF-D0.1 editor’s draft</a:t>
            </a:r>
          </a:p>
          <a:p>
            <a:pPr lvl="1"/>
            <a:r>
              <a:rPr lang="en-US" dirty="0"/>
              <a:t>Contributions addressing issues of 802.1CF–D0.1</a:t>
            </a:r>
          </a:p>
          <a:p>
            <a:r>
              <a:rPr lang="en-US" dirty="0"/>
              <a:t>Revised and new P802.1CF contributions</a:t>
            </a:r>
          </a:p>
          <a:p>
            <a:pPr lvl="1"/>
            <a:r>
              <a:rPr lang="en-US" dirty="0"/>
              <a:t>Contributions proposing new content</a:t>
            </a:r>
          </a:p>
          <a:p>
            <a:r>
              <a:rPr lang="en-US" dirty="0"/>
              <a:t>Plan for 802.1CF-D0.2 draft</a:t>
            </a:r>
          </a:p>
          <a:p>
            <a:pPr lvl="1"/>
            <a:r>
              <a:rPr lang="en-US" dirty="0"/>
              <a:t>Bug fixes</a:t>
            </a:r>
          </a:p>
          <a:p>
            <a:pPr lvl="1"/>
            <a:r>
              <a:rPr lang="en-US" dirty="0"/>
              <a:t>New content</a:t>
            </a:r>
          </a:p>
          <a:p>
            <a:pPr lvl="1"/>
            <a:r>
              <a:rPr lang="en-US" dirty="0"/>
              <a:t>Timeline and plan for initial TG ballot</a:t>
            </a:r>
          </a:p>
          <a:p>
            <a:r>
              <a:rPr lang="en-US" dirty="0"/>
              <a:t>Project planning</a:t>
            </a:r>
          </a:p>
          <a:p>
            <a:pPr lvl="1"/>
            <a:r>
              <a:rPr lang="en-US" dirty="0"/>
              <a:t>Timeline</a:t>
            </a:r>
          </a:p>
          <a:p>
            <a:pPr lvl="1"/>
            <a:r>
              <a:rPr lang="en-US" dirty="0"/>
              <a:t>External reviewers of 802.1CF-D0.2</a:t>
            </a:r>
          </a:p>
          <a:p>
            <a:r>
              <a:rPr lang="en-US" dirty="0"/>
              <a:t>Contributions to 5G SC</a:t>
            </a:r>
          </a:p>
          <a:p>
            <a:r>
              <a:rPr lang="en-US" dirty="0"/>
              <a:t>Status report to IEEE 802 WGs</a:t>
            </a:r>
          </a:p>
          <a:p>
            <a:r>
              <a:rPr lang="en-US" dirty="0"/>
              <a:t>AOB</a:t>
            </a:r>
          </a:p>
        </p:txBody>
      </p:sp>
    </p:spTree>
    <p:extLst>
      <p:ext uri="{BB962C8B-B14F-4D97-AF65-F5344CB8AC3E}">
        <p14:creationId xmlns:p14="http://schemas.microsoft.com/office/powerpoint/2010/main" val="3649420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smtClean="0"/>
              <a:t>Schedules</a:t>
            </a:r>
          </a:p>
        </p:txBody>
      </p:sp>
      <p:sp>
        <p:nvSpPr>
          <p:cNvPr id="3" name="Content Placeholder 2"/>
          <p:cNvSpPr>
            <a:spLocks noGrp="1"/>
          </p:cNvSpPr>
          <p:nvPr>
            <p:ph idx="1"/>
          </p:nvPr>
        </p:nvSpPr>
        <p:spPr>
          <a:xfrm>
            <a:off x="457200" y="873690"/>
            <a:ext cx="8229600" cy="5603310"/>
          </a:xfrm>
        </p:spPr>
        <p:txBody>
          <a:bodyPr>
            <a:normAutofit fontScale="40000" lnSpcReduction="20000"/>
          </a:bodyPr>
          <a:lstStyle/>
          <a:p>
            <a:r>
              <a:rPr lang="en-US" dirty="0" smtClean="0"/>
              <a:t>Mon</a:t>
            </a:r>
          </a:p>
          <a:p>
            <a:pPr lvl="1"/>
            <a:r>
              <a:rPr lang="en-US" dirty="0"/>
              <a:t>Revised and new P802.1CF contributions</a:t>
            </a:r>
          </a:p>
          <a:p>
            <a:pPr lvl="2"/>
            <a:r>
              <a:rPr lang="en-US" dirty="0" smtClean="0">
                <a:hlinkClick r:id="rId2"/>
              </a:rPr>
              <a:t>https</a:t>
            </a:r>
            <a:r>
              <a:rPr lang="en-US" dirty="0">
                <a:hlinkClick r:id="rId2"/>
              </a:rPr>
              <a:t>://</a:t>
            </a:r>
            <a:r>
              <a:rPr lang="en-US" dirty="0" smtClean="0">
                <a:hlinkClick r:id="rId2"/>
              </a:rPr>
              <a:t>mentor.ieee.org/omniran/dcn/16/omniran-16-0036-01-CF00-an-setup-over-unlicensed-band.docx</a:t>
            </a:r>
            <a:endParaRPr lang="en-US" dirty="0" smtClean="0"/>
          </a:p>
          <a:p>
            <a:r>
              <a:rPr lang="en-US" dirty="0" smtClean="0"/>
              <a:t>Tue</a:t>
            </a:r>
          </a:p>
          <a:p>
            <a:pPr lvl="1"/>
            <a:r>
              <a:rPr lang="en-US" dirty="0"/>
              <a:t>Review of minutes</a:t>
            </a:r>
          </a:p>
          <a:p>
            <a:pPr lvl="1"/>
            <a:r>
              <a:rPr lang="en-US" dirty="0" smtClean="0"/>
              <a:t>Reports</a:t>
            </a:r>
          </a:p>
          <a:p>
            <a:pPr lvl="1"/>
            <a:r>
              <a:rPr lang="en-US" dirty="0"/>
              <a:t>Revised and new P802.1CF contributions</a:t>
            </a:r>
          </a:p>
          <a:p>
            <a:pPr lvl="2"/>
            <a:r>
              <a:rPr lang="en-US" dirty="0" smtClean="0">
                <a:hlinkClick r:id="rId3"/>
              </a:rPr>
              <a:t>https</a:t>
            </a:r>
            <a:r>
              <a:rPr lang="en-US" dirty="0">
                <a:hlinkClick r:id="rId3"/>
              </a:rPr>
              <a:t>://mentor.ieee.org/omniran/dcn/16/omniran-16-0042-00-CF00-text-proposal-for-monitoring-and-accounting.docx</a:t>
            </a:r>
            <a:endParaRPr lang="en-US" dirty="0"/>
          </a:p>
          <a:p>
            <a:pPr lvl="2"/>
            <a:r>
              <a:rPr lang="en-US" dirty="0">
                <a:hlinkClick r:id="rId4"/>
              </a:rPr>
              <a:t>https://mentor.ieee.org/omniran/dcn/16/omniran-16-0043-00-CF00-key-concepts-of-authorization-qos-and-policy-control.pptx</a:t>
            </a:r>
            <a:endParaRPr lang="en-US" dirty="0"/>
          </a:p>
          <a:p>
            <a:r>
              <a:rPr lang="en-US" dirty="0" smtClean="0"/>
              <a:t>Wed</a:t>
            </a:r>
          </a:p>
          <a:p>
            <a:pPr lvl="1"/>
            <a:r>
              <a:rPr lang="en-US" dirty="0"/>
              <a:t>Review of 802.1CF-D0.1 editor’s draft</a:t>
            </a:r>
          </a:p>
          <a:p>
            <a:pPr lvl="2"/>
            <a:r>
              <a:rPr lang="en-US" dirty="0">
                <a:hlinkClick r:id="rId5"/>
              </a:rPr>
              <a:t>https://mentor.ieee.org/omniran/dcn/16/omniran-16-0044-00-CF00-omniran-d0-1-comments.xlsx</a:t>
            </a:r>
            <a:endParaRPr lang="en-US" dirty="0"/>
          </a:p>
          <a:p>
            <a:pPr lvl="2"/>
            <a:r>
              <a:rPr lang="en-US" dirty="0">
                <a:hlinkClick r:id="rId6"/>
              </a:rPr>
              <a:t>https://</a:t>
            </a:r>
            <a:r>
              <a:rPr lang="en-US" dirty="0" smtClean="0">
                <a:hlinkClick r:id="rId6"/>
              </a:rPr>
              <a:t>mentor.ieee.org/omniran/dcn/16/omniran-16-0046-00-CF00-p802-1cf-d0-1-comments.xls</a:t>
            </a:r>
            <a:endParaRPr lang="en-US" dirty="0" smtClean="0"/>
          </a:p>
          <a:p>
            <a:pPr lvl="2"/>
            <a:r>
              <a:rPr lang="en-US" dirty="0">
                <a:hlinkClick r:id="rId7"/>
              </a:rPr>
              <a:t>https://</a:t>
            </a:r>
            <a:r>
              <a:rPr lang="en-US" dirty="0" smtClean="0">
                <a:hlinkClick r:id="rId7"/>
              </a:rPr>
              <a:t>mentor.ieee.org/omniran/dcn/16/omniran-16-0048-00-CF00-p802-1cf-d0-1-comments.xlsx</a:t>
            </a:r>
            <a:endParaRPr lang="en-US" dirty="0"/>
          </a:p>
          <a:p>
            <a:pPr lvl="1"/>
            <a:r>
              <a:rPr lang="en-US" dirty="0" smtClean="0"/>
              <a:t>Revised </a:t>
            </a:r>
            <a:r>
              <a:rPr lang="en-US" dirty="0"/>
              <a:t>and new P802.1CF contributions</a:t>
            </a:r>
          </a:p>
          <a:p>
            <a:pPr lvl="2"/>
            <a:r>
              <a:rPr lang="en-US" dirty="0">
                <a:hlinkClick r:id="rId8"/>
              </a:rPr>
              <a:t>https://mentor.ieee.org/omniran/dcn/16/omniran-16-0047-00-CF00-functional-design-association-and-disassociation.docx</a:t>
            </a:r>
            <a:endParaRPr lang="en-US" dirty="0" smtClean="0">
              <a:hlinkClick r:id="rId8"/>
            </a:endParaRPr>
          </a:p>
          <a:p>
            <a:pPr lvl="2"/>
            <a:r>
              <a:rPr lang="en-US" dirty="0" smtClean="0">
                <a:hlinkClick r:id="rId8"/>
              </a:rPr>
              <a:t>https</a:t>
            </a:r>
            <a:r>
              <a:rPr lang="en-US" dirty="0">
                <a:hlinkClick r:id="rId8"/>
              </a:rPr>
              <a:t>://</a:t>
            </a:r>
            <a:r>
              <a:rPr lang="en-US" dirty="0" smtClean="0">
                <a:hlinkClick r:id="rId8"/>
              </a:rPr>
              <a:t>mentor.ieee.org/omniran/dcn/16/omniran-16-0037-00-CF00-network-function-virtualization.docx</a:t>
            </a:r>
            <a:endParaRPr lang="en-US" dirty="0" smtClean="0"/>
          </a:p>
          <a:p>
            <a:r>
              <a:rPr lang="en-US" dirty="0" smtClean="0"/>
              <a:t>Thu</a:t>
            </a:r>
          </a:p>
          <a:p>
            <a:pPr lvl="1"/>
            <a:r>
              <a:rPr lang="en-US" dirty="0"/>
              <a:t>Revised and new P802.1CF contributions</a:t>
            </a:r>
          </a:p>
          <a:p>
            <a:pPr lvl="2"/>
            <a:r>
              <a:rPr lang="en-US" dirty="0">
                <a:hlinkClick r:id="rId8"/>
              </a:rPr>
              <a:t>https://</a:t>
            </a:r>
            <a:r>
              <a:rPr lang="en-US" dirty="0" smtClean="0">
                <a:hlinkClick r:id="rId8"/>
              </a:rPr>
              <a:t>mentor.ieee.org/omniran/dcn/16/omniran-16-0013-01-CF00-chapt-7-4-authentication-functional-description.docx</a:t>
            </a:r>
            <a:endParaRPr lang="en-US" dirty="0" smtClean="0"/>
          </a:p>
          <a:p>
            <a:pPr lvl="2"/>
            <a:r>
              <a:rPr lang="en-US" dirty="0">
                <a:hlinkClick r:id="rId9"/>
              </a:rPr>
              <a:t>https://</a:t>
            </a:r>
            <a:r>
              <a:rPr lang="en-US" dirty="0" smtClean="0">
                <a:hlinkClick r:id="rId9"/>
              </a:rPr>
              <a:t>mentor.ieee.org/omniran/dcn/16/omniran-16-0052-00-CF00-functional-description-authorization-qos-policy-control.docx</a:t>
            </a:r>
            <a:endParaRPr lang="en-US" dirty="0" smtClean="0"/>
          </a:p>
          <a:p>
            <a:pPr lvl="2"/>
            <a:r>
              <a:rPr lang="en-US" dirty="0">
                <a:hlinkClick r:id="rId10"/>
              </a:rPr>
              <a:t>https://</a:t>
            </a:r>
            <a:r>
              <a:rPr lang="en-US" dirty="0" smtClean="0">
                <a:hlinkClick r:id="rId10"/>
              </a:rPr>
              <a:t>mentor.ieee.org/omniran/dcn/16/omniran-16-0042-01-CF00-text-proposal-for-monitoring-and-accounting.docx</a:t>
            </a:r>
            <a:endParaRPr lang="en-US" dirty="0" smtClean="0"/>
          </a:p>
          <a:p>
            <a:pPr lvl="1"/>
            <a:r>
              <a:rPr lang="en-US" dirty="0" smtClean="0"/>
              <a:t>Plan </a:t>
            </a:r>
            <a:r>
              <a:rPr lang="en-US" dirty="0"/>
              <a:t>for 802.1CF-D0.2 draft</a:t>
            </a:r>
          </a:p>
          <a:p>
            <a:pPr lvl="2"/>
            <a:r>
              <a:rPr lang="en-US" dirty="0"/>
              <a:t>Bug </a:t>
            </a:r>
            <a:r>
              <a:rPr lang="en-US" dirty="0" smtClean="0"/>
              <a:t>fixes</a:t>
            </a:r>
          </a:p>
          <a:p>
            <a:pPr lvl="3"/>
            <a:r>
              <a:rPr lang="en-US" dirty="0">
                <a:hlinkClick r:id="rId9"/>
              </a:rPr>
              <a:t>https://</a:t>
            </a:r>
            <a:r>
              <a:rPr lang="en-US" dirty="0" smtClean="0">
                <a:hlinkClick r:id="rId9"/>
              </a:rPr>
              <a:t>mentor.ieee.org/omniran/dcn/16/omniran-16-0052-00-CF00-functional-description-authorization-qos-policy-control.docx</a:t>
            </a:r>
            <a:endParaRPr lang="en-US" dirty="0"/>
          </a:p>
          <a:p>
            <a:pPr lvl="2"/>
            <a:r>
              <a:rPr lang="en-US" dirty="0"/>
              <a:t>New content</a:t>
            </a:r>
          </a:p>
          <a:p>
            <a:pPr lvl="2"/>
            <a:r>
              <a:rPr lang="en-US" dirty="0"/>
              <a:t>Timeline and plan for initial TG ballot</a:t>
            </a:r>
          </a:p>
          <a:p>
            <a:pPr lvl="1"/>
            <a:r>
              <a:rPr lang="en-US" dirty="0"/>
              <a:t>Project planning</a:t>
            </a:r>
          </a:p>
          <a:p>
            <a:pPr lvl="2"/>
            <a:r>
              <a:rPr lang="en-US" dirty="0"/>
              <a:t>Timeline</a:t>
            </a:r>
          </a:p>
          <a:p>
            <a:pPr lvl="2"/>
            <a:r>
              <a:rPr lang="en-US" dirty="0"/>
              <a:t>External reviewers of 802.1CF-D0.2</a:t>
            </a:r>
          </a:p>
          <a:p>
            <a:pPr lvl="1"/>
            <a:r>
              <a:rPr lang="en-US" dirty="0"/>
              <a:t>Contributions to 5G SC</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70000" lnSpcReduction="20000"/>
          </a:bodyPr>
          <a:lstStyle/>
          <a:p>
            <a:r>
              <a:rPr lang="en-US" dirty="0"/>
              <a:t>Revised and new P802.1CF contributions</a:t>
            </a:r>
          </a:p>
          <a:p>
            <a:pPr lvl="1"/>
            <a:r>
              <a:rPr lang="en-US" dirty="0">
                <a:hlinkClick r:id="rId2"/>
              </a:rPr>
              <a:t>https://</a:t>
            </a:r>
            <a:r>
              <a:rPr lang="en-US" dirty="0" smtClean="0">
                <a:hlinkClick r:id="rId2"/>
              </a:rPr>
              <a:t>mentor.ieee.org/omniran/dcn/16/omniran-16-0036-01-CF00-an-setup-over-unlicensed-band.docx</a:t>
            </a:r>
            <a:endParaRPr lang="en-US" dirty="0" smtClean="0"/>
          </a:p>
          <a:p>
            <a:pPr lvl="2"/>
            <a:r>
              <a:rPr lang="en-US" dirty="0" smtClean="0"/>
              <a:t>Text proposal for section 7.1.4 Network initialization, which was uploaded shortly after the last conference call, was reviewed and terminology was jointly cleaned up to align with the definitions introduced in the latest revision of the NRM. </a:t>
            </a:r>
          </a:p>
          <a:p>
            <a:pPr lvl="2"/>
            <a:r>
              <a:rPr lang="en-US" dirty="0" smtClean="0"/>
              <a:t>According to the agreement in the Budapest meeting, text for section 7.1.5 Network instantiation was removed and the text ready for inclusion into 7.1.4 of the next draft D0.2 was uploaded </a:t>
            </a:r>
            <a:r>
              <a:rPr lang="en-US" dirty="0"/>
              <a:t>to mentor under </a:t>
            </a:r>
            <a:r>
              <a:rPr lang="en-US" dirty="0">
                <a:hlinkClick r:id="rId3"/>
              </a:rPr>
              <a:t>https://</a:t>
            </a:r>
            <a:r>
              <a:rPr lang="en-US" dirty="0" smtClean="0">
                <a:hlinkClick r:id="rId3"/>
              </a:rPr>
              <a:t>mentor.ieee.org/omniran/dcn/16/omniran-16-0036-02-CF00-an-setup-over-unlicensed-band.docx</a:t>
            </a:r>
            <a:endParaRPr lang="en-US" dirty="0" smtClean="0"/>
          </a:p>
          <a:p>
            <a:pPr lvl="1"/>
            <a:r>
              <a:rPr lang="en-US" dirty="0" smtClean="0"/>
              <a:t>Discussion about the future location of the text proposed for 7.1.5 led to the conclusion to extend the scope of chapter 8 to ‘Network virtualization functions’ with subsections </a:t>
            </a:r>
            <a:r>
              <a:rPr lang="en-US" dirty="0" smtClean="0"/>
              <a:t>8.1 </a:t>
            </a:r>
            <a:r>
              <a:rPr lang="en-US" dirty="0" smtClean="0"/>
              <a:t>‘SDN functional </a:t>
            </a:r>
            <a:r>
              <a:rPr lang="en-US" dirty="0" smtClean="0"/>
              <a:t>decomposition’, 8.2 </a:t>
            </a:r>
            <a:r>
              <a:rPr lang="en-US" dirty="0" smtClean="0"/>
              <a:t>‘Network Function Virtualization</a:t>
            </a:r>
            <a:r>
              <a:rPr lang="en-US" dirty="0"/>
              <a:t>’, and </a:t>
            </a:r>
            <a:r>
              <a:rPr lang="en-US" dirty="0" smtClean="0"/>
              <a:t>8.3 ‘Network </a:t>
            </a:r>
            <a:r>
              <a:rPr lang="en-US" dirty="0"/>
              <a:t>instantiation</a:t>
            </a:r>
            <a:r>
              <a:rPr lang="en-US" dirty="0" smtClean="0"/>
              <a:t>’</a:t>
            </a:r>
            <a:endParaRPr lang="en-US" dirty="0" smtClean="0"/>
          </a:p>
          <a:p>
            <a:pPr lvl="1"/>
            <a:endParaRPr lang="en-US" dirty="0"/>
          </a:p>
          <a:p>
            <a:endParaRPr lang="en-US" dirty="0"/>
          </a:p>
        </p:txBody>
      </p:sp>
    </p:spTree>
    <p:extLst>
      <p:ext uri="{BB962C8B-B14F-4D97-AF65-F5344CB8AC3E}">
        <p14:creationId xmlns:p14="http://schemas.microsoft.com/office/powerpoint/2010/main" val="1193321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pPr lvl="1"/>
            <a:r>
              <a:rPr lang="en-US" dirty="0">
                <a:hlinkClick r:id="rId2"/>
              </a:rPr>
              <a:t>https://</a:t>
            </a:r>
            <a:r>
              <a:rPr lang="en-US" dirty="0" smtClean="0">
                <a:hlinkClick r:id="rId2"/>
              </a:rPr>
              <a:t>mentor.ieee.org/omniran/dcn/16/omniran-16-0040-00-00TG-jun-2016-confcall-minutes.docx</a:t>
            </a:r>
            <a:endParaRPr lang="en-US" dirty="0" smtClean="0"/>
          </a:p>
          <a:p>
            <a:pPr lvl="1"/>
            <a:r>
              <a:rPr lang="en-US" dirty="0" smtClean="0"/>
              <a:t>No comments raised on the minutes</a:t>
            </a:r>
            <a:endParaRPr lang="en-US" dirty="0"/>
          </a:p>
          <a:p>
            <a:r>
              <a:rPr lang="en-US" dirty="0" smtClean="0"/>
              <a:t>Reports</a:t>
            </a:r>
          </a:p>
          <a:p>
            <a:pPr lvl="1"/>
            <a:r>
              <a:rPr lang="en-US" dirty="0" smtClean="0"/>
              <a:t>Status and plans 5G SC</a:t>
            </a:r>
          </a:p>
          <a:p>
            <a:pPr lvl="2"/>
            <a:r>
              <a:rPr lang="en-US" dirty="0">
                <a:hlinkClick r:id="rId3"/>
              </a:rPr>
              <a:t>https://</a:t>
            </a:r>
            <a:r>
              <a:rPr lang="en-US" dirty="0" smtClean="0">
                <a:hlinkClick r:id="rId3"/>
              </a:rPr>
              <a:t>mentor.ieee.org/802-ec/dcn/16/ec-16-0112-00-5GSG-5g-sc-opening-status-for-ec.pdf</a:t>
            </a:r>
            <a:endParaRPr lang="en-US" dirty="0" smtClean="0"/>
          </a:p>
          <a:p>
            <a:pPr lvl="2"/>
            <a:r>
              <a:rPr lang="en-US" dirty="0">
                <a:hlinkClick r:id="rId4"/>
              </a:rPr>
              <a:t>https://</a:t>
            </a:r>
            <a:r>
              <a:rPr lang="en-US" dirty="0" smtClean="0">
                <a:hlinkClick r:id="rId4"/>
              </a:rPr>
              <a:t>mentor.ieee.org/802-ec/dcn/16/ec-16-0094-06-5GSG-proposed-draft-report-ieee-802-ec-5g-imt-2020-sc.pptx</a:t>
            </a:r>
            <a:endParaRPr lang="en-US" dirty="0" smtClean="0"/>
          </a:p>
          <a:p>
            <a:pPr lvl="2"/>
            <a:r>
              <a:rPr lang="en-US" dirty="0" smtClean="0"/>
              <a:t>Chair provided short overview about 5G SC activities during the week as well as a verbal update on the outcome of the </a:t>
            </a:r>
            <a:r>
              <a:rPr lang="en-US" dirty="0" err="1" smtClean="0"/>
              <a:t>OmniRAN</a:t>
            </a:r>
            <a:r>
              <a:rPr lang="en-US" dirty="0" smtClean="0"/>
              <a:t> special session on WP5A.</a:t>
            </a:r>
          </a:p>
          <a:p>
            <a:pPr lvl="1"/>
            <a:r>
              <a:rPr lang="en-US" dirty="0" smtClean="0"/>
              <a:t>IEEE SDN Whitepaper</a:t>
            </a:r>
          </a:p>
          <a:p>
            <a:pPr lvl="2"/>
            <a:r>
              <a:rPr lang="en-US" dirty="0">
                <a:hlinkClick r:id="rId5"/>
              </a:rPr>
              <a:t>http://</a:t>
            </a:r>
            <a:r>
              <a:rPr lang="en-US" dirty="0" smtClean="0">
                <a:hlinkClick r:id="rId5"/>
              </a:rPr>
              <a:t>sdn.ieee.org/images/files/pdf/towards-5g-software-defined-ecosystems.pdf</a:t>
            </a:r>
            <a:endParaRPr lang="en-US" dirty="0" smtClean="0"/>
          </a:p>
          <a:p>
            <a:pPr lvl="2"/>
            <a:r>
              <a:rPr lang="en-US" dirty="0" smtClean="0"/>
              <a:t>Chair shortly introduced the white paper and </a:t>
            </a:r>
            <a:r>
              <a:rPr lang="en-US" smtClean="0"/>
              <a:t>asked for review by the group.</a:t>
            </a:r>
            <a:endParaRPr lang="en-US" dirty="0" smtClean="0"/>
          </a:p>
          <a:p>
            <a:pPr lvl="1"/>
            <a:r>
              <a:rPr lang="en-US" dirty="0" smtClean="0"/>
              <a:t>No other reports</a:t>
            </a:r>
            <a:endParaRPr lang="en-US" dirty="0"/>
          </a:p>
        </p:txBody>
      </p:sp>
    </p:spTree>
    <p:extLst>
      <p:ext uri="{BB962C8B-B14F-4D97-AF65-F5344CB8AC3E}">
        <p14:creationId xmlns:p14="http://schemas.microsoft.com/office/powerpoint/2010/main" val="1864013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Business #4</a:t>
            </a:r>
            <a:endParaRPr lang="en-US" dirty="0"/>
          </a:p>
        </p:txBody>
      </p:sp>
      <p:sp>
        <p:nvSpPr>
          <p:cNvPr id="3" name="Content Placeholder 2"/>
          <p:cNvSpPr>
            <a:spLocks noGrp="1"/>
          </p:cNvSpPr>
          <p:nvPr>
            <p:ph idx="1"/>
          </p:nvPr>
        </p:nvSpPr>
        <p:spPr>
          <a:xfrm>
            <a:off x="457200" y="1295400"/>
            <a:ext cx="8229600" cy="5029200"/>
          </a:xfrm>
        </p:spPr>
        <p:txBody>
          <a:bodyPr>
            <a:normAutofit fontScale="62500" lnSpcReduction="20000"/>
          </a:bodyPr>
          <a:lstStyle/>
          <a:p>
            <a:r>
              <a:rPr lang="en-US" dirty="0"/>
              <a:t>Revised and new P802.1CF </a:t>
            </a:r>
            <a:r>
              <a:rPr lang="en-US" dirty="0" smtClean="0"/>
              <a:t>contributions, cont.</a:t>
            </a:r>
            <a:endParaRPr lang="en-US" dirty="0"/>
          </a:p>
          <a:p>
            <a:pPr lvl="1"/>
            <a:r>
              <a:rPr lang="en-US" dirty="0">
                <a:hlinkClick r:id="rId2"/>
              </a:rPr>
              <a:t>https://</a:t>
            </a:r>
            <a:r>
              <a:rPr lang="en-US" dirty="0" smtClean="0">
                <a:hlinkClick r:id="rId2"/>
              </a:rPr>
              <a:t>mentor.ieee.org/omniran/dcn/16/omniran-16-0042-00-CF00-text-proposal-for-monitoring-and-accounting.docx</a:t>
            </a:r>
            <a:endParaRPr lang="en-US" dirty="0" smtClean="0"/>
          </a:p>
          <a:p>
            <a:pPr lvl="1"/>
            <a:r>
              <a:rPr lang="en-US" dirty="0" smtClean="0"/>
              <a:t>Proposed text was reviewed and several small issues were detected which are up for correction by Wang </a:t>
            </a:r>
            <a:r>
              <a:rPr lang="en-US" dirty="0" err="1" smtClean="0"/>
              <a:t>Hao</a:t>
            </a:r>
            <a:r>
              <a:rPr lang="en-US" dirty="0" smtClean="0"/>
              <a:t>.</a:t>
            </a:r>
          </a:p>
          <a:p>
            <a:pPr lvl="1"/>
            <a:r>
              <a:rPr lang="en-US" dirty="0" smtClean="0"/>
              <a:t>Overall the text looked fine and seems to be ready for inclusion when the issues are corrected. A revised version was invited </a:t>
            </a:r>
            <a:r>
              <a:rPr lang="en-US" dirty="0" smtClean="0"/>
              <a:t>and shortly reviewed in the session on Thursday. All issues were resolved.</a:t>
            </a:r>
          </a:p>
          <a:p>
            <a:pPr lvl="2"/>
            <a:r>
              <a:rPr lang="en-US" dirty="0">
                <a:hlinkClick r:id="rId3"/>
              </a:rPr>
              <a:t>https://</a:t>
            </a:r>
            <a:r>
              <a:rPr lang="en-US" dirty="0" smtClean="0">
                <a:hlinkClick r:id="rId3"/>
              </a:rPr>
              <a:t>mentor.ieee.org/omniran/dcn/16/omniran-16-0042-01-CF00-text-proposal-for-monitoring-and-accounting.docx</a:t>
            </a:r>
            <a:endParaRPr lang="en-US" dirty="0"/>
          </a:p>
          <a:p>
            <a:pPr lvl="1"/>
            <a:r>
              <a:rPr lang="en-US" dirty="0">
                <a:hlinkClick r:id="rId4"/>
              </a:rPr>
              <a:t>https://</a:t>
            </a:r>
            <a:r>
              <a:rPr lang="en-US" dirty="0" smtClean="0">
                <a:hlinkClick r:id="rId4"/>
              </a:rPr>
              <a:t>mentor.ieee.org/omniran/dcn/16/omniran-16-0043-00-CF00-key-concepts-of-authorization-qos-and-policy-control.pptx</a:t>
            </a:r>
            <a:endParaRPr lang="en-US" dirty="0" smtClean="0"/>
          </a:p>
          <a:p>
            <a:pPr lvl="1"/>
            <a:r>
              <a:rPr lang="en-US" dirty="0" smtClean="0"/>
              <a:t>Max presented his initial thoughts, which only addressed the very basic features of </a:t>
            </a:r>
            <a:r>
              <a:rPr lang="en-US" dirty="0" err="1" smtClean="0"/>
              <a:t>QoS</a:t>
            </a:r>
            <a:r>
              <a:rPr lang="en-US" dirty="0" smtClean="0"/>
              <a:t> and policy control.</a:t>
            </a:r>
          </a:p>
          <a:p>
            <a:pPr lvl="1"/>
            <a:r>
              <a:rPr lang="en-US" dirty="0" smtClean="0"/>
              <a:t>Most of the content was agreed by the group, however some of the more advanced features for dynamic service flow management caused discussions and did not yet lead to fully aligned views.</a:t>
            </a:r>
          </a:p>
          <a:p>
            <a:pPr lvl="1"/>
            <a:r>
              <a:rPr lang="en-US" dirty="0" smtClean="0"/>
              <a:t>Max will create a text contribution until latest the Thursday session, which will be reviewed for inclusion into D0.2. Recommendation was given to focus mainly on the introductory aspects.</a:t>
            </a:r>
            <a:endParaRPr lang="en-US" dirty="0"/>
          </a:p>
        </p:txBody>
      </p:sp>
    </p:spTree>
    <p:extLst>
      <p:ext uri="{BB962C8B-B14F-4D97-AF65-F5344CB8AC3E}">
        <p14:creationId xmlns:p14="http://schemas.microsoft.com/office/powerpoint/2010/main" val="2140014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a:xfrm>
            <a:off x="457200" y="1524000"/>
            <a:ext cx="8229600" cy="4876800"/>
          </a:xfrm>
        </p:spPr>
        <p:txBody>
          <a:bodyPr>
            <a:normAutofit fontScale="55000" lnSpcReduction="20000"/>
          </a:bodyPr>
          <a:lstStyle/>
          <a:p>
            <a:r>
              <a:rPr lang="en-US" dirty="0"/>
              <a:t>Review of 802.1CF-D0.1 editor’s draft</a:t>
            </a:r>
          </a:p>
          <a:p>
            <a:pPr lvl="1"/>
            <a:r>
              <a:rPr lang="en-US" dirty="0">
                <a:hlinkClick r:id="rId2"/>
              </a:rPr>
              <a:t>https://</a:t>
            </a:r>
            <a:r>
              <a:rPr lang="en-US" dirty="0" smtClean="0">
                <a:hlinkClick r:id="rId2"/>
              </a:rPr>
              <a:t>mentor.ieee.org/omniran/dcn/16/omniran-16-0044-00-CF00-omniran-d0-1-comments.xlsx</a:t>
            </a:r>
            <a:endParaRPr lang="en-US" dirty="0" smtClean="0"/>
          </a:p>
          <a:p>
            <a:pPr lvl="1"/>
            <a:r>
              <a:rPr lang="en-US" dirty="0">
                <a:hlinkClick r:id="rId3"/>
              </a:rPr>
              <a:t>https://</a:t>
            </a:r>
            <a:r>
              <a:rPr lang="en-US" dirty="0" smtClean="0">
                <a:hlinkClick r:id="rId3"/>
              </a:rPr>
              <a:t>mentor.ieee.org/omniran/dcn/16/omniran-16-0046-00-CF00-p802-1cf-d0-1-comments.xls</a:t>
            </a:r>
            <a:endParaRPr lang="en-US" dirty="0" smtClean="0"/>
          </a:p>
          <a:p>
            <a:pPr lvl="1"/>
            <a:r>
              <a:rPr lang="en-US" dirty="0">
                <a:hlinkClick r:id="rId4"/>
              </a:rPr>
              <a:t>https://</a:t>
            </a:r>
            <a:r>
              <a:rPr lang="en-US" dirty="0" smtClean="0">
                <a:hlinkClick r:id="rId4"/>
              </a:rPr>
              <a:t>mentor.ieee.org/omniran/dcn/16/omniran-16-0048-01-CF00-p802-1cf-d0-1-comments.xlsx</a:t>
            </a:r>
            <a:endParaRPr lang="en-US" dirty="0" smtClean="0"/>
          </a:p>
          <a:p>
            <a:pPr lvl="1"/>
            <a:r>
              <a:rPr lang="en-US" dirty="0" smtClean="0"/>
              <a:t>The </a:t>
            </a:r>
            <a:r>
              <a:rPr lang="en-US" dirty="0" smtClean="0"/>
              <a:t>comments were combined into a common working document. All comments were reviewed and resolved. The conclusion of the review of the D0.1 draft is captured </a:t>
            </a:r>
            <a:r>
              <a:rPr lang="en-US" dirty="0" smtClean="0"/>
              <a:t>in</a:t>
            </a:r>
          </a:p>
          <a:p>
            <a:pPr lvl="2"/>
            <a:r>
              <a:rPr lang="en-US" dirty="0">
                <a:hlinkClick r:id="rId5"/>
              </a:rPr>
              <a:t>https://</a:t>
            </a:r>
            <a:r>
              <a:rPr lang="en-US" dirty="0" smtClean="0">
                <a:hlinkClick r:id="rId5"/>
              </a:rPr>
              <a:t>mentor.ieee.org/omniran/dcn/16/omniran-16-0050-01-CF00-d0-1-collected-comments-resolved.xlsx</a:t>
            </a:r>
            <a:endParaRPr lang="en-US" dirty="0"/>
          </a:p>
          <a:p>
            <a:pPr lvl="1"/>
            <a:r>
              <a:rPr lang="en-US" dirty="0" smtClean="0"/>
              <a:t>There were two contributions attached to the comments of Wang </a:t>
            </a:r>
            <a:r>
              <a:rPr lang="en-US" dirty="0" err="1" smtClean="0"/>
              <a:t>Hao</a:t>
            </a:r>
            <a:r>
              <a:rPr lang="en-US" dirty="0" smtClean="0"/>
              <a:t>, which were both accepted.</a:t>
            </a:r>
          </a:p>
          <a:p>
            <a:pPr lvl="2"/>
            <a:r>
              <a:rPr lang="en-US" dirty="0">
                <a:hlinkClick r:id="rId6"/>
              </a:rPr>
              <a:t>https://mentor.ieee.org/omniran/dcn/16/omniran-16-0049-00-CF00-comments-resolution-for-fdm-chapter.docx</a:t>
            </a:r>
          </a:p>
          <a:p>
            <a:pPr lvl="2"/>
            <a:r>
              <a:rPr lang="en-US" dirty="0" smtClean="0">
                <a:hlinkClick r:id="rId6"/>
              </a:rPr>
              <a:t>https</a:t>
            </a:r>
            <a:r>
              <a:rPr lang="en-US" dirty="0">
                <a:hlinkClick r:id="rId6"/>
              </a:rPr>
              <a:t>://</a:t>
            </a:r>
            <a:r>
              <a:rPr lang="en-US" dirty="0" smtClean="0">
                <a:hlinkClick r:id="rId6"/>
              </a:rPr>
              <a:t>mentor.ieee.org/omniran/dcn/16/omniran-16-0051-00-CF00-comments-resolution-for-fdm-configuration.docx</a:t>
            </a:r>
            <a:endParaRPr lang="en-US" dirty="0" smtClean="0"/>
          </a:p>
          <a:p>
            <a:r>
              <a:rPr lang="en-US" dirty="0" smtClean="0"/>
              <a:t>Revised </a:t>
            </a:r>
            <a:r>
              <a:rPr lang="en-US" dirty="0"/>
              <a:t>and new P802.1CF contributions, cont.</a:t>
            </a:r>
          </a:p>
          <a:p>
            <a:pPr lvl="1"/>
            <a:r>
              <a:rPr lang="en-US" dirty="0">
                <a:hlinkClick r:id="rId7"/>
              </a:rPr>
              <a:t>https://mentor.ieee.org/omniran/dcn/16/omniran-16-0047-00-CF00-functional-design-association-and-disassociation.docx</a:t>
            </a:r>
          </a:p>
          <a:p>
            <a:pPr lvl="1"/>
            <a:r>
              <a:rPr lang="en-US" dirty="0" smtClean="0"/>
              <a:t>Max introduced his proposed text on association, which is mainly aligned to the 802.11 behavior. In a subsequent effort the difference of the IEEE 802 technologies to the described behavior has to be documented in the ‘Mapping to IEEE 802 section’.</a:t>
            </a:r>
            <a:endParaRPr lang="en-US" dirty="0"/>
          </a:p>
        </p:txBody>
      </p:sp>
    </p:spTree>
    <p:extLst>
      <p:ext uri="{BB962C8B-B14F-4D97-AF65-F5344CB8AC3E}">
        <p14:creationId xmlns:p14="http://schemas.microsoft.com/office/powerpoint/2010/main" val="555875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Business #6</a:t>
            </a:r>
            <a:endParaRPr lang="en-US" dirty="0"/>
          </a:p>
        </p:txBody>
      </p:sp>
      <p:sp>
        <p:nvSpPr>
          <p:cNvPr id="3" name="Content Placeholder 2"/>
          <p:cNvSpPr>
            <a:spLocks noGrp="1"/>
          </p:cNvSpPr>
          <p:nvPr>
            <p:ph idx="1"/>
          </p:nvPr>
        </p:nvSpPr>
        <p:spPr>
          <a:xfrm>
            <a:off x="457200" y="990600"/>
            <a:ext cx="8229600" cy="5135563"/>
          </a:xfrm>
        </p:spPr>
        <p:txBody>
          <a:bodyPr>
            <a:normAutofit fontScale="55000" lnSpcReduction="20000"/>
          </a:bodyPr>
          <a:lstStyle/>
          <a:p>
            <a:r>
              <a:rPr lang="en-US" dirty="0"/>
              <a:t>Revised and new P802.1CF </a:t>
            </a:r>
            <a:r>
              <a:rPr lang="en-US" dirty="0" smtClean="0"/>
              <a:t>contributions, cont.</a:t>
            </a:r>
            <a:endParaRPr lang="en-US" dirty="0"/>
          </a:p>
          <a:p>
            <a:pPr lvl="1"/>
            <a:r>
              <a:rPr lang="en-US" dirty="0">
                <a:hlinkClick r:id="rId2"/>
              </a:rPr>
              <a:t>https://</a:t>
            </a:r>
            <a:r>
              <a:rPr lang="en-US" dirty="0" smtClean="0">
                <a:hlinkClick r:id="rId2"/>
              </a:rPr>
              <a:t>mentor.ieee.org/omniran/dcn/16/omniran-16-0037-00-CF00-network-function-virtualization.docx</a:t>
            </a:r>
            <a:endParaRPr lang="en-US" dirty="0" smtClean="0"/>
          </a:p>
          <a:p>
            <a:pPr lvl="1"/>
            <a:r>
              <a:rPr lang="en-US" dirty="0" smtClean="0"/>
              <a:t>The proposed text was presented and a number of issues were detected during the review.</a:t>
            </a:r>
          </a:p>
          <a:p>
            <a:pPr lvl="1"/>
            <a:r>
              <a:rPr lang="en-US" dirty="0" smtClean="0"/>
              <a:t>In particular the figures in the contribution hardly fit to the P802.1CF design and structure</a:t>
            </a:r>
            <a:r>
              <a:rPr lang="en-US" dirty="0" smtClean="0"/>
              <a:t>.</a:t>
            </a:r>
          </a:p>
          <a:p>
            <a:pPr lvl="1"/>
            <a:r>
              <a:rPr lang="en-US" dirty="0" smtClean="0"/>
              <a:t>During an ad-hoc session an updated version of the contribution was jointly edited and the figures cleaned up. The output of the effort was regarded as appropriate for inclusion into the draft 0.2</a:t>
            </a:r>
          </a:p>
          <a:p>
            <a:pPr lvl="2"/>
            <a:r>
              <a:rPr lang="en-US" dirty="0">
                <a:hlinkClick r:id="rId3"/>
              </a:rPr>
              <a:t>https://</a:t>
            </a:r>
            <a:r>
              <a:rPr lang="en-US" dirty="0" smtClean="0">
                <a:hlinkClick r:id="rId3"/>
              </a:rPr>
              <a:t>mentor.ieee.org/omniran/dcn/16/omniran-16-0037-02-CF00-network-function-virtualization.docx</a:t>
            </a:r>
            <a:endParaRPr lang="en-US" dirty="0"/>
          </a:p>
          <a:p>
            <a:pPr lvl="1"/>
            <a:r>
              <a:rPr lang="en-US" dirty="0" smtClean="0">
                <a:hlinkClick r:id="rId2"/>
              </a:rPr>
              <a:t>https</a:t>
            </a:r>
            <a:r>
              <a:rPr lang="en-US" dirty="0">
                <a:hlinkClick r:id="rId2"/>
              </a:rPr>
              <a:t>://</a:t>
            </a:r>
            <a:r>
              <a:rPr lang="en-US" dirty="0" smtClean="0">
                <a:hlinkClick r:id="rId2"/>
              </a:rPr>
              <a:t>mentor.ieee.org/omniran/dcn/16/omniran-16-0052-00-CF00-functional-description-authorization-qos-policy-control.docx</a:t>
            </a:r>
          </a:p>
          <a:p>
            <a:pPr lvl="1"/>
            <a:r>
              <a:rPr lang="en-US" dirty="0" smtClean="0"/>
              <a:t>Max presented his proposed text based on the content and outcome of the presentation on Tuesday. The text focuses on the generic concepts and does not contain detailed procedures which raised contentious discussions on Tuesday. No issues were detected in the text and the document was accepted for inclusion into draft 0.2</a:t>
            </a:r>
            <a:endParaRPr lang="en-US" dirty="0" smtClean="0">
              <a:hlinkClick r:id="rId2"/>
            </a:endParaRPr>
          </a:p>
          <a:p>
            <a:pPr lvl="1"/>
            <a:r>
              <a:rPr lang="en-US" dirty="0">
                <a:hlinkClick r:id="rId2"/>
              </a:rPr>
              <a:t>https://</a:t>
            </a:r>
            <a:r>
              <a:rPr lang="en-US" dirty="0" smtClean="0">
                <a:hlinkClick r:id="rId2"/>
              </a:rPr>
              <a:t>mentor.ieee.org/omniran/dcn/16/omniran-16-0013-01-CF00-chapt-7-4-authentication-functional-description.docx</a:t>
            </a:r>
          </a:p>
          <a:p>
            <a:pPr lvl="1"/>
            <a:r>
              <a:rPr lang="en-US" dirty="0" smtClean="0"/>
              <a:t>Max went through the document and introduced the high level approach to address the topic. Discussions came up on some of the stated requirements and Max invited to submit comments, if requirement statements have to be modified. Adoption of the text to the draft 0.2 was agreed.</a:t>
            </a:r>
            <a:endParaRPr lang="en-US" dirty="0">
              <a:hlinkClick r:id="rId2"/>
            </a:endParaRPr>
          </a:p>
        </p:txBody>
      </p:sp>
    </p:spTree>
    <p:extLst>
      <p:ext uri="{BB962C8B-B14F-4D97-AF65-F5344CB8AC3E}">
        <p14:creationId xmlns:p14="http://schemas.microsoft.com/office/powerpoint/2010/main" val="1666632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Business #7</a:t>
            </a:r>
            <a:endParaRPr lang="en-US" dirty="0"/>
          </a:p>
        </p:txBody>
      </p:sp>
      <p:sp>
        <p:nvSpPr>
          <p:cNvPr id="3" name="Content Placeholder 2"/>
          <p:cNvSpPr>
            <a:spLocks noGrp="1"/>
          </p:cNvSpPr>
          <p:nvPr>
            <p:ph idx="1"/>
          </p:nvPr>
        </p:nvSpPr>
        <p:spPr>
          <a:xfrm>
            <a:off x="457200" y="1066800"/>
            <a:ext cx="8229600" cy="5257800"/>
          </a:xfrm>
        </p:spPr>
        <p:txBody>
          <a:bodyPr>
            <a:normAutofit fontScale="62500" lnSpcReduction="20000"/>
          </a:bodyPr>
          <a:lstStyle/>
          <a:p>
            <a:r>
              <a:rPr lang="en-US" dirty="0"/>
              <a:t>Plan for 802.1CF-D0.2 draft</a:t>
            </a:r>
          </a:p>
          <a:p>
            <a:pPr lvl="1"/>
            <a:r>
              <a:rPr lang="en-US" dirty="0"/>
              <a:t>Bug </a:t>
            </a:r>
            <a:r>
              <a:rPr lang="en-US" dirty="0" smtClean="0"/>
              <a:t>fixes</a:t>
            </a:r>
          </a:p>
          <a:p>
            <a:pPr lvl="2"/>
            <a:r>
              <a:rPr lang="en-US" dirty="0">
                <a:hlinkClick r:id="rId2"/>
              </a:rPr>
              <a:t>https://</a:t>
            </a:r>
            <a:r>
              <a:rPr lang="en-US" dirty="0" smtClean="0">
                <a:hlinkClick r:id="rId2"/>
              </a:rPr>
              <a:t>mentor.ieee.org/omniran/dcn/16/omniran-16-0050-01-CF00-d0-1-collected-comments-resolved.xlsx</a:t>
            </a:r>
            <a:endParaRPr lang="en-US" dirty="0" smtClean="0"/>
          </a:p>
          <a:p>
            <a:pPr lvl="2"/>
            <a:r>
              <a:rPr lang="en-US" dirty="0">
                <a:hlinkClick r:id="rId3"/>
              </a:rPr>
              <a:t>https://</a:t>
            </a:r>
            <a:r>
              <a:rPr lang="en-US" dirty="0" smtClean="0">
                <a:hlinkClick r:id="rId3"/>
              </a:rPr>
              <a:t>mentor.ieee.org/omniran/dcn/16/omniran-16-0051-00-CF00-comments-resolution-for-fdm-configuration.docx</a:t>
            </a:r>
            <a:endParaRPr lang="en-US" dirty="0" smtClean="0"/>
          </a:p>
          <a:p>
            <a:pPr lvl="2"/>
            <a:r>
              <a:rPr lang="en-US" dirty="0">
                <a:hlinkClick r:id="rId4"/>
              </a:rPr>
              <a:t>https://</a:t>
            </a:r>
            <a:r>
              <a:rPr lang="en-US" dirty="0" smtClean="0">
                <a:hlinkClick r:id="rId4"/>
              </a:rPr>
              <a:t>mentor.ieee.org/omniran/dcn/16/omniran-16-0049-00-CF00-comments-resolution-for-fdm-chapter.docx</a:t>
            </a:r>
            <a:endParaRPr lang="en-US" dirty="0"/>
          </a:p>
          <a:p>
            <a:pPr lvl="1"/>
            <a:r>
              <a:rPr lang="en-US" dirty="0"/>
              <a:t>New </a:t>
            </a:r>
            <a:r>
              <a:rPr lang="en-US" dirty="0" smtClean="0"/>
              <a:t>content</a:t>
            </a:r>
          </a:p>
          <a:p>
            <a:pPr lvl="2"/>
            <a:r>
              <a:rPr lang="en-US" dirty="0">
                <a:hlinkClick r:id="rId5"/>
              </a:rPr>
              <a:t>https://</a:t>
            </a:r>
            <a:r>
              <a:rPr lang="en-US" dirty="0" smtClean="0">
                <a:hlinkClick r:id="rId5"/>
              </a:rPr>
              <a:t>mentor.ieee.org/omniran/dcn/16/omniran-16-0037-02-CF00-network-function-virtualization.docx</a:t>
            </a:r>
            <a:endParaRPr lang="en-US" dirty="0" smtClean="0"/>
          </a:p>
          <a:p>
            <a:pPr lvl="2"/>
            <a:r>
              <a:rPr lang="en-US" dirty="0">
                <a:hlinkClick r:id="rId6"/>
              </a:rPr>
              <a:t>https://</a:t>
            </a:r>
            <a:r>
              <a:rPr lang="en-US" dirty="0" smtClean="0">
                <a:hlinkClick r:id="rId6"/>
              </a:rPr>
              <a:t>mentor.ieee.org/omniran/dcn/16/omniran-16-0036-02-CF00-an-setup-over-unlicensed-band.docx</a:t>
            </a:r>
            <a:endParaRPr lang="en-US" dirty="0" smtClean="0"/>
          </a:p>
          <a:p>
            <a:pPr lvl="2"/>
            <a:r>
              <a:rPr lang="en-US" dirty="0">
                <a:hlinkClick r:id="rId7"/>
              </a:rPr>
              <a:t>https://</a:t>
            </a:r>
            <a:r>
              <a:rPr lang="en-US" dirty="0" smtClean="0">
                <a:hlinkClick r:id="rId7"/>
              </a:rPr>
              <a:t>mentor.ieee.org/omniran/dcn/16/omniran-16-0042-01-CF00-text-proposal-for-monitoring-and-accounting.docx</a:t>
            </a:r>
            <a:endParaRPr lang="en-US" dirty="0" smtClean="0"/>
          </a:p>
          <a:p>
            <a:pPr lvl="2"/>
            <a:r>
              <a:rPr lang="en-US" dirty="0">
                <a:hlinkClick r:id="rId8"/>
              </a:rPr>
              <a:t>https://</a:t>
            </a:r>
            <a:r>
              <a:rPr lang="en-US" dirty="0" smtClean="0">
                <a:hlinkClick r:id="rId8"/>
              </a:rPr>
              <a:t>mentor.ieee.org/omniran/dcn/16/omniran-16-0052-00-CF00-functional-description-authorization-qos-policy-control.docx</a:t>
            </a:r>
            <a:endParaRPr lang="en-US" dirty="0" smtClean="0"/>
          </a:p>
          <a:p>
            <a:pPr lvl="2"/>
            <a:r>
              <a:rPr lang="en-US" dirty="0">
                <a:hlinkClick r:id="rId9"/>
              </a:rPr>
              <a:t>https://</a:t>
            </a:r>
            <a:r>
              <a:rPr lang="en-US" dirty="0" smtClean="0">
                <a:hlinkClick r:id="rId9"/>
              </a:rPr>
              <a:t>mentor.ieee.org/omniran/dcn/16/omniran-16-0013-01-CF00-chapt-7-4-authentication-functional-description.docx</a:t>
            </a:r>
            <a:endParaRPr lang="en-US" dirty="0" smtClean="0"/>
          </a:p>
          <a:p>
            <a:pPr lvl="2"/>
            <a:r>
              <a:rPr lang="en-US" dirty="0">
                <a:hlinkClick r:id="rId10"/>
              </a:rPr>
              <a:t>https://</a:t>
            </a:r>
            <a:r>
              <a:rPr lang="en-US" dirty="0" smtClean="0">
                <a:hlinkClick r:id="rId10"/>
              </a:rPr>
              <a:t>mentor.ieee.org/omniran/dcn/16/omniran-16-0047-00-CF00-functional-design-association-and-disassociation.docx</a:t>
            </a:r>
            <a:endParaRPr lang="en-US" dirty="0"/>
          </a:p>
          <a:p>
            <a:pPr lvl="1"/>
            <a:r>
              <a:rPr lang="en-US" dirty="0"/>
              <a:t>Timeline and plan for initial TG </a:t>
            </a:r>
            <a:r>
              <a:rPr lang="en-US" dirty="0" smtClean="0"/>
              <a:t>ballot</a:t>
            </a:r>
          </a:p>
          <a:p>
            <a:pPr lvl="2"/>
            <a:r>
              <a:rPr lang="en-US" dirty="0" smtClean="0"/>
              <a:t>TG ballot start on Aug 9</a:t>
            </a:r>
            <a:r>
              <a:rPr lang="en-US" baseline="30000" dirty="0" smtClean="0"/>
              <a:t>th</a:t>
            </a:r>
            <a:r>
              <a:rPr lang="en-US" dirty="0" smtClean="0"/>
              <a:t>, end on Sept 8</a:t>
            </a:r>
            <a:r>
              <a:rPr lang="en-US" baseline="30000" dirty="0" smtClean="0"/>
              <a:t>th</a:t>
            </a:r>
            <a:endParaRPr lang="en-US" dirty="0"/>
          </a:p>
          <a:p>
            <a:endParaRPr lang="en-US" dirty="0"/>
          </a:p>
        </p:txBody>
      </p:sp>
    </p:spTree>
    <p:extLst>
      <p:ext uri="{BB962C8B-B14F-4D97-AF65-F5344CB8AC3E}">
        <p14:creationId xmlns:p14="http://schemas.microsoft.com/office/powerpoint/2010/main" val="314535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2016 F2F Meeting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Venue:</a:t>
            </a:r>
          </a:p>
          <a:p>
            <a:pPr lvl="1"/>
            <a:r>
              <a:rPr lang="en-US" b="1" dirty="0" smtClean="0"/>
              <a:t>Manchester Grand Hyatt</a:t>
            </a:r>
          </a:p>
          <a:p>
            <a:pPr lvl="2"/>
            <a:r>
              <a:rPr lang="en-US" dirty="0" smtClean="0"/>
              <a:t>1 Market Place </a:t>
            </a:r>
            <a:br>
              <a:rPr lang="en-US" dirty="0" smtClean="0"/>
            </a:br>
            <a:r>
              <a:rPr lang="en-US" dirty="0" smtClean="0"/>
              <a:t>San Diego, CA USA </a:t>
            </a:r>
            <a:br>
              <a:rPr lang="en-US" dirty="0" smtClean="0"/>
            </a:br>
            <a:r>
              <a:rPr lang="en-US" dirty="0" smtClean="0"/>
              <a:t>Information Tel: +1 619-232-1234</a:t>
            </a:r>
            <a:br>
              <a:rPr lang="en-US" dirty="0" smtClean="0"/>
            </a:br>
            <a:endParaRPr lang="en-US" dirty="0" smtClean="0"/>
          </a:p>
          <a:p>
            <a:r>
              <a:rPr lang="en-US" dirty="0" smtClean="0"/>
              <a:t>Meeting room:</a:t>
            </a:r>
          </a:p>
          <a:p>
            <a:pPr lvl="1"/>
            <a:r>
              <a:rPr lang="en-US" dirty="0" smtClean="0"/>
              <a:t>Mon, Tue, Wed, Thu: 	Hillcrest C</a:t>
            </a:r>
            <a:br>
              <a:rPr lang="en-US" dirty="0" smtClean="0"/>
            </a:br>
            <a:endParaRPr lang="en-US" dirty="0" smtClean="0"/>
          </a:p>
          <a:p>
            <a:r>
              <a:rPr lang="en-US" dirty="0" smtClean="0"/>
              <a:t>Sessions:</a:t>
            </a:r>
          </a:p>
          <a:p>
            <a:pPr lvl="1"/>
            <a:r>
              <a:rPr lang="en-US" dirty="0" smtClean="0"/>
              <a:t>Mon, 	Mar 25</a:t>
            </a:r>
            <a:r>
              <a:rPr lang="en-US" baseline="30000" dirty="0" smtClean="0"/>
              <a:t>th</a:t>
            </a:r>
            <a:r>
              <a:rPr lang="en-US" dirty="0" smtClean="0"/>
              <a:t>,	16:00-18:00</a:t>
            </a:r>
          </a:p>
          <a:p>
            <a:pPr lvl="1"/>
            <a:r>
              <a:rPr lang="en-US" dirty="0" smtClean="0"/>
              <a:t>Tue,	July 26</a:t>
            </a:r>
            <a:r>
              <a:rPr lang="en-US" baseline="30000" dirty="0" smtClean="0"/>
              <a:t>th</a:t>
            </a:r>
            <a:r>
              <a:rPr lang="en-US" dirty="0" smtClean="0"/>
              <a:t>,	13:30-15:30	special session on 5G</a:t>
            </a:r>
          </a:p>
          <a:p>
            <a:pPr lvl="1"/>
            <a:r>
              <a:rPr lang="en-US" dirty="0" smtClean="0"/>
              <a:t>Tue, 	Mar 26</a:t>
            </a:r>
            <a:r>
              <a:rPr lang="en-US" baseline="30000" dirty="0" smtClean="0"/>
              <a:t>th</a:t>
            </a:r>
            <a:r>
              <a:rPr lang="en-US" dirty="0" smtClean="0"/>
              <a:t>, 	16:00-18:00</a:t>
            </a:r>
          </a:p>
          <a:p>
            <a:pPr lvl="1"/>
            <a:r>
              <a:rPr lang="en-US" dirty="0" smtClean="0"/>
              <a:t>Wed, 	Mar 27</a:t>
            </a:r>
            <a:r>
              <a:rPr lang="en-US" baseline="30000" dirty="0" smtClean="0"/>
              <a:t>th</a:t>
            </a:r>
            <a:r>
              <a:rPr lang="en-US" dirty="0" smtClean="0"/>
              <a:t>, 	16:00-18:00</a:t>
            </a:r>
          </a:p>
          <a:p>
            <a:pPr lvl="1"/>
            <a:r>
              <a:rPr lang="en-US" dirty="0" smtClean="0"/>
              <a:t>Thu, 	Mar 28</a:t>
            </a:r>
            <a:r>
              <a:rPr lang="en-US" baseline="30000" dirty="0" smtClean="0"/>
              <a:t>th</a:t>
            </a:r>
            <a:r>
              <a:rPr lang="en-US" dirty="0" smtClean="0"/>
              <a:t>,	10:30-12:30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#8</a:t>
            </a:r>
            <a:endParaRPr lang="en-US" dirty="0"/>
          </a:p>
        </p:txBody>
      </p:sp>
      <p:sp>
        <p:nvSpPr>
          <p:cNvPr id="3" name="Content Placeholder 2"/>
          <p:cNvSpPr>
            <a:spLocks noGrp="1"/>
          </p:cNvSpPr>
          <p:nvPr>
            <p:ph idx="1"/>
          </p:nvPr>
        </p:nvSpPr>
        <p:spPr>
          <a:xfrm>
            <a:off x="457200" y="1066800"/>
            <a:ext cx="8229600" cy="5334000"/>
          </a:xfrm>
        </p:spPr>
        <p:txBody>
          <a:bodyPr>
            <a:normAutofit fontScale="55000" lnSpcReduction="20000"/>
          </a:bodyPr>
          <a:lstStyle/>
          <a:p>
            <a:r>
              <a:rPr lang="en-US" dirty="0"/>
              <a:t>Project planning</a:t>
            </a:r>
          </a:p>
          <a:p>
            <a:pPr lvl="1"/>
            <a:r>
              <a:rPr lang="en-US" dirty="0" smtClean="0"/>
              <a:t>Timeline</a:t>
            </a:r>
          </a:p>
          <a:p>
            <a:pPr lvl="2"/>
            <a:r>
              <a:rPr lang="en-US" dirty="0" smtClean="0"/>
              <a:t>Plan to have P802.1CF roughly complete in Jul 2016 was met. The begin of the WG ballot and SB was postponed by one meeting to allow for a recirculation in the TG balloting.</a:t>
            </a:r>
            <a:endParaRPr lang="en-US" dirty="0"/>
          </a:p>
          <a:p>
            <a:pPr lvl="1"/>
            <a:r>
              <a:rPr lang="en-US" dirty="0"/>
              <a:t>External reviewers of </a:t>
            </a:r>
            <a:r>
              <a:rPr lang="en-US" dirty="0" smtClean="0"/>
              <a:t>802.1CF-D0.2</a:t>
            </a:r>
          </a:p>
          <a:p>
            <a:pPr lvl="2"/>
            <a:r>
              <a:rPr lang="en-US" dirty="0" smtClean="0"/>
              <a:t>Announcement to IEEE-IETF </a:t>
            </a:r>
            <a:r>
              <a:rPr lang="en-US" dirty="0" smtClean="0"/>
              <a:t>coordination will be done to allow IETF to participate in ballot</a:t>
            </a:r>
            <a:endParaRPr lang="en-US" dirty="0" smtClean="0"/>
          </a:p>
          <a:p>
            <a:pPr lvl="1"/>
            <a:r>
              <a:rPr lang="en-US" dirty="0" smtClean="0"/>
              <a:t>September interim meeting location</a:t>
            </a:r>
          </a:p>
          <a:p>
            <a:pPr lvl="2"/>
            <a:r>
              <a:rPr lang="en-US" dirty="0" smtClean="0"/>
              <a:t>Warsaw, PL; motion drafted and </a:t>
            </a:r>
            <a:r>
              <a:rPr lang="en-US" dirty="0" smtClean="0"/>
              <a:t>submitted to WG</a:t>
            </a:r>
            <a:endParaRPr lang="en-US" dirty="0" smtClean="0"/>
          </a:p>
          <a:p>
            <a:pPr lvl="1"/>
            <a:r>
              <a:rPr lang="en-US" dirty="0" smtClean="0"/>
              <a:t>Plans for York</a:t>
            </a:r>
          </a:p>
          <a:p>
            <a:pPr lvl="2"/>
            <a:r>
              <a:rPr lang="en-US" dirty="0" smtClean="0"/>
              <a:t>Single day session on Sept 12</a:t>
            </a:r>
            <a:r>
              <a:rPr lang="en-US" baseline="30000" dirty="0" smtClean="0"/>
              <a:t>th</a:t>
            </a:r>
            <a:r>
              <a:rPr lang="en-US" dirty="0" smtClean="0"/>
              <a:t> to meet with </a:t>
            </a:r>
            <a:r>
              <a:rPr lang="en-US" dirty="0" smtClean="0"/>
              <a:t>commenters from 802.1</a:t>
            </a:r>
            <a:endParaRPr lang="en-US" dirty="0"/>
          </a:p>
          <a:p>
            <a:r>
              <a:rPr lang="en-US" dirty="0"/>
              <a:t>Contributions to 5G </a:t>
            </a:r>
            <a:r>
              <a:rPr lang="en-US" dirty="0" smtClean="0"/>
              <a:t>SC</a:t>
            </a:r>
          </a:p>
          <a:p>
            <a:pPr lvl="1"/>
            <a:r>
              <a:rPr lang="en-US" dirty="0" smtClean="0"/>
              <a:t>Special </a:t>
            </a:r>
            <a:r>
              <a:rPr lang="en-US" dirty="0" smtClean="0"/>
              <a:t>meeting took place </a:t>
            </a:r>
            <a:r>
              <a:rPr lang="en-US" dirty="0" smtClean="0"/>
              <a:t>on </a:t>
            </a:r>
            <a:r>
              <a:rPr lang="en-US" dirty="0" smtClean="0"/>
              <a:t>Tuesday</a:t>
            </a:r>
          </a:p>
          <a:p>
            <a:pPr lvl="2"/>
            <a:r>
              <a:rPr lang="en-US" dirty="0" smtClean="0"/>
              <a:t>Report amended to the meeting slides and presented in 5G SC meeting on Tuesday evening</a:t>
            </a:r>
          </a:p>
          <a:p>
            <a:pPr lvl="2"/>
            <a:r>
              <a:rPr lang="en-US" dirty="0">
                <a:hlinkClick r:id="rId2"/>
              </a:rPr>
              <a:t>https://</a:t>
            </a:r>
            <a:r>
              <a:rPr lang="en-US" dirty="0" smtClean="0">
                <a:hlinkClick r:id="rId2"/>
              </a:rPr>
              <a:t>mentor.ieee.org/omniran/dcn/16/omniran-16-0045-01-00TG-july-26-special-session-on-5g-sc-action-a.pptx</a:t>
            </a:r>
            <a:endParaRPr lang="en-US" dirty="0" smtClean="0"/>
          </a:p>
          <a:p>
            <a:pPr lvl="1"/>
            <a:r>
              <a:rPr lang="en-US" dirty="0" smtClean="0"/>
              <a:t>Special session planned for Warsaw to progress Industry Connection activities for Action A</a:t>
            </a:r>
            <a:endParaRPr lang="en-US" dirty="0"/>
          </a:p>
          <a:p>
            <a:r>
              <a:rPr lang="en-US" dirty="0"/>
              <a:t>Status report to IEEE 802 </a:t>
            </a:r>
            <a:r>
              <a:rPr lang="en-US" dirty="0" smtClean="0"/>
              <a:t>WGs</a:t>
            </a:r>
          </a:p>
          <a:p>
            <a:pPr lvl="1"/>
            <a:r>
              <a:rPr lang="en-US" dirty="0">
                <a:hlinkClick r:id="rId3"/>
              </a:rPr>
              <a:t>https://</a:t>
            </a:r>
            <a:r>
              <a:rPr lang="en-US" dirty="0" smtClean="0">
                <a:hlinkClick r:id="rId3"/>
              </a:rPr>
              <a:t>mentor.ieee.org/omniran/dcn/16/omniran-16-0053-00-00TG-jul-2016-report-to-802-wgs.pptx</a:t>
            </a:r>
            <a:endParaRPr lang="en-US" dirty="0"/>
          </a:p>
          <a:p>
            <a:r>
              <a:rPr lang="en-US" dirty="0" smtClean="0"/>
              <a:t>AOB</a:t>
            </a:r>
          </a:p>
          <a:p>
            <a:pPr lvl="1"/>
            <a:r>
              <a:rPr lang="en-US" dirty="0" smtClean="0"/>
              <a:t>Nothing brought up</a:t>
            </a:r>
          </a:p>
          <a:p>
            <a:r>
              <a:rPr lang="en-US" dirty="0" smtClean="0"/>
              <a:t>Adjourned by chair at 12:40pm</a:t>
            </a:r>
            <a:endParaRPr lang="en-US" dirty="0"/>
          </a:p>
        </p:txBody>
      </p:sp>
    </p:spTree>
    <p:extLst>
      <p:ext uri="{BB962C8B-B14F-4D97-AF65-F5344CB8AC3E}">
        <p14:creationId xmlns:p14="http://schemas.microsoft.com/office/powerpoint/2010/main" val="33353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Review of 802.1CF-D0.1 editor’s draft</a:t>
            </a:r>
          </a:p>
          <a:p>
            <a:pPr lvl="1"/>
            <a:r>
              <a:rPr lang="en-US" dirty="0" smtClean="0"/>
              <a:t>Contributions addressing issues of 802.1CF–D0.1</a:t>
            </a:r>
          </a:p>
          <a:p>
            <a:r>
              <a:rPr lang="en-US" dirty="0" smtClean="0"/>
              <a:t>Revised and new P802.1CF contributions</a:t>
            </a:r>
          </a:p>
          <a:p>
            <a:pPr lvl="1"/>
            <a:r>
              <a:rPr lang="en-US" dirty="0" smtClean="0"/>
              <a:t>Contributions proposing new content</a:t>
            </a:r>
          </a:p>
          <a:p>
            <a:r>
              <a:rPr lang="en-US" dirty="0" smtClean="0"/>
              <a:t>Plan for 802.1CF-D0.2 draft</a:t>
            </a:r>
          </a:p>
          <a:p>
            <a:pPr lvl="1"/>
            <a:r>
              <a:rPr lang="en-US" dirty="0" smtClean="0"/>
              <a:t>Bug fixes</a:t>
            </a:r>
          </a:p>
          <a:p>
            <a:pPr lvl="1"/>
            <a:r>
              <a:rPr lang="en-US" dirty="0" smtClean="0"/>
              <a:t>New content</a:t>
            </a:r>
          </a:p>
          <a:p>
            <a:pPr lvl="1"/>
            <a:r>
              <a:rPr lang="en-US" dirty="0" smtClean="0"/>
              <a:t>Timeline and plan for initial TG ballot</a:t>
            </a:r>
          </a:p>
          <a:p>
            <a:r>
              <a:rPr lang="en-US" dirty="0" smtClean="0"/>
              <a:t>Project planning</a:t>
            </a:r>
          </a:p>
          <a:p>
            <a:pPr lvl="1"/>
            <a:r>
              <a:rPr lang="en-US" dirty="0"/>
              <a:t>T</a:t>
            </a:r>
            <a:r>
              <a:rPr lang="en-US" dirty="0" smtClean="0"/>
              <a:t>imeline</a:t>
            </a:r>
          </a:p>
          <a:p>
            <a:pPr lvl="1"/>
            <a:r>
              <a:rPr lang="en-US" dirty="0" smtClean="0"/>
              <a:t>External reviewers of 802.1CF-D0.2</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225173525"/>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07/25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07/26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07/27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07/28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07/29</a:t>
                      </a:r>
                      <a:endParaRPr lang="en-US" sz="1800" dirty="0">
                        <a:solidFill>
                          <a:schemeClr val="tx2"/>
                        </a:solidFill>
                      </a:endParaRPr>
                    </a:p>
                  </a:txBody>
                  <a:tcPr marL="0" marR="0" marT="0" marB="0">
                    <a:solidFill>
                      <a:schemeClr val="bg1"/>
                    </a:solidFill>
                  </a:tcPr>
                </a:tc>
              </a:tr>
              <a:tr h="914400">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802.11ARC</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smtClean="0"/>
                        <a:t>OmniRAN special</a:t>
                      </a:r>
                      <a:r>
                        <a:rPr lang="en-US" sz="1200" baseline="0" dirty="0" smtClean="0"/>
                        <a:t> session on WP-5A/ RLAN approach for 5G SC</a:t>
                      </a:r>
                      <a:endParaRPr lang="en-US" sz="1200" dirty="0"/>
                    </a:p>
                  </a:txBody>
                  <a:tcPr marL="36000" marR="36000" marT="36000" marB="36000">
                    <a:solidFill>
                      <a:schemeClr val="accent5">
                        <a:lumMod val="60000"/>
                        <a:lumOff val="40000"/>
                      </a:schemeClr>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noFill/>
                  </a:tcPr>
                </a:tc>
                <a:tc>
                  <a:txBody>
                    <a:bodyPr/>
                    <a:lstStyle/>
                    <a:p>
                      <a:r>
                        <a:rPr lang="en-US" sz="1200" dirty="0" smtClean="0"/>
                        <a:t>Joint 802.1/802.15</a:t>
                      </a:r>
                      <a:endParaRPr lang="en-US" sz="1200" dirty="0"/>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r>
                        <a:rPr lang="en-US" sz="1200" dirty="0" smtClean="0"/>
                        <a:t>5G SC meeting</a:t>
                      </a:r>
                      <a:endParaRPr lang="en-US" sz="1200" dirty="0"/>
                    </a:p>
                  </a:txBody>
                  <a:tcPr marL="36000" marR="36000" marT="36000" marB="36000">
                    <a:solidFill>
                      <a:schemeClr val="bg1">
                        <a:lumMod val="85000"/>
                      </a:schemeClr>
                    </a:solidFill>
                  </a:tcPr>
                </a:tc>
                <a:tc>
                  <a:txBody>
                    <a:bodyPr/>
                    <a:lstStyle/>
                    <a:p>
                      <a:r>
                        <a:rPr lang="en-US" sz="1200" dirty="0" smtClean="0"/>
                        <a:t>5G SC meeting</a:t>
                      </a:r>
                      <a:endParaRPr lang="en-US" sz="1200" dirty="0"/>
                    </a:p>
                  </a:txBody>
                  <a:tcPr marL="36000" marR="36000" marT="36000" marB="36000">
                    <a:solidFill>
                      <a:schemeClr val="bg1">
                        <a:lumMod val="85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1540</TotalTime>
  <Words>1889</Words>
  <Application>Microsoft Macintosh PowerPoint</Application>
  <PresentationFormat>On-screen Show (4:3)</PresentationFormat>
  <Paragraphs>287</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Helvetica</vt:lpstr>
      <vt:lpstr>Monotype Sorts</vt:lpstr>
      <vt:lpstr>ＭＳ Ｐゴシック</vt:lpstr>
      <vt:lpstr>Times</vt:lpstr>
      <vt:lpstr>Times New Roman</vt:lpstr>
      <vt:lpstr>Arial</vt:lpstr>
      <vt:lpstr>Template</vt:lpstr>
      <vt:lpstr>IEEE 802.1 OmniRAN TG July 2016 F2F Meeting San Diego, CA</vt:lpstr>
      <vt:lpstr>July 2016 F2F Meeting</vt:lpstr>
      <vt:lpstr>Agenda proposal for July 2016 F2F</vt:lpstr>
      <vt:lpstr>July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March 2016 F2F</vt:lpstr>
      <vt:lpstr>Schedules</vt:lpstr>
      <vt:lpstr>Business #2</vt:lpstr>
      <vt:lpstr>Business #3</vt:lpstr>
      <vt:lpstr>Business #4</vt:lpstr>
      <vt:lpstr>Business #5</vt:lpstr>
      <vt:lpstr>Business #6</vt:lpstr>
      <vt:lpstr>Business #7</vt:lpstr>
      <vt:lpstr>Business #8</vt:lpstr>
    </vt:vector>
  </TitlesOfParts>
  <Company>NIST</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300</cp:revision>
  <cp:lastPrinted>1998-02-10T13:28:06Z</cp:lastPrinted>
  <dcterms:created xsi:type="dcterms:W3CDTF">2011-12-30T17:06:23Z</dcterms:created>
  <dcterms:modified xsi:type="dcterms:W3CDTF">2016-07-28T22:58:12Z</dcterms:modified>
</cp:coreProperties>
</file>