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97" r:id="rId2"/>
    <p:sldId id="262" r:id="rId3"/>
    <p:sldId id="323" r:id="rId4"/>
    <p:sldId id="298" r:id="rId5"/>
    <p:sldId id="334" r:id="rId6"/>
    <p:sldId id="326" r:id="rId7"/>
    <p:sldId id="335" r:id="rId8"/>
    <p:sldId id="336" r:id="rId9"/>
    <p:sldId id="337" r:id="rId10"/>
    <p:sldId id="338" r:id="rId11"/>
    <p:sldId id="327" r:id="rId12"/>
    <p:sldId id="328" r:id="rId13"/>
    <p:sldId id="329" r:id="rId14"/>
    <p:sldId id="330" r:id="rId15"/>
    <p:sldId id="331" r:id="rId16"/>
    <p:sldId id="332" r:id="rId17"/>
    <p:sldId id="333" r:id="rId18"/>
    <p:sldId id="27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6" autoAdjust="0"/>
    <p:restoredTop sz="95439" autoAdjust="0"/>
  </p:normalViewPr>
  <p:slideViewPr>
    <p:cSldViewPr>
      <p:cViewPr>
        <p:scale>
          <a:sx n="92" d="100"/>
          <a:sy n="92" d="100"/>
        </p:scale>
        <p:origin x="544" y="2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553855" y="76200"/>
            <a:ext cx="2361545" cy="307777"/>
          </a:xfrm>
          <a:prstGeom prst="rect">
            <a:avLst/>
          </a:prstGeom>
        </p:spPr>
        <p:txBody>
          <a:bodyPr wrap="none">
            <a:spAutoFit/>
          </a:bodyPr>
          <a:lstStyle/>
          <a:p>
            <a:pPr algn="r"/>
            <a:r>
              <a:rPr lang="hr-HR" sz="1400" b="1" dirty="0" smtClean="0">
                <a:latin typeface="+mn-lt"/>
              </a:rPr>
              <a:t>omniran-16-0043-00-CF00</a:t>
            </a:r>
            <a:endParaRPr lang="en-US" sz="1400" b="1" dirty="0">
              <a:latin typeface="+mn-lt"/>
            </a:endParaRPr>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1" Type="http://schemas.openxmlformats.org/officeDocument/2006/relationships/slideLayout" Target="../slideLayouts/slideLayout7.xml"/><Relationship Id="rId2" Type="http://schemas.openxmlformats.org/officeDocument/2006/relationships/hyperlink" Target="http://standards.ieee.org/IPR/copyrightpolicy.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02389490"/>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1757560"/>
                <a:gridCol w="1710190"/>
                <a:gridCol w="2553436"/>
              </a:tblGrid>
              <a:tr h="399499">
                <a:tc gridSpan="4">
                  <a:txBody>
                    <a:bodyPr/>
                    <a:lstStyle/>
                    <a:p>
                      <a:pPr algn="ctr"/>
                      <a:r>
                        <a:rPr lang="en-US" sz="2000" b="0" dirty="0" smtClean="0">
                          <a:solidFill>
                            <a:schemeClr val="tx1"/>
                          </a:solidFill>
                          <a:latin typeface="+mn-lt"/>
                        </a:rPr>
                        <a:t>Key</a:t>
                      </a:r>
                      <a:r>
                        <a:rPr lang="en-US" sz="2000" b="0" baseline="0" dirty="0" smtClean="0">
                          <a:solidFill>
                            <a:schemeClr val="tx1"/>
                          </a:solidFill>
                          <a:latin typeface="+mn-lt"/>
                        </a:rPr>
                        <a:t> concepts of authorization, </a:t>
                      </a:r>
                      <a:r>
                        <a:rPr lang="en-US" sz="2000" b="0" baseline="0" dirty="0" err="1" smtClean="0">
                          <a:solidFill>
                            <a:schemeClr val="tx1"/>
                          </a:solidFill>
                          <a:latin typeface="+mn-lt"/>
                        </a:rPr>
                        <a:t>QoS</a:t>
                      </a:r>
                      <a:r>
                        <a:rPr lang="en-US" sz="2000" b="0" baseline="0" dirty="0" smtClean="0">
                          <a:solidFill>
                            <a:schemeClr val="tx1"/>
                          </a:solidFill>
                          <a:latin typeface="+mn-lt"/>
                        </a:rPr>
                        <a:t>, and policy control</a:t>
                      </a:r>
                      <a:endParaRPr lang="en-US" sz="2000" b="0" dirty="0"/>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2016-07-25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r>
                        <a:rPr lang="en-US" sz="1400" dirty="0" smtClean="0"/>
                        <a:t>Max Riegel</a:t>
                      </a:r>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Nokia</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smtClean="0"/>
                        <a:t>+491732938240</a:t>
                      </a:r>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400" dirty="0" err="1" smtClean="0"/>
                        <a:t>maximilian.riegel@nokia.com</a:t>
                      </a:r>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endParaRPr lang="en-US" sz="1400"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400"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149080"/>
            <a:ext cx="8077200" cy="209932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sz="1600" dirty="0" smtClean="0">
                <a:latin typeface="+mn-lt"/>
              </a:rPr>
              <a:t>The presentation provides initial thoughts on the content of the section 7.6 Authorization, </a:t>
            </a:r>
            <a:r>
              <a:rPr lang="en-US" sz="1600" dirty="0" err="1" smtClean="0">
                <a:latin typeface="+mn-lt"/>
              </a:rPr>
              <a:t>QoS</a:t>
            </a:r>
            <a:r>
              <a:rPr lang="en-US" sz="1600" dirty="0" smtClean="0">
                <a:latin typeface="+mn-lt"/>
              </a:rPr>
              <a:t>, and policy control. The presentation is mainly aimed for describing the basic architecture and basic functions without going deeper into advanced topics, just to create initial text for the functional description within P802.1CF. It is expected that more details and more advanced functions will be added during the task group ballot phase.</a:t>
            </a:r>
            <a:endParaRPr lang="en-US" sz="1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flow</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Service flow is the basic means of policy control</a:t>
            </a:r>
          </a:p>
          <a:p>
            <a:pPr lvl="1"/>
            <a:r>
              <a:rPr lang="en-US" dirty="0" smtClean="0"/>
              <a:t>Uniquely identified by an ID</a:t>
            </a:r>
          </a:p>
          <a:p>
            <a:pPr lvl="1"/>
            <a:r>
              <a:rPr lang="en-US" dirty="0" smtClean="0"/>
              <a:t>User datagrams can be assigned to service flows</a:t>
            </a:r>
          </a:p>
          <a:p>
            <a:pPr lvl="1"/>
            <a:r>
              <a:rPr lang="en-US" dirty="0"/>
              <a:t>O</a:t>
            </a:r>
            <a:r>
              <a:rPr lang="en-US" dirty="0" smtClean="0"/>
              <a:t>perational states</a:t>
            </a:r>
          </a:p>
          <a:p>
            <a:pPr lvl="2"/>
            <a:r>
              <a:rPr lang="en-US" dirty="0" smtClean="0"/>
              <a:t>Provisioned: Subscription specific service flow parameters provided by subscription service</a:t>
            </a:r>
          </a:p>
          <a:p>
            <a:pPr lvl="2"/>
            <a:r>
              <a:rPr lang="en-US" dirty="0" smtClean="0"/>
              <a:t>Permitted: Requested service flow parameters fit to allowed range</a:t>
            </a:r>
          </a:p>
          <a:p>
            <a:pPr lvl="2"/>
            <a:r>
              <a:rPr lang="en-US" dirty="0" smtClean="0"/>
              <a:t>Active: service flow is established in network elements</a:t>
            </a:r>
          </a:p>
          <a:p>
            <a:r>
              <a:rPr lang="en-US" dirty="0" smtClean="0"/>
              <a:t>Service flows can be static or dynamic</a:t>
            </a:r>
          </a:p>
          <a:p>
            <a:pPr lvl="1"/>
            <a:r>
              <a:rPr lang="en-US" dirty="0" smtClean="0"/>
              <a:t>Static flows keep same behavior throughout a session</a:t>
            </a:r>
          </a:p>
          <a:p>
            <a:pPr lvl="1"/>
            <a:r>
              <a:rPr lang="en-US" dirty="0" smtClean="0"/>
              <a:t>Dynamic flows change behavior during a session</a:t>
            </a:r>
          </a:p>
          <a:p>
            <a:pPr lvl="1"/>
            <a:endParaRPr lang="en-US" dirty="0"/>
          </a:p>
        </p:txBody>
      </p:sp>
    </p:spTree>
    <p:extLst>
      <p:ext uri="{BB962C8B-B14F-4D97-AF65-F5344CB8AC3E}">
        <p14:creationId xmlns:p14="http://schemas.microsoft.com/office/powerpoint/2010/main" val="1793799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Roles and identifiers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Service Flow</a:t>
            </a:r>
          </a:p>
          <a:p>
            <a:pPr lvl="1"/>
            <a:r>
              <a:rPr lang="en-US" dirty="0" smtClean="0"/>
              <a:t>Identifies a traffic forwarding class with defined </a:t>
            </a:r>
            <a:r>
              <a:rPr lang="en-US" dirty="0" err="1" smtClean="0"/>
              <a:t>QoS</a:t>
            </a:r>
            <a:r>
              <a:rPr lang="en-US" dirty="0" smtClean="0"/>
              <a:t> parameters</a:t>
            </a:r>
          </a:p>
          <a:p>
            <a:r>
              <a:rPr lang="en-US" dirty="0" smtClean="0"/>
              <a:t>Subscription</a:t>
            </a:r>
          </a:p>
          <a:p>
            <a:pPr lvl="1"/>
            <a:r>
              <a:rPr lang="en-US" dirty="0" smtClean="0"/>
              <a:t>Comprises policy information (permitted </a:t>
            </a:r>
            <a:r>
              <a:rPr lang="en-US" dirty="0" err="1" smtClean="0"/>
              <a:t>QoS</a:t>
            </a:r>
            <a:r>
              <a:rPr lang="en-US" dirty="0" smtClean="0"/>
              <a:t> </a:t>
            </a:r>
            <a:r>
              <a:rPr lang="en-US" dirty="0" err="1" smtClean="0"/>
              <a:t>parametes</a:t>
            </a:r>
            <a:r>
              <a:rPr lang="en-US" dirty="0" smtClean="0"/>
              <a:t>)</a:t>
            </a:r>
          </a:p>
          <a:p>
            <a:r>
              <a:rPr lang="en-US" dirty="0" smtClean="0"/>
              <a:t>SS</a:t>
            </a:r>
          </a:p>
          <a:p>
            <a:pPr lvl="1"/>
            <a:r>
              <a:rPr lang="en-US" dirty="0" smtClean="0"/>
              <a:t>Repository of policies</a:t>
            </a:r>
          </a:p>
          <a:p>
            <a:pPr lvl="1"/>
            <a:r>
              <a:rPr lang="en-US" dirty="0" smtClean="0"/>
              <a:t>Provides policies and initiate policy changes</a:t>
            </a:r>
          </a:p>
          <a:p>
            <a:r>
              <a:rPr lang="en-US" dirty="0" smtClean="0"/>
              <a:t>ANC</a:t>
            </a:r>
          </a:p>
          <a:p>
            <a:pPr lvl="1"/>
            <a:r>
              <a:rPr lang="en-US" dirty="0" smtClean="0"/>
              <a:t>Operates the policy decision point</a:t>
            </a:r>
          </a:p>
          <a:p>
            <a:r>
              <a:rPr lang="en-US" dirty="0" smtClean="0"/>
              <a:t>NA, BH</a:t>
            </a:r>
          </a:p>
          <a:p>
            <a:pPr lvl="1"/>
            <a:r>
              <a:rPr lang="en-US" dirty="0" smtClean="0"/>
              <a:t>Policy enforcement points</a:t>
            </a:r>
          </a:p>
          <a:p>
            <a:r>
              <a:rPr lang="en-US" dirty="0" smtClean="0"/>
              <a:t>TEI, ARI</a:t>
            </a:r>
          </a:p>
          <a:p>
            <a:pPr lvl="1"/>
            <a:r>
              <a:rPr lang="en-US" dirty="0" smtClean="0"/>
              <a:t>Communicate with ANC about policy changes</a:t>
            </a:r>
            <a:endParaRPr lang="en-US" dirty="0"/>
          </a:p>
        </p:txBody>
      </p:sp>
    </p:spTree>
    <p:extLst>
      <p:ext uri="{BB962C8B-B14F-4D97-AF65-F5344CB8AC3E}">
        <p14:creationId xmlns:p14="http://schemas.microsoft.com/office/powerpoint/2010/main" val="141155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Use cases</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smtClean="0"/>
              <a:t>QoS</a:t>
            </a:r>
            <a:r>
              <a:rPr lang="en-US" dirty="0" smtClean="0"/>
              <a:t> policy provisioning between Subscription Service and AN Control</a:t>
            </a:r>
          </a:p>
          <a:p>
            <a:r>
              <a:rPr lang="en-US" dirty="0" smtClean="0"/>
              <a:t>Default service flow creation, modification and deletion</a:t>
            </a:r>
          </a:p>
          <a:p>
            <a:r>
              <a:rPr lang="en-US" dirty="0" smtClean="0"/>
              <a:t>Subscription service initiated service flow creation, modification, and deletion</a:t>
            </a:r>
          </a:p>
          <a:p>
            <a:r>
              <a:rPr lang="en-US" dirty="0" smtClean="0"/>
              <a:t>Access router initiated service flow creation, modification, and deletion</a:t>
            </a:r>
          </a:p>
          <a:p>
            <a:r>
              <a:rPr lang="en-US" dirty="0" smtClean="0"/>
              <a:t>Terminal initiated service flow creation, modification, and deletion</a:t>
            </a:r>
            <a:endParaRPr lang="en-US" dirty="0"/>
          </a:p>
        </p:txBody>
      </p:sp>
    </p:spTree>
    <p:extLst>
      <p:ext uri="{BB962C8B-B14F-4D97-AF65-F5344CB8AC3E}">
        <p14:creationId xmlns:p14="http://schemas.microsoft.com/office/powerpoint/2010/main" val="2139048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Functional requirements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Should support subscriber specific </a:t>
            </a:r>
            <a:r>
              <a:rPr lang="en-US" dirty="0" err="1" smtClean="0"/>
              <a:t>QoS</a:t>
            </a:r>
            <a:r>
              <a:rPr lang="en-US" dirty="0" smtClean="0"/>
              <a:t> parameters</a:t>
            </a:r>
          </a:p>
          <a:p>
            <a:r>
              <a:rPr lang="en-US" dirty="0" smtClean="0"/>
              <a:t>Should allow for both </a:t>
            </a:r>
            <a:r>
              <a:rPr lang="en-US" dirty="0" err="1" smtClean="0"/>
              <a:t>intserv</a:t>
            </a:r>
            <a:r>
              <a:rPr lang="en-US" dirty="0" smtClean="0"/>
              <a:t> and </a:t>
            </a:r>
            <a:r>
              <a:rPr lang="en-US" dirty="0" err="1" smtClean="0"/>
              <a:t>diffserv</a:t>
            </a:r>
            <a:r>
              <a:rPr lang="en-US" dirty="0" smtClean="0"/>
              <a:t> </a:t>
            </a:r>
            <a:r>
              <a:rPr lang="en-US" dirty="0" err="1" smtClean="0"/>
              <a:t>QoS</a:t>
            </a:r>
            <a:r>
              <a:rPr lang="en-US" dirty="0" smtClean="0"/>
              <a:t> models</a:t>
            </a:r>
          </a:p>
          <a:p>
            <a:r>
              <a:rPr lang="en-US" dirty="0" smtClean="0"/>
              <a:t>Should support static and dynamic service flows</a:t>
            </a:r>
          </a:p>
          <a:p>
            <a:r>
              <a:rPr lang="en-US" dirty="0" smtClean="0"/>
              <a:t>Should allow Subscription Service to change active service flows</a:t>
            </a:r>
          </a:p>
          <a:p>
            <a:r>
              <a:rPr lang="en-US" dirty="0" smtClean="0"/>
              <a:t>Should allow for dynamic service flow creation on request from terminal or access router</a:t>
            </a:r>
          </a:p>
          <a:p>
            <a:r>
              <a:rPr lang="en-US" dirty="0" smtClean="0"/>
              <a:t>Should create static service flows based on the authorization information delivered in the admission accept message</a:t>
            </a:r>
          </a:p>
          <a:p>
            <a:r>
              <a:rPr lang="en-US" dirty="0" smtClean="0"/>
              <a:t>Should be able to handle any number of terminals, any number of access routers and any number of subscription services.</a:t>
            </a:r>
          </a:p>
          <a:p>
            <a:r>
              <a:rPr lang="en-US" dirty="0" smtClean="0"/>
              <a:t>Should support the resource reservation protocols specified by IEEE 802</a:t>
            </a:r>
          </a:p>
          <a:p>
            <a:endParaRPr lang="en-US" dirty="0"/>
          </a:p>
        </p:txBody>
      </p:sp>
    </p:spTree>
    <p:extLst>
      <p:ext uri="{BB962C8B-B14F-4D97-AF65-F5344CB8AC3E}">
        <p14:creationId xmlns:p14="http://schemas.microsoft.com/office/powerpoint/2010/main" val="17479252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Specific attributes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Service flow parameters</a:t>
            </a:r>
          </a:p>
          <a:p>
            <a:pPr lvl="1"/>
            <a:r>
              <a:rPr lang="en-US" dirty="0" smtClean="0"/>
              <a:t>Datagram filter</a:t>
            </a:r>
          </a:p>
          <a:p>
            <a:pPr lvl="1"/>
            <a:r>
              <a:rPr lang="en-US" dirty="0" smtClean="0"/>
              <a:t>Priority</a:t>
            </a:r>
          </a:p>
          <a:p>
            <a:pPr lvl="1"/>
            <a:r>
              <a:rPr lang="en-US" dirty="0" smtClean="0"/>
              <a:t>Bandwidth</a:t>
            </a:r>
          </a:p>
          <a:p>
            <a:pPr lvl="1"/>
            <a:r>
              <a:rPr lang="en-US" dirty="0" smtClean="0"/>
              <a:t>Delay</a:t>
            </a:r>
          </a:p>
          <a:p>
            <a:pPr lvl="1"/>
            <a:r>
              <a:rPr lang="en-US" dirty="0" smtClean="0"/>
              <a:t>Jitter</a:t>
            </a:r>
          </a:p>
          <a:p>
            <a:r>
              <a:rPr lang="en-US" dirty="0" smtClean="0"/>
              <a:t>Policy rules</a:t>
            </a:r>
          </a:p>
          <a:p>
            <a:pPr lvl="1"/>
            <a:r>
              <a:rPr lang="en-US" dirty="0" smtClean="0"/>
              <a:t>Traffic specification</a:t>
            </a:r>
          </a:p>
          <a:p>
            <a:pPr lvl="1"/>
            <a:r>
              <a:rPr lang="en-US" dirty="0" smtClean="0"/>
              <a:t>Priority</a:t>
            </a:r>
          </a:p>
          <a:p>
            <a:pPr lvl="1"/>
            <a:r>
              <a:rPr lang="en-US" dirty="0" smtClean="0"/>
              <a:t>Usage limits (time, volume)</a:t>
            </a:r>
          </a:p>
          <a:p>
            <a:pPr lvl="1"/>
            <a:endParaRPr lang="en-US" dirty="0" smtClean="0"/>
          </a:p>
          <a:p>
            <a:pPr lvl="1"/>
            <a:endParaRPr lang="en-US" dirty="0"/>
          </a:p>
        </p:txBody>
      </p:sp>
    </p:spTree>
    <p:extLst>
      <p:ext uri="{BB962C8B-B14F-4D97-AF65-F5344CB8AC3E}">
        <p14:creationId xmlns:p14="http://schemas.microsoft.com/office/powerpoint/2010/main" val="274779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Basic functions</a:t>
            </a:r>
            <a:endParaRPr lang="en-US" dirty="0"/>
          </a:p>
        </p:txBody>
      </p:sp>
      <p:sp>
        <p:nvSpPr>
          <p:cNvPr id="3" name="Content Placeholder 2"/>
          <p:cNvSpPr>
            <a:spLocks noGrp="1"/>
          </p:cNvSpPr>
          <p:nvPr>
            <p:ph idx="1"/>
          </p:nvPr>
        </p:nvSpPr>
        <p:spPr/>
        <p:txBody>
          <a:bodyPr/>
          <a:lstStyle/>
          <a:p>
            <a:r>
              <a:rPr lang="en-US" dirty="0" smtClean="0"/>
              <a:t>Provisioning of authorization information to policy decision point at session begin</a:t>
            </a:r>
          </a:p>
          <a:p>
            <a:r>
              <a:rPr lang="en-US" dirty="0" smtClean="0"/>
              <a:t>Change of authorization during session</a:t>
            </a:r>
          </a:p>
          <a:p>
            <a:r>
              <a:rPr lang="en-US" dirty="0" smtClean="0"/>
              <a:t>Provisioning of </a:t>
            </a:r>
            <a:r>
              <a:rPr lang="en-US" dirty="0" err="1" smtClean="0"/>
              <a:t>QoS</a:t>
            </a:r>
            <a:r>
              <a:rPr lang="en-US" dirty="0" smtClean="0"/>
              <a:t> parameters to policy enforcement points</a:t>
            </a:r>
          </a:p>
          <a:p>
            <a:r>
              <a:rPr lang="en-US" dirty="0" smtClean="0"/>
              <a:t>Request of service flow by terminal</a:t>
            </a:r>
          </a:p>
          <a:p>
            <a:r>
              <a:rPr lang="en-US" dirty="0" smtClean="0"/>
              <a:t>Request of service flow by access router</a:t>
            </a:r>
            <a:endParaRPr lang="en-US" dirty="0"/>
          </a:p>
        </p:txBody>
      </p:sp>
    </p:spTree>
    <p:extLst>
      <p:ext uri="{BB962C8B-B14F-4D97-AF65-F5344CB8AC3E}">
        <p14:creationId xmlns:p14="http://schemas.microsoft.com/office/powerpoint/2010/main" val="11770347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Detailed procedures</a:t>
            </a:r>
            <a:endParaRPr lang="en-US" dirty="0"/>
          </a:p>
        </p:txBody>
      </p:sp>
      <p:sp>
        <p:nvSpPr>
          <p:cNvPr id="3" name="Content Placeholder 2"/>
          <p:cNvSpPr>
            <a:spLocks noGrp="1"/>
          </p:cNvSpPr>
          <p:nvPr>
            <p:ph idx="1"/>
          </p:nvPr>
        </p:nvSpPr>
        <p:spPr/>
        <p:txBody>
          <a:bodyPr/>
          <a:lstStyle/>
          <a:p>
            <a:r>
              <a:rPr lang="en-US" dirty="0" smtClean="0"/>
              <a:t>Pre-provisioned service flow establishment</a:t>
            </a:r>
          </a:p>
          <a:p>
            <a:r>
              <a:rPr lang="en-US" dirty="0" smtClean="0"/>
              <a:t>Service flow initialization by terminal</a:t>
            </a:r>
          </a:p>
          <a:p>
            <a:r>
              <a:rPr lang="en-US" dirty="0" smtClean="0"/>
              <a:t>Service flow initialization by access router</a:t>
            </a:r>
          </a:p>
          <a:p>
            <a:r>
              <a:rPr lang="en-US" dirty="0" smtClean="0"/>
              <a:t>Service flow modification by terminal</a:t>
            </a:r>
          </a:p>
          <a:p>
            <a:r>
              <a:rPr lang="en-US" dirty="0" smtClean="0"/>
              <a:t>Service flow termination by terminal</a:t>
            </a:r>
          </a:p>
          <a:p>
            <a:r>
              <a:rPr lang="en-US" dirty="0" smtClean="0"/>
              <a:t>Change of authorization by subscription service</a:t>
            </a:r>
            <a:endParaRPr lang="en-US" dirty="0"/>
          </a:p>
        </p:txBody>
      </p:sp>
    </p:spTree>
    <p:extLst>
      <p:ext uri="{BB962C8B-B14F-4D97-AF65-F5344CB8AC3E}">
        <p14:creationId xmlns:p14="http://schemas.microsoft.com/office/powerpoint/2010/main" val="1336925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Mapping to IEEE 802 technologies</a:t>
            </a:r>
            <a:endParaRPr lang="en-US" dirty="0"/>
          </a:p>
        </p:txBody>
      </p:sp>
      <p:sp>
        <p:nvSpPr>
          <p:cNvPr id="3" name="Content Placeholder 2"/>
          <p:cNvSpPr>
            <a:spLocks noGrp="1"/>
          </p:cNvSpPr>
          <p:nvPr>
            <p:ph idx="1"/>
          </p:nvPr>
        </p:nvSpPr>
        <p:spPr/>
        <p:txBody>
          <a:bodyPr/>
          <a:lstStyle/>
          <a:p>
            <a:r>
              <a:rPr lang="en-US" dirty="0" smtClean="0"/>
              <a:t>Services and service models supported by the IEEE 802 technologies</a:t>
            </a:r>
            <a:endParaRPr lang="en-US" dirty="0"/>
          </a:p>
        </p:txBody>
      </p:sp>
    </p:spTree>
    <p:extLst>
      <p:ext uri="{BB962C8B-B14F-4D97-AF65-F5344CB8AC3E}">
        <p14:creationId xmlns:p14="http://schemas.microsoft.com/office/powerpoint/2010/main" val="1067383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457200" y="1313766"/>
            <a:ext cx="8229600" cy="4995554"/>
          </a:xfrm>
        </p:spPr>
        <p:txBody>
          <a:bodyPr>
            <a:normAutofit/>
          </a:bodyPr>
          <a:lstStyle/>
          <a:p>
            <a:r>
              <a:rPr lang="en-US" dirty="0"/>
              <a:t>The slides </a:t>
            </a:r>
            <a:r>
              <a:rPr lang="en-US" dirty="0" smtClean="0"/>
              <a:t>present an initial functional description of the authorization and policy control process.</a:t>
            </a:r>
          </a:p>
          <a:p>
            <a:r>
              <a:rPr lang="en-US" dirty="0"/>
              <a:t>M</a:t>
            </a:r>
            <a:r>
              <a:rPr lang="en-US" dirty="0" smtClean="0"/>
              <a:t>ore sophisticated models could be added later, e.g. </a:t>
            </a:r>
            <a:r>
              <a:rPr lang="en-US" dirty="0"/>
              <a:t>adopting the Policy and charging control </a:t>
            </a:r>
            <a:r>
              <a:rPr lang="en-US" dirty="0" smtClean="0"/>
              <a:t>architecture of 3GPP </a:t>
            </a:r>
            <a:r>
              <a:rPr lang="en-US" dirty="0"/>
              <a:t>TS </a:t>
            </a:r>
            <a:r>
              <a:rPr lang="en-US" dirty="0" smtClean="0"/>
              <a:t>23.203 </a:t>
            </a:r>
            <a:endParaRPr lang="en-US" dirty="0"/>
          </a:p>
          <a:p>
            <a:r>
              <a:rPr lang="en-US" dirty="0" smtClean="0"/>
              <a:t>Any comments or recommendations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Key Concepts </a:t>
            </a:r>
            <a:r>
              <a:rPr lang="en-US" dirty="0" smtClean="0"/>
              <a:t>of</a:t>
            </a:r>
            <a:br>
              <a:rPr lang="en-US" dirty="0" smtClean="0"/>
            </a:br>
            <a:r>
              <a:rPr lang="en-US" dirty="0" smtClean="0"/>
              <a:t>Authorization, </a:t>
            </a:r>
            <a:r>
              <a:rPr lang="en-US" dirty="0" err="1" smtClean="0"/>
              <a:t>QoS</a:t>
            </a:r>
            <a:r>
              <a:rPr lang="en-US" dirty="0" smtClean="0"/>
              <a:t>, and policy control</a:t>
            </a:r>
            <a:endParaRPr lang="en-US" dirty="0"/>
          </a:p>
        </p:txBody>
      </p:sp>
      <p:sp>
        <p:nvSpPr>
          <p:cNvPr id="3" name="Subtitle 2"/>
          <p:cNvSpPr>
            <a:spLocks noGrp="1"/>
          </p:cNvSpPr>
          <p:nvPr>
            <p:ph type="subTitle" idx="1"/>
          </p:nvPr>
        </p:nvSpPr>
        <p:spPr/>
        <p:txBody>
          <a:bodyPr/>
          <a:lstStyle/>
          <a:p>
            <a:r>
              <a:rPr lang="en-US" dirty="0" smtClean="0"/>
              <a:t>Max Riegel</a:t>
            </a:r>
          </a:p>
          <a:p>
            <a:r>
              <a:rPr lang="en-US" dirty="0" smtClean="0"/>
              <a:t>(Nokia)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588962"/>
          </a:xfrm>
        </p:spPr>
        <p:txBody>
          <a:bodyPr>
            <a:normAutofit fontScale="90000"/>
          </a:bodyPr>
          <a:lstStyle/>
          <a:p>
            <a:pPr>
              <a:defRPr/>
            </a:pPr>
            <a:r>
              <a:rPr lang="en-US" dirty="0"/>
              <a:t/>
            </a:r>
            <a:br>
              <a:rPr lang="en-US" dirty="0"/>
            </a:br>
            <a:r>
              <a:rPr lang="en-US" dirty="0" smtClean="0"/>
              <a:t>P802.1CF Draft </a:t>
            </a:r>
            <a:r>
              <a:rPr lang="en-US" dirty="0" err="1" smtClean="0"/>
              <a:t>ToC</a:t>
            </a:r>
            <a:r>
              <a:rPr lang="en-US" dirty="0"/>
              <a:t/>
            </a:r>
            <a:br>
              <a:rPr lang="en-US" dirty="0"/>
            </a:br>
            <a:endParaRPr lang="en-US" dirty="0"/>
          </a:p>
        </p:txBody>
      </p:sp>
      <p:cxnSp>
        <p:nvCxnSpPr>
          <p:cNvPr id="87042" name="Straight Connector 12"/>
          <p:cNvCxnSpPr>
            <a:cxnSpLocks noChangeShapeType="1"/>
          </p:cNvCxnSpPr>
          <p:nvPr/>
        </p:nvCxnSpPr>
        <p:spPr bwMode="auto">
          <a:xfrm>
            <a:off x="4751388" y="3113965"/>
            <a:ext cx="4051300" cy="0"/>
          </a:xfrm>
          <a:prstGeom prst="line">
            <a:avLst/>
          </a:prstGeom>
          <a:noFill/>
          <a:ln w="6350" algn="ctr">
            <a:solidFill>
              <a:schemeClr val="tx1"/>
            </a:solidFill>
            <a:prstDash val="dashDot"/>
            <a:round/>
            <a:headEnd type="none" w="sm" len="sm"/>
            <a:tailEnd type="none" w="sm" len="sm"/>
          </a:ln>
        </p:spPr>
      </p:cxnSp>
      <p:cxnSp>
        <p:nvCxnSpPr>
          <p:cNvPr id="87043" name="Straight Connector 13"/>
          <p:cNvCxnSpPr>
            <a:cxnSpLocks noChangeShapeType="1"/>
          </p:cNvCxnSpPr>
          <p:nvPr/>
        </p:nvCxnSpPr>
        <p:spPr bwMode="auto">
          <a:xfrm>
            <a:off x="4662488" y="1964255"/>
            <a:ext cx="4049712" cy="0"/>
          </a:xfrm>
          <a:prstGeom prst="line">
            <a:avLst/>
          </a:prstGeom>
          <a:noFill/>
          <a:ln w="6350" algn="ctr">
            <a:solidFill>
              <a:schemeClr val="tx1"/>
            </a:solidFill>
            <a:prstDash val="dashDot"/>
            <a:round/>
            <a:headEnd type="none" w="sm" len="sm"/>
            <a:tailEnd type="none" w="sm" len="sm"/>
          </a:ln>
        </p:spPr>
      </p:cxnSp>
      <p:pic>
        <p:nvPicPr>
          <p:cNvPr id="87044" name="Picture 7" descr="omniran-functions.png"/>
          <p:cNvPicPr>
            <a:picLocks noChangeAspect="1"/>
          </p:cNvPicPr>
          <p:nvPr/>
        </p:nvPicPr>
        <p:blipFill>
          <a:blip r:embed="rId2"/>
          <a:srcRect/>
          <a:stretch>
            <a:fillRect/>
          </a:stretch>
        </p:blipFill>
        <p:spPr bwMode="auto">
          <a:xfrm>
            <a:off x="5021895" y="3158970"/>
            <a:ext cx="3420535" cy="2522543"/>
          </a:xfrm>
          <a:prstGeom prst="rect">
            <a:avLst/>
          </a:prstGeom>
          <a:noFill/>
          <a:ln w="9525">
            <a:noFill/>
            <a:miter lim="800000"/>
            <a:headEnd/>
            <a:tailEnd/>
          </a:ln>
        </p:spPr>
      </p:pic>
      <p:sp>
        <p:nvSpPr>
          <p:cNvPr id="87045" name="Content Placeholder 2"/>
          <p:cNvSpPr>
            <a:spLocks noGrp="1"/>
          </p:cNvSpPr>
          <p:nvPr>
            <p:ph idx="1"/>
          </p:nvPr>
        </p:nvSpPr>
        <p:spPr>
          <a:xfrm>
            <a:off x="457200" y="1219200"/>
            <a:ext cx="6545263" cy="5224463"/>
          </a:xfrm>
        </p:spPr>
        <p:txBody>
          <a:bodyPr>
            <a:noAutofit/>
          </a:bodyPr>
          <a:lstStyle/>
          <a:p>
            <a:pPr>
              <a:lnSpc>
                <a:spcPct val="85000"/>
              </a:lnSpc>
              <a:spcBef>
                <a:spcPct val="0"/>
              </a:spcBef>
            </a:pPr>
            <a:r>
              <a:rPr lang="en-US" sz="1900" dirty="0" smtClean="0"/>
              <a:t>Overview</a:t>
            </a:r>
          </a:p>
          <a:p>
            <a:pPr>
              <a:lnSpc>
                <a:spcPct val="85000"/>
              </a:lnSpc>
              <a:spcBef>
                <a:spcPct val="0"/>
              </a:spcBef>
            </a:pPr>
            <a:r>
              <a:rPr lang="en-US" sz="1900" dirty="0" smtClean="0"/>
              <a:t>References, </a:t>
            </a:r>
            <a:r>
              <a:rPr lang="en-US" sz="1900" dirty="0"/>
              <a:t>d</a:t>
            </a:r>
            <a:r>
              <a:rPr lang="en-US" sz="1900" dirty="0" smtClean="0"/>
              <a:t>efinitions, </a:t>
            </a:r>
            <a:r>
              <a:rPr lang="en-US" sz="1900" dirty="0"/>
              <a:t>a</a:t>
            </a:r>
            <a:r>
              <a:rPr lang="en-US" sz="1900" dirty="0" smtClean="0"/>
              <a:t>cronyms and abbreviations</a:t>
            </a:r>
            <a:endParaRPr lang="en-US" sz="1900" dirty="0"/>
          </a:p>
          <a:p>
            <a:pPr>
              <a:lnSpc>
                <a:spcPct val="85000"/>
              </a:lnSpc>
              <a:spcBef>
                <a:spcPct val="0"/>
              </a:spcBef>
            </a:pPr>
            <a:r>
              <a:rPr lang="en-US" sz="1900" dirty="0" smtClean="0"/>
              <a:t>Conformance</a:t>
            </a:r>
          </a:p>
          <a:p>
            <a:pPr>
              <a:lnSpc>
                <a:spcPct val="85000"/>
              </a:lnSpc>
              <a:spcBef>
                <a:spcPct val="0"/>
              </a:spcBef>
            </a:pPr>
            <a:r>
              <a:rPr lang="en-US" sz="1900" dirty="0" smtClean="0"/>
              <a:t>Network Reference Model</a:t>
            </a:r>
          </a:p>
          <a:p>
            <a:pPr lvl="1">
              <a:lnSpc>
                <a:spcPct val="85000"/>
              </a:lnSpc>
              <a:spcBef>
                <a:spcPct val="0"/>
              </a:spcBef>
            </a:pPr>
            <a:r>
              <a:rPr lang="en-US" sz="1600" dirty="0" smtClean="0"/>
              <a:t>Basic concepts and terminology</a:t>
            </a:r>
          </a:p>
          <a:p>
            <a:pPr lvl="1">
              <a:lnSpc>
                <a:spcPct val="85000"/>
              </a:lnSpc>
              <a:spcBef>
                <a:spcPct val="0"/>
              </a:spcBef>
            </a:pPr>
            <a:r>
              <a:rPr lang="en-US" sz="1600" dirty="0" smtClean="0"/>
              <a:t>Overview of NRM</a:t>
            </a:r>
          </a:p>
          <a:p>
            <a:pPr lvl="1">
              <a:lnSpc>
                <a:spcPct val="85000"/>
              </a:lnSpc>
              <a:spcBef>
                <a:spcPct val="0"/>
              </a:spcBef>
            </a:pPr>
            <a:r>
              <a:rPr lang="en-US" sz="1600" dirty="0" smtClean="0"/>
              <a:t>Basic, enhanced and comprehensive NRM</a:t>
            </a:r>
          </a:p>
          <a:p>
            <a:pPr lvl="1">
              <a:lnSpc>
                <a:spcPct val="85000"/>
              </a:lnSpc>
              <a:spcBef>
                <a:spcPct val="0"/>
              </a:spcBef>
            </a:pPr>
            <a:r>
              <a:rPr lang="en-US" sz="1600" dirty="0" smtClean="0"/>
              <a:t>Deployment scenarios</a:t>
            </a:r>
          </a:p>
          <a:p>
            <a:pPr>
              <a:lnSpc>
                <a:spcPct val="85000"/>
              </a:lnSpc>
              <a:spcBef>
                <a:spcPct val="0"/>
              </a:spcBef>
            </a:pPr>
            <a:r>
              <a:rPr lang="en-US" sz="1900" dirty="0" smtClean="0"/>
              <a:t>Functional Design and Decomposition</a:t>
            </a:r>
          </a:p>
          <a:p>
            <a:pPr lvl="1">
              <a:lnSpc>
                <a:spcPct val="85000"/>
              </a:lnSpc>
              <a:spcBef>
                <a:spcPct val="0"/>
              </a:spcBef>
            </a:pPr>
            <a:r>
              <a:rPr lang="en-US" sz="1600" dirty="0" smtClean="0"/>
              <a:t>Access Network Setup </a:t>
            </a:r>
          </a:p>
          <a:p>
            <a:pPr lvl="1">
              <a:lnSpc>
                <a:spcPct val="85000"/>
              </a:lnSpc>
              <a:spcBef>
                <a:spcPct val="0"/>
              </a:spcBef>
            </a:pPr>
            <a:r>
              <a:rPr lang="en-US" sz="1600" dirty="0" smtClean="0"/>
              <a:t>Network Discovery and Selection</a:t>
            </a:r>
          </a:p>
          <a:p>
            <a:pPr lvl="1">
              <a:lnSpc>
                <a:spcPct val="85000"/>
              </a:lnSpc>
              <a:spcBef>
                <a:spcPct val="0"/>
              </a:spcBef>
            </a:pPr>
            <a:r>
              <a:rPr lang="en-US" sz="1600" dirty="0" smtClean="0"/>
              <a:t>Association and Disassociation</a:t>
            </a:r>
          </a:p>
          <a:p>
            <a:pPr lvl="1">
              <a:lnSpc>
                <a:spcPct val="85000"/>
              </a:lnSpc>
              <a:spcBef>
                <a:spcPct val="0"/>
              </a:spcBef>
            </a:pPr>
            <a:r>
              <a:rPr lang="en-US" sz="1600" dirty="0" smtClean="0"/>
              <a:t>Authentication and Trust Establishment</a:t>
            </a:r>
          </a:p>
          <a:p>
            <a:pPr lvl="1">
              <a:lnSpc>
                <a:spcPct val="85000"/>
              </a:lnSpc>
              <a:spcBef>
                <a:spcPct val="0"/>
              </a:spcBef>
            </a:pPr>
            <a:r>
              <a:rPr lang="en-US" sz="1600" dirty="0" smtClean="0"/>
              <a:t>Data path establishment, </a:t>
            </a:r>
            <a:br>
              <a:rPr lang="en-US" sz="1600" dirty="0" smtClean="0"/>
            </a:br>
            <a:r>
              <a:rPr lang="en-US" sz="1600" dirty="0" smtClean="0"/>
              <a:t>relocation and teardown</a:t>
            </a:r>
          </a:p>
          <a:p>
            <a:pPr lvl="1">
              <a:lnSpc>
                <a:spcPct val="85000"/>
              </a:lnSpc>
              <a:spcBef>
                <a:spcPct val="0"/>
              </a:spcBef>
            </a:pPr>
            <a:r>
              <a:rPr lang="en-US" sz="1600" dirty="0" smtClean="0">
                <a:solidFill>
                  <a:srgbClr val="FF0000"/>
                </a:solidFill>
              </a:rPr>
              <a:t>Authorization, </a:t>
            </a:r>
            <a:r>
              <a:rPr lang="en-US" sz="1600" dirty="0" err="1" smtClean="0">
                <a:solidFill>
                  <a:srgbClr val="FF0000"/>
                </a:solidFill>
              </a:rPr>
              <a:t>QoS</a:t>
            </a:r>
            <a:r>
              <a:rPr lang="en-US" sz="1600" dirty="0" smtClean="0">
                <a:solidFill>
                  <a:srgbClr val="FF0000"/>
                </a:solidFill>
              </a:rPr>
              <a:t> and policy control</a:t>
            </a:r>
          </a:p>
          <a:p>
            <a:pPr lvl="1">
              <a:lnSpc>
                <a:spcPct val="85000"/>
              </a:lnSpc>
              <a:spcBef>
                <a:spcPct val="0"/>
              </a:spcBef>
            </a:pPr>
            <a:r>
              <a:rPr lang="en-US" sz="1600" dirty="0" smtClean="0"/>
              <a:t>Monitoring and statistics</a:t>
            </a:r>
          </a:p>
          <a:p>
            <a:pPr lvl="1">
              <a:lnSpc>
                <a:spcPct val="85000"/>
              </a:lnSpc>
              <a:spcBef>
                <a:spcPct val="0"/>
              </a:spcBef>
            </a:pPr>
            <a:r>
              <a:rPr lang="en-US" sz="1600" dirty="0" smtClean="0"/>
              <a:t>Fault diagnostics and maintenance</a:t>
            </a:r>
          </a:p>
          <a:p>
            <a:pPr>
              <a:lnSpc>
                <a:spcPct val="85000"/>
              </a:lnSpc>
              <a:spcBef>
                <a:spcPct val="0"/>
              </a:spcBef>
            </a:pPr>
            <a:r>
              <a:rPr lang="en-US" sz="1900" dirty="0" smtClean="0"/>
              <a:t>SDN Abstraction	</a:t>
            </a:r>
          </a:p>
          <a:p>
            <a:pPr>
              <a:lnSpc>
                <a:spcPct val="85000"/>
              </a:lnSpc>
              <a:spcBef>
                <a:spcPct val="0"/>
              </a:spcBef>
            </a:pPr>
            <a:r>
              <a:rPr lang="en-US" sz="1900" dirty="0" smtClean="0"/>
              <a:t>Annex:</a:t>
            </a:r>
          </a:p>
          <a:p>
            <a:pPr lvl="1">
              <a:lnSpc>
                <a:spcPct val="85000"/>
              </a:lnSpc>
              <a:spcBef>
                <a:spcPct val="0"/>
              </a:spcBef>
            </a:pPr>
            <a:r>
              <a:rPr lang="en-US" sz="1600" dirty="0" smtClean="0"/>
              <a:t>PICS </a:t>
            </a:r>
            <a:r>
              <a:rPr lang="en-US" sz="1600" dirty="0" err="1" smtClean="0"/>
              <a:t>proforma</a:t>
            </a:r>
            <a:endParaRPr lang="en-US" sz="1600" dirty="0" smtClean="0"/>
          </a:p>
          <a:p>
            <a:pPr lvl="1">
              <a:lnSpc>
                <a:spcPct val="85000"/>
              </a:lnSpc>
              <a:spcBef>
                <a:spcPct val="0"/>
              </a:spcBef>
            </a:pPr>
            <a:r>
              <a:rPr lang="en-US" sz="1600" dirty="0" smtClean="0"/>
              <a:t>Privacy Engineering</a:t>
            </a:r>
          </a:p>
          <a:p>
            <a:pPr lvl="1">
              <a:lnSpc>
                <a:spcPct val="85000"/>
              </a:lnSpc>
              <a:spcBef>
                <a:spcPct val="0"/>
              </a:spcBef>
            </a:pPr>
            <a:r>
              <a:rPr lang="en-US" sz="1600" dirty="0" smtClean="0"/>
              <a:t>Applicability to non-IEEE 802 PHY layer technologies</a:t>
            </a:r>
          </a:p>
          <a:p>
            <a:pPr lvl="1">
              <a:lnSpc>
                <a:spcPct val="85000"/>
              </a:lnSpc>
              <a:spcBef>
                <a:spcPct val="0"/>
              </a:spcBef>
            </a:pPr>
            <a:r>
              <a:rPr lang="en-US" sz="1600" dirty="0" smtClean="0"/>
              <a:t>Bibliography</a:t>
            </a:r>
          </a:p>
          <a:p>
            <a:pPr lvl="1">
              <a:lnSpc>
                <a:spcPct val="85000"/>
              </a:lnSpc>
              <a:spcBef>
                <a:spcPct val="0"/>
              </a:spcBef>
            </a:pPr>
            <a:endParaRPr lang="en-US" sz="1600" dirty="0" smtClean="0"/>
          </a:p>
        </p:txBody>
      </p:sp>
      <p:pic>
        <p:nvPicPr>
          <p:cNvPr id="87046" name="Picture 8" descr="150507-nrm.png"/>
          <p:cNvPicPr>
            <a:picLocks noChangeAspect="1"/>
          </p:cNvPicPr>
          <p:nvPr/>
        </p:nvPicPr>
        <p:blipFill>
          <a:blip r:embed="rId3"/>
          <a:srcRect/>
          <a:stretch>
            <a:fillRect/>
          </a:stretch>
        </p:blipFill>
        <p:spPr bwMode="auto">
          <a:xfrm>
            <a:off x="5562600" y="1971971"/>
            <a:ext cx="2204755" cy="1151065"/>
          </a:xfrm>
          <a:prstGeom prst="rect">
            <a:avLst/>
          </a:prstGeom>
          <a:noFill/>
          <a:ln w="9525">
            <a:noFill/>
            <a:miter lim="800000"/>
            <a:headEnd/>
            <a:tailEnd/>
          </a:ln>
        </p:spPr>
      </p:pic>
    </p:spTree>
    <p:extLst>
      <p:ext uri="{BB962C8B-B14F-4D97-AF65-F5344CB8AC3E}">
        <p14:creationId xmlns:p14="http://schemas.microsoft.com/office/powerpoint/2010/main" val="3570102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Functional design and decomposition</a:t>
            </a:r>
            <a:br>
              <a:rPr lang="en-US" smtClean="0"/>
            </a:br>
            <a:r>
              <a:rPr lang="en-US" smtClean="0"/>
              <a:t>Chapter ToC</a:t>
            </a:r>
            <a:endParaRPr lang="en-US" dirty="0"/>
          </a:p>
        </p:txBody>
      </p:sp>
      <p:sp>
        <p:nvSpPr>
          <p:cNvPr id="3" name="Content Placeholder 2"/>
          <p:cNvSpPr>
            <a:spLocks noGrp="1"/>
          </p:cNvSpPr>
          <p:nvPr>
            <p:ph idx="1"/>
          </p:nvPr>
        </p:nvSpPr>
        <p:spPr/>
        <p:txBody>
          <a:bodyPr/>
          <a:lstStyle/>
          <a:p>
            <a:pPr marL="514350" indent="-514350">
              <a:spcBef>
                <a:spcPts val="300"/>
              </a:spcBef>
              <a:buFont typeface="+mj-lt"/>
              <a:buAutoNum type="arabicPeriod"/>
            </a:pPr>
            <a:r>
              <a:rPr lang="en-US" sz="2800" dirty="0" smtClean="0"/>
              <a:t>Introduction</a:t>
            </a:r>
          </a:p>
          <a:p>
            <a:pPr marL="514350" indent="-514350">
              <a:spcBef>
                <a:spcPts val="300"/>
              </a:spcBef>
              <a:buFont typeface="+mj-lt"/>
              <a:buAutoNum type="arabicPeriod"/>
            </a:pPr>
            <a:r>
              <a:rPr lang="en-US" sz="2800" dirty="0" smtClean="0"/>
              <a:t>Roles and identifiers</a:t>
            </a:r>
          </a:p>
          <a:p>
            <a:pPr marL="514350" indent="-514350">
              <a:spcBef>
                <a:spcPts val="300"/>
              </a:spcBef>
              <a:buFont typeface="+mj-lt"/>
              <a:buAutoNum type="arabicPeriod"/>
            </a:pPr>
            <a:r>
              <a:rPr lang="en-US" sz="2800" dirty="0" smtClean="0"/>
              <a:t>Use cases</a:t>
            </a:r>
          </a:p>
          <a:p>
            <a:pPr marL="514350" indent="-514350">
              <a:spcBef>
                <a:spcPts val="300"/>
              </a:spcBef>
              <a:buFont typeface="+mj-lt"/>
              <a:buAutoNum type="arabicPeriod"/>
            </a:pPr>
            <a:r>
              <a:rPr lang="en-US" sz="2800" dirty="0" smtClean="0"/>
              <a:t>Functional requirements</a:t>
            </a:r>
          </a:p>
          <a:p>
            <a:pPr marL="514350" indent="-514350">
              <a:spcBef>
                <a:spcPts val="300"/>
              </a:spcBef>
              <a:buFont typeface="+mj-lt"/>
              <a:buAutoNum type="arabicPeriod"/>
            </a:pPr>
            <a:r>
              <a:rPr lang="en-US" sz="2800" dirty="0" smtClean="0"/>
              <a:t>Specific attributes</a:t>
            </a:r>
          </a:p>
          <a:p>
            <a:pPr marL="514350" indent="-514350">
              <a:spcBef>
                <a:spcPts val="300"/>
              </a:spcBef>
              <a:buFont typeface="+mj-lt"/>
              <a:buAutoNum type="arabicPeriod"/>
            </a:pPr>
            <a:r>
              <a:rPr lang="en-US" sz="2800" dirty="0" smtClean="0"/>
              <a:t>Basic functions</a:t>
            </a:r>
          </a:p>
          <a:p>
            <a:pPr marL="514350" indent="-514350">
              <a:spcBef>
                <a:spcPts val="300"/>
              </a:spcBef>
              <a:buFont typeface="+mj-lt"/>
              <a:buAutoNum type="arabicPeriod"/>
            </a:pPr>
            <a:r>
              <a:rPr lang="en-US" sz="2800" dirty="0" smtClean="0"/>
              <a:t>Detailed procedures</a:t>
            </a:r>
          </a:p>
          <a:p>
            <a:pPr marL="514350" indent="-514350">
              <a:spcBef>
                <a:spcPts val="300"/>
              </a:spcBef>
              <a:buFont typeface="+mj-lt"/>
              <a:buAutoNum type="arabicPeriod"/>
            </a:pPr>
            <a:r>
              <a:rPr lang="en-US" sz="2800" dirty="0" smtClean="0"/>
              <a:t>Mapping to IEEE 802 technologies</a:t>
            </a:r>
            <a:endParaRPr lang="en-US" sz="2800" dirty="0"/>
          </a:p>
        </p:txBody>
      </p:sp>
    </p:spTree>
    <p:extLst>
      <p:ext uri="{BB962C8B-B14F-4D97-AF65-F5344CB8AC3E}">
        <p14:creationId xmlns:p14="http://schemas.microsoft.com/office/powerpoint/2010/main" val="216925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and purpose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Only initial thoughts brought up</a:t>
            </a:r>
          </a:p>
          <a:p>
            <a:pPr lvl="1"/>
            <a:r>
              <a:rPr lang="en-US" dirty="0" smtClean="0"/>
              <a:t>Basic architecture and functions</a:t>
            </a:r>
          </a:p>
          <a:p>
            <a:pPr lvl="1"/>
            <a:r>
              <a:rPr lang="en-US" dirty="0" smtClean="0"/>
              <a:t>Further refinements expected during TG balloting phase</a:t>
            </a:r>
          </a:p>
          <a:p>
            <a:r>
              <a:rPr lang="en-US" dirty="0" smtClean="0"/>
              <a:t>Topic is closely related to data path establishment, relocation and tear-down</a:t>
            </a:r>
          </a:p>
          <a:p>
            <a:pPr lvl="1"/>
            <a:r>
              <a:rPr lang="en-US" dirty="0" smtClean="0"/>
              <a:t>Authorization essentially provides the </a:t>
            </a:r>
            <a:r>
              <a:rPr lang="en-US" dirty="0" err="1" smtClean="0"/>
              <a:t>QoS</a:t>
            </a:r>
            <a:r>
              <a:rPr lang="en-US" dirty="0" smtClean="0"/>
              <a:t> parameters for configuration of data path</a:t>
            </a:r>
          </a:p>
          <a:p>
            <a:r>
              <a:rPr lang="en-US" dirty="0" smtClean="0"/>
              <a:t>Main purpose of presentation is to provide some initial text for chapter to show more complete content for initial TG ballot</a:t>
            </a:r>
          </a:p>
          <a:p>
            <a:pPr lvl="1"/>
            <a:endParaRPr lang="en-US" dirty="0"/>
          </a:p>
        </p:txBody>
      </p:sp>
    </p:spTree>
    <p:extLst>
      <p:ext uri="{BB962C8B-B14F-4D97-AF65-F5344CB8AC3E}">
        <p14:creationId xmlns:p14="http://schemas.microsoft.com/office/powerpoint/2010/main" val="29363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Introduction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Several aspects to be covered</a:t>
            </a:r>
          </a:p>
          <a:p>
            <a:pPr lvl="1"/>
            <a:r>
              <a:rPr lang="en-US" dirty="0" err="1" smtClean="0"/>
              <a:t>QoS</a:t>
            </a:r>
            <a:r>
              <a:rPr lang="en-US" dirty="0" smtClean="0"/>
              <a:t> model supported by IEEE 802</a:t>
            </a:r>
          </a:p>
          <a:p>
            <a:pPr lvl="2"/>
            <a:r>
              <a:rPr lang="en-US" dirty="0" smtClean="0"/>
              <a:t>Both, </a:t>
            </a:r>
            <a:r>
              <a:rPr lang="en-US" dirty="0" err="1" smtClean="0"/>
              <a:t>diffserv</a:t>
            </a:r>
            <a:r>
              <a:rPr lang="en-US" dirty="0" smtClean="0"/>
              <a:t> as well as </a:t>
            </a:r>
            <a:r>
              <a:rPr lang="en-US" dirty="0" err="1" smtClean="0"/>
              <a:t>intserv</a:t>
            </a:r>
            <a:endParaRPr lang="en-US" dirty="0" smtClean="0"/>
          </a:p>
          <a:p>
            <a:pPr lvl="1"/>
            <a:r>
              <a:rPr lang="en-US" dirty="0" smtClean="0"/>
              <a:t>Repository of </a:t>
            </a:r>
            <a:r>
              <a:rPr lang="en-US" dirty="0" err="1" smtClean="0"/>
              <a:t>QoS</a:t>
            </a:r>
            <a:r>
              <a:rPr lang="en-US" dirty="0" smtClean="0"/>
              <a:t>/policy parameters</a:t>
            </a:r>
          </a:p>
          <a:p>
            <a:pPr lvl="2"/>
            <a:r>
              <a:rPr lang="en-US" dirty="0" smtClean="0"/>
              <a:t>Access network assumes that parameters are stored and provided by Subscription Service</a:t>
            </a:r>
          </a:p>
          <a:p>
            <a:pPr lvl="1"/>
            <a:r>
              <a:rPr lang="en-US" dirty="0" smtClean="0"/>
              <a:t>Signaling to forward configuration parameters into networks elements</a:t>
            </a:r>
          </a:p>
          <a:p>
            <a:pPr lvl="2"/>
            <a:r>
              <a:rPr lang="en-US" dirty="0" smtClean="0"/>
              <a:t>Policy repository, policy decision, policy enforcement</a:t>
            </a:r>
          </a:p>
          <a:p>
            <a:r>
              <a:rPr lang="en-US" dirty="0" smtClean="0"/>
              <a:t>P802.1CF has to show how these aspects map to IEEE 802 access network</a:t>
            </a:r>
            <a:endParaRPr lang="en-US" dirty="0"/>
          </a:p>
        </p:txBody>
      </p:sp>
    </p:spTree>
    <p:extLst>
      <p:ext uri="{BB962C8B-B14F-4D97-AF65-F5344CB8AC3E}">
        <p14:creationId xmlns:p14="http://schemas.microsoft.com/office/powerpoint/2010/main" val="1743194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a:t>
            </a:r>
            <a:r>
              <a:rPr lang="en-US" dirty="0" err="1" smtClean="0"/>
              <a:t>QoS</a:t>
            </a:r>
            <a:r>
              <a:rPr lang="en-US" dirty="0" smtClean="0"/>
              <a:t> models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Mainly defined by 802.1Q bridging behavior</a:t>
            </a:r>
          </a:p>
          <a:p>
            <a:pPr lvl="1"/>
            <a:r>
              <a:rPr lang="en-US" dirty="0" err="1" smtClean="0"/>
              <a:t>Diffserv</a:t>
            </a:r>
            <a:r>
              <a:rPr lang="en-US" dirty="0" smtClean="0"/>
              <a:t>: 802.1p -&gt; 802.1Q</a:t>
            </a:r>
          </a:p>
          <a:p>
            <a:pPr lvl="1"/>
            <a:r>
              <a:rPr lang="en-US" dirty="0" err="1" smtClean="0"/>
              <a:t>Intserv</a:t>
            </a:r>
            <a:r>
              <a:rPr lang="en-US" dirty="0" smtClean="0"/>
              <a:t>: rfc2815 + e.g. 802.1Qat resource reservation protocol</a:t>
            </a:r>
          </a:p>
          <a:p>
            <a:r>
              <a:rPr lang="en-US" dirty="0" smtClean="0"/>
              <a:t>IEEE 802.3 recently introduced mechanisms to allow even stricter </a:t>
            </a:r>
            <a:r>
              <a:rPr lang="en-US" dirty="0" err="1" smtClean="0"/>
              <a:t>intserv</a:t>
            </a:r>
            <a:r>
              <a:rPr lang="en-US" dirty="0" smtClean="0"/>
              <a:t> model (interspersed express traffic aka 802.3br)</a:t>
            </a:r>
          </a:p>
          <a:p>
            <a:r>
              <a:rPr lang="en-US" dirty="0" smtClean="0"/>
              <a:t>IEEE 802.11 supports mainly </a:t>
            </a:r>
            <a:r>
              <a:rPr lang="en-US" dirty="0" err="1" smtClean="0"/>
              <a:t>diffserv</a:t>
            </a:r>
            <a:r>
              <a:rPr lang="en-US" dirty="0" smtClean="0"/>
              <a:t> (802.11e aka WMM)</a:t>
            </a:r>
          </a:p>
          <a:p>
            <a:pPr lvl="1"/>
            <a:r>
              <a:rPr lang="en-US" dirty="0" err="1" smtClean="0"/>
              <a:t>Intserv</a:t>
            </a:r>
            <a:r>
              <a:rPr lang="en-US" dirty="0" smtClean="0"/>
              <a:t> is challenging for unlicensed spectrum access</a:t>
            </a:r>
          </a:p>
          <a:p>
            <a:r>
              <a:rPr lang="en-US" dirty="0" smtClean="0"/>
              <a:t>IEEE 802.16 knows about 5 different data delivery services covering both </a:t>
            </a:r>
            <a:r>
              <a:rPr lang="en-US" dirty="0" err="1" smtClean="0"/>
              <a:t>intserv</a:t>
            </a:r>
            <a:r>
              <a:rPr lang="en-US" dirty="0" smtClean="0"/>
              <a:t> and </a:t>
            </a:r>
            <a:r>
              <a:rPr lang="en-US" dirty="0" err="1" smtClean="0"/>
              <a:t>diffserv</a:t>
            </a:r>
            <a:endParaRPr lang="en-US" dirty="0" smtClean="0"/>
          </a:p>
          <a:p>
            <a:r>
              <a:rPr lang="en-US" dirty="0" smtClean="0"/>
              <a:t>IEEE 802.22 follows 802.16</a:t>
            </a:r>
          </a:p>
          <a:p>
            <a:pPr lvl="1"/>
            <a:endParaRPr lang="en-US" dirty="0" smtClean="0"/>
          </a:p>
        </p:txBody>
      </p:sp>
    </p:spTree>
    <p:extLst>
      <p:ext uri="{BB962C8B-B14F-4D97-AF65-F5344CB8AC3E}">
        <p14:creationId xmlns:p14="http://schemas.microsoft.com/office/powerpoint/2010/main" val="1061210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QoS</a:t>
            </a:r>
            <a:r>
              <a:rPr lang="en-US" dirty="0" smtClean="0"/>
              <a:t> architecture </a:t>
            </a:r>
            <a:endParaRPr lang="en-US" dirty="0"/>
          </a:p>
        </p:txBody>
      </p:sp>
      <p:sp>
        <p:nvSpPr>
          <p:cNvPr id="3" name="Content Placeholder 2"/>
          <p:cNvSpPr>
            <a:spLocks noGrp="1"/>
          </p:cNvSpPr>
          <p:nvPr>
            <p:ph idx="1"/>
          </p:nvPr>
        </p:nvSpPr>
        <p:spPr>
          <a:xfrm>
            <a:off x="457200" y="1600200"/>
            <a:ext cx="8229600" cy="2548879"/>
          </a:xfrm>
        </p:spPr>
        <p:txBody>
          <a:bodyPr>
            <a:normAutofit fontScale="77500" lnSpcReduction="20000"/>
          </a:bodyPr>
          <a:lstStyle/>
          <a:p>
            <a:r>
              <a:rPr lang="en-US" dirty="0" smtClean="0"/>
              <a:t>Repository of </a:t>
            </a:r>
            <a:r>
              <a:rPr lang="en-US" dirty="0" err="1" smtClean="0"/>
              <a:t>QoS</a:t>
            </a:r>
            <a:r>
              <a:rPr lang="en-US" dirty="0" smtClean="0"/>
              <a:t> control/policy information is part of Subscription Service</a:t>
            </a:r>
          </a:p>
          <a:p>
            <a:pPr lvl="1"/>
            <a:r>
              <a:rPr lang="en-US" dirty="0" smtClean="0"/>
              <a:t>Policy parameters belong to subscription</a:t>
            </a:r>
          </a:p>
          <a:p>
            <a:pPr lvl="1"/>
            <a:r>
              <a:rPr lang="en-US" dirty="0" smtClean="0"/>
              <a:t>Subscription service provides </a:t>
            </a:r>
            <a:r>
              <a:rPr lang="en-US" dirty="0" err="1" smtClean="0"/>
              <a:t>QoS</a:t>
            </a:r>
            <a:r>
              <a:rPr lang="en-US" dirty="0" smtClean="0"/>
              <a:t> parameters as part of authorization</a:t>
            </a:r>
          </a:p>
          <a:p>
            <a:pPr lvl="2"/>
            <a:r>
              <a:rPr lang="is-IS" dirty="0" smtClean="0"/>
              <a:t>… and might have possibilities to change parameters during ongoing session</a:t>
            </a:r>
          </a:p>
          <a:p>
            <a:r>
              <a:rPr lang="is-IS" dirty="0" smtClean="0"/>
              <a:t>Generic policy control architecture</a:t>
            </a:r>
          </a:p>
        </p:txBody>
      </p:sp>
      <p:sp>
        <p:nvSpPr>
          <p:cNvPr id="5" name="Rectangle 4"/>
          <p:cNvSpPr/>
          <p:nvPr/>
        </p:nvSpPr>
        <p:spPr bwMode="auto">
          <a:xfrm>
            <a:off x="3231665" y="4331641"/>
            <a:ext cx="1440160" cy="729815"/>
          </a:xfrm>
          <a:prstGeom prst="rect">
            <a:avLst/>
          </a:prstGeom>
          <a:no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rPr>
              <a:t>Policy decision point</a:t>
            </a:r>
            <a:endParaRPr kumimoji="0" lang="en-US" sz="1400" b="0" i="0" u="none" strike="noStrike" cap="none" normalizeH="0" baseline="0" dirty="0">
              <a:ln>
                <a:noFill/>
              </a:ln>
              <a:solidFill>
                <a:schemeClr val="tx1"/>
              </a:solidFill>
              <a:effectLst/>
              <a:latin typeface="+mn-lt"/>
            </a:endParaRPr>
          </a:p>
        </p:txBody>
      </p:sp>
      <p:sp>
        <p:nvSpPr>
          <p:cNvPr id="6" name="Rectangle 5"/>
          <p:cNvSpPr/>
          <p:nvPr/>
        </p:nvSpPr>
        <p:spPr bwMode="auto">
          <a:xfrm>
            <a:off x="1691680" y="5589239"/>
            <a:ext cx="1152128" cy="729815"/>
          </a:xfrm>
          <a:prstGeom prst="rect">
            <a:avLst/>
          </a:prstGeom>
          <a:no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rPr>
              <a:t>Policy enforcement</a:t>
            </a:r>
            <a:endParaRPr kumimoji="0" lang="en-US" sz="1400" b="0" i="0" u="none" strike="noStrike" cap="none" normalizeH="0" baseline="0" dirty="0" smtClean="0">
              <a:ln>
                <a:noFill/>
              </a:ln>
              <a:solidFill>
                <a:schemeClr val="tx1"/>
              </a:solidFill>
              <a:effectLst/>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latin typeface="+mn-lt"/>
              </a:rPr>
              <a:t>point</a:t>
            </a:r>
            <a:endParaRPr kumimoji="0" lang="en-US" sz="1400" b="0" i="0" u="none" strike="noStrike" cap="none" normalizeH="0" baseline="0" dirty="0">
              <a:ln>
                <a:noFill/>
              </a:ln>
              <a:solidFill>
                <a:schemeClr val="tx1"/>
              </a:solidFill>
              <a:effectLst/>
              <a:latin typeface="+mn-lt"/>
            </a:endParaRPr>
          </a:p>
        </p:txBody>
      </p:sp>
      <p:sp>
        <p:nvSpPr>
          <p:cNvPr id="7" name="Rectangle 6"/>
          <p:cNvSpPr/>
          <p:nvPr/>
        </p:nvSpPr>
        <p:spPr bwMode="auto">
          <a:xfrm>
            <a:off x="3519697" y="5589238"/>
            <a:ext cx="1152128" cy="729815"/>
          </a:xfrm>
          <a:prstGeom prst="rect">
            <a:avLst/>
          </a:prstGeom>
          <a:no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n-lt"/>
              </a:rPr>
              <a:t>Policy enforcement </a:t>
            </a:r>
            <a:r>
              <a:rPr kumimoji="0" lang="en-US" sz="1400" b="0" i="0" u="none" strike="noStrike" cap="none" normalizeH="0" baseline="0" dirty="0" smtClean="0">
                <a:ln>
                  <a:noFill/>
                </a:ln>
                <a:solidFill>
                  <a:schemeClr val="tx1"/>
                </a:solidFill>
                <a:effectLst/>
                <a:latin typeface="+mn-lt"/>
              </a:rPr>
              <a:t>point</a:t>
            </a:r>
            <a:endParaRPr kumimoji="0" lang="en-US" sz="1400" b="0" i="0" u="none" strike="noStrike" cap="none" normalizeH="0" baseline="0" dirty="0">
              <a:ln>
                <a:noFill/>
              </a:ln>
              <a:solidFill>
                <a:schemeClr val="tx1"/>
              </a:solidFill>
              <a:effectLst/>
              <a:latin typeface="+mn-lt"/>
            </a:endParaRPr>
          </a:p>
        </p:txBody>
      </p:sp>
      <p:sp>
        <p:nvSpPr>
          <p:cNvPr id="8" name="Rectangle 7"/>
          <p:cNvSpPr/>
          <p:nvPr/>
        </p:nvSpPr>
        <p:spPr bwMode="auto">
          <a:xfrm>
            <a:off x="5436096" y="5589239"/>
            <a:ext cx="1080120" cy="729815"/>
          </a:xfrm>
          <a:prstGeom prst="rect">
            <a:avLst/>
          </a:prstGeom>
          <a:no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Policy enforcement point</a:t>
            </a:r>
            <a:endParaRPr kumimoji="0" lang="en-US" sz="1400" b="0" i="0" u="none" strike="noStrike" cap="none" normalizeH="0" baseline="0" dirty="0">
              <a:ln>
                <a:noFill/>
              </a:ln>
              <a:solidFill>
                <a:schemeClr val="tx1"/>
              </a:solidFill>
              <a:effectLst/>
              <a:latin typeface="+mn-lt"/>
            </a:endParaRPr>
          </a:p>
        </p:txBody>
      </p:sp>
      <p:sp>
        <p:nvSpPr>
          <p:cNvPr id="9" name="Can 8"/>
          <p:cNvSpPr/>
          <p:nvPr/>
        </p:nvSpPr>
        <p:spPr bwMode="auto">
          <a:xfrm>
            <a:off x="6549960" y="4228495"/>
            <a:ext cx="864096" cy="936105"/>
          </a:xfrm>
          <a:prstGeom prst="can">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Policy data base</a:t>
            </a:r>
            <a:endParaRPr kumimoji="0" lang="en-US" sz="1400" b="0" i="0" u="none" strike="noStrike" cap="none" normalizeH="0" baseline="0" dirty="0">
              <a:ln>
                <a:noFill/>
              </a:ln>
              <a:solidFill>
                <a:schemeClr val="tx1"/>
              </a:solidFill>
              <a:effectLst/>
              <a:latin typeface="+mn-lt"/>
            </a:endParaRPr>
          </a:p>
        </p:txBody>
      </p:sp>
      <p:cxnSp>
        <p:nvCxnSpPr>
          <p:cNvPr id="11" name="Straight Arrow Connector 10"/>
          <p:cNvCxnSpPr>
            <a:stCxn id="9" idx="2"/>
            <a:endCxn id="5" idx="3"/>
          </p:cNvCxnSpPr>
          <p:nvPr/>
        </p:nvCxnSpPr>
        <p:spPr bwMode="auto">
          <a:xfrm flipH="1">
            <a:off x="4671825" y="4696548"/>
            <a:ext cx="1878135" cy="1"/>
          </a:xfrm>
          <a:prstGeom prst="straightConnector1">
            <a:avLst/>
          </a:prstGeom>
          <a:solidFill>
            <a:schemeClr val="accent1"/>
          </a:solidFill>
          <a:ln w="12700" cap="flat" cmpd="sng" algn="ctr">
            <a:solidFill>
              <a:schemeClr val="tx1"/>
            </a:solidFill>
            <a:prstDash val="solid"/>
            <a:round/>
            <a:headEnd type="none" w="lg" len="lg"/>
            <a:tailEnd type="triangle"/>
          </a:ln>
          <a:effectLst/>
        </p:spPr>
      </p:cxnSp>
      <p:cxnSp>
        <p:nvCxnSpPr>
          <p:cNvPr id="12" name="Straight Arrow Connector 11"/>
          <p:cNvCxnSpPr>
            <a:stCxn id="5" idx="2"/>
            <a:endCxn id="6" idx="0"/>
          </p:cNvCxnSpPr>
          <p:nvPr/>
        </p:nvCxnSpPr>
        <p:spPr bwMode="auto">
          <a:xfrm flipH="1">
            <a:off x="2267744" y="5061456"/>
            <a:ext cx="1684001" cy="527783"/>
          </a:xfrm>
          <a:prstGeom prst="straightConnector1">
            <a:avLst/>
          </a:prstGeom>
          <a:solidFill>
            <a:schemeClr val="accent1"/>
          </a:solidFill>
          <a:ln w="12700" cap="flat" cmpd="sng" algn="ctr">
            <a:solidFill>
              <a:schemeClr val="tx1"/>
            </a:solidFill>
            <a:prstDash val="solid"/>
            <a:round/>
            <a:headEnd type="none" w="lg" len="lg"/>
            <a:tailEnd type="triangle"/>
          </a:ln>
          <a:effectLst/>
        </p:spPr>
      </p:cxnSp>
      <p:cxnSp>
        <p:nvCxnSpPr>
          <p:cNvPr id="17" name="Straight Arrow Connector 16"/>
          <p:cNvCxnSpPr>
            <a:stCxn id="5" idx="2"/>
            <a:endCxn id="7" idx="0"/>
          </p:cNvCxnSpPr>
          <p:nvPr/>
        </p:nvCxnSpPr>
        <p:spPr bwMode="auto">
          <a:xfrm>
            <a:off x="3951745" y="5061456"/>
            <a:ext cx="144016" cy="527782"/>
          </a:xfrm>
          <a:prstGeom prst="straightConnector1">
            <a:avLst/>
          </a:prstGeom>
          <a:solidFill>
            <a:schemeClr val="accent1"/>
          </a:solidFill>
          <a:ln w="12700" cap="flat" cmpd="sng" algn="ctr">
            <a:solidFill>
              <a:schemeClr val="tx1"/>
            </a:solidFill>
            <a:prstDash val="solid"/>
            <a:round/>
            <a:headEnd type="none" w="lg" len="lg"/>
            <a:tailEnd type="triangle"/>
          </a:ln>
          <a:effectLst/>
        </p:spPr>
      </p:cxnSp>
      <p:cxnSp>
        <p:nvCxnSpPr>
          <p:cNvPr id="21" name="Straight Arrow Connector 20"/>
          <p:cNvCxnSpPr>
            <a:stCxn id="5" idx="2"/>
            <a:endCxn id="8" idx="0"/>
          </p:cNvCxnSpPr>
          <p:nvPr/>
        </p:nvCxnSpPr>
        <p:spPr bwMode="auto">
          <a:xfrm>
            <a:off x="3951745" y="5061456"/>
            <a:ext cx="2024411" cy="527783"/>
          </a:xfrm>
          <a:prstGeom prst="straightConnector1">
            <a:avLst/>
          </a:prstGeom>
          <a:solidFill>
            <a:schemeClr val="accent1"/>
          </a:solidFill>
          <a:ln w="12700" cap="flat" cmpd="sng" algn="ctr">
            <a:solidFill>
              <a:schemeClr val="tx1"/>
            </a:solidFill>
            <a:prstDash val="solid"/>
            <a:round/>
            <a:headEnd type="none" w="lg" len="lg"/>
            <a:tailEnd type="triangle"/>
          </a:ln>
          <a:effectLst/>
        </p:spPr>
      </p:cxnSp>
    </p:spTree>
    <p:extLst>
      <p:ext uri="{BB962C8B-B14F-4D97-AF65-F5344CB8AC3E}">
        <p14:creationId xmlns:p14="http://schemas.microsoft.com/office/powerpoint/2010/main" val="322793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control in NRM</a:t>
            </a:r>
            <a:endParaRPr lang="en-US" dirty="0"/>
          </a:p>
        </p:txBody>
      </p:sp>
      <p:sp>
        <p:nvSpPr>
          <p:cNvPr id="4" name="Rounded Rectangle 3"/>
          <p:cNvSpPr/>
          <p:nvPr/>
        </p:nvSpPr>
        <p:spPr bwMode="auto">
          <a:xfrm>
            <a:off x="1196625" y="3773207"/>
            <a:ext cx="1280160" cy="1828800"/>
          </a:xfrm>
          <a:prstGeom prst="roundRect">
            <a:avLst>
              <a:gd name="adj" fmla="val 8545"/>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5" name="Rounded Rectangle 4"/>
          <p:cNvSpPr/>
          <p:nvPr/>
        </p:nvSpPr>
        <p:spPr bwMode="auto">
          <a:xfrm>
            <a:off x="3118905" y="3574391"/>
            <a:ext cx="2910558" cy="2028629"/>
          </a:xfrm>
          <a:prstGeom prst="roundRect">
            <a:avLst>
              <a:gd name="adj" fmla="val 6497"/>
            </a:avLst>
          </a:prstGeom>
          <a:noFill/>
          <a:ln w="28575"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sp>
        <p:nvSpPr>
          <p:cNvPr id="6" name="TextBox 5"/>
          <p:cNvSpPr txBox="1"/>
          <p:nvPr/>
        </p:nvSpPr>
        <p:spPr>
          <a:xfrm>
            <a:off x="6954538" y="5558550"/>
            <a:ext cx="612668" cy="461665"/>
          </a:xfrm>
          <a:prstGeom prst="rect">
            <a:avLst/>
          </a:prstGeom>
          <a:noFill/>
        </p:spPr>
        <p:txBody>
          <a:bodyPr wrap="none" rtlCol="0">
            <a:spAutoFit/>
          </a:bodyPr>
          <a:lstStyle/>
          <a:p>
            <a:pPr algn="ctr"/>
            <a:r>
              <a:rPr lang="en-US" sz="2400" dirty="0" smtClean="0">
                <a:latin typeface="+mn-lt"/>
              </a:rPr>
              <a:t>AR</a:t>
            </a:r>
            <a:endParaRPr lang="en-US" sz="2400" dirty="0">
              <a:latin typeface="+mn-lt"/>
            </a:endParaRPr>
          </a:p>
        </p:txBody>
      </p:sp>
      <p:sp>
        <p:nvSpPr>
          <p:cNvPr id="7" name="TextBox 6"/>
          <p:cNvSpPr txBox="1"/>
          <p:nvPr/>
        </p:nvSpPr>
        <p:spPr>
          <a:xfrm>
            <a:off x="4204820" y="5558550"/>
            <a:ext cx="612668" cy="461665"/>
          </a:xfrm>
          <a:prstGeom prst="rect">
            <a:avLst/>
          </a:prstGeom>
          <a:noFill/>
        </p:spPr>
        <p:txBody>
          <a:bodyPr wrap="none" rtlCol="0">
            <a:spAutoFit/>
          </a:bodyPr>
          <a:lstStyle/>
          <a:p>
            <a:pPr algn="ctr"/>
            <a:r>
              <a:rPr lang="en-US" sz="2400" dirty="0" smtClean="0">
                <a:latin typeface="+mn-lt"/>
              </a:rPr>
              <a:t>AN</a:t>
            </a:r>
            <a:endParaRPr lang="en-US" sz="2400" dirty="0">
              <a:latin typeface="+mn-lt"/>
            </a:endParaRPr>
          </a:p>
        </p:txBody>
      </p:sp>
      <p:sp>
        <p:nvSpPr>
          <p:cNvPr id="8" name="TextBox 7"/>
          <p:cNvSpPr txBox="1"/>
          <p:nvPr/>
        </p:nvSpPr>
        <p:spPr>
          <a:xfrm>
            <a:off x="1548004" y="5559623"/>
            <a:ext cx="577402" cy="461665"/>
          </a:xfrm>
          <a:prstGeom prst="rect">
            <a:avLst/>
          </a:prstGeom>
          <a:noFill/>
        </p:spPr>
        <p:txBody>
          <a:bodyPr wrap="none" rtlCol="0">
            <a:spAutoFit/>
          </a:bodyPr>
          <a:lstStyle/>
          <a:p>
            <a:pPr algn="ctr"/>
            <a:r>
              <a:rPr lang="en-US" sz="2400" dirty="0" smtClean="0">
                <a:latin typeface="+mn-lt"/>
              </a:rPr>
              <a:t>TE</a:t>
            </a:r>
            <a:endParaRPr lang="en-US" sz="2400" dirty="0">
              <a:latin typeface="+mn-lt"/>
            </a:endParaRPr>
          </a:p>
        </p:txBody>
      </p:sp>
      <p:sp>
        <p:nvSpPr>
          <p:cNvPr id="9" name="Rounded Rectangle 8"/>
          <p:cNvSpPr/>
          <p:nvPr/>
        </p:nvSpPr>
        <p:spPr bwMode="auto">
          <a:xfrm>
            <a:off x="6620671" y="3773207"/>
            <a:ext cx="1280402" cy="1828800"/>
          </a:xfrm>
          <a:prstGeom prst="roundRect">
            <a:avLst>
              <a:gd name="adj" fmla="val 12471"/>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effectLst/>
              <a:latin typeface="+mn-lt"/>
            </a:endParaRPr>
          </a:p>
        </p:txBody>
      </p:sp>
      <p:cxnSp>
        <p:nvCxnSpPr>
          <p:cNvPr id="10" name="Straight Connector 9"/>
          <p:cNvCxnSpPr/>
          <p:nvPr/>
        </p:nvCxnSpPr>
        <p:spPr bwMode="auto">
          <a:xfrm flipV="1">
            <a:off x="2359086" y="5145820"/>
            <a:ext cx="938965" cy="6823"/>
          </a:xfrm>
          <a:prstGeom prst="line">
            <a:avLst/>
          </a:prstGeom>
          <a:solidFill>
            <a:schemeClr val="accent1"/>
          </a:solidFill>
          <a:ln w="19050" cap="flat" cmpd="sng" algn="ctr">
            <a:solidFill>
              <a:srgbClr val="000000"/>
            </a:solidFill>
            <a:prstDash val="solid"/>
            <a:round/>
            <a:headEnd type="none" w="sm" len="sm"/>
            <a:tailEnd type="none" w="sm" len="sm"/>
          </a:ln>
          <a:effectLst/>
        </p:spPr>
      </p:cxnSp>
      <p:sp>
        <p:nvSpPr>
          <p:cNvPr id="11" name="Rounded Rectangle 10"/>
          <p:cNvSpPr/>
          <p:nvPr/>
        </p:nvSpPr>
        <p:spPr bwMode="auto">
          <a:xfrm>
            <a:off x="1543795" y="4442220"/>
            <a:ext cx="822960" cy="1005840"/>
          </a:xfrm>
          <a:prstGeom prst="roundRect">
            <a:avLst>
              <a:gd name="adj" fmla="val 0"/>
            </a:avLst>
          </a:prstGeom>
          <a:noFill/>
          <a:ln w="12700" cap="flat" cmpd="sng" algn="ctr">
            <a:solidFill>
              <a:schemeClr val="tx1"/>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TEI</a:t>
            </a:r>
            <a:endParaRPr kumimoji="0" lang="en-US" sz="2000" b="0" i="0" u="none" strike="noStrike" cap="none" normalizeH="0" dirty="0">
              <a:ln>
                <a:noFill/>
              </a:ln>
              <a:effectLst/>
              <a:latin typeface="+mn-lt"/>
            </a:endParaRPr>
          </a:p>
        </p:txBody>
      </p:sp>
      <p:grpSp>
        <p:nvGrpSpPr>
          <p:cNvPr id="12" name="Group 6"/>
          <p:cNvGrpSpPr/>
          <p:nvPr/>
        </p:nvGrpSpPr>
        <p:grpSpPr>
          <a:xfrm>
            <a:off x="2557640" y="5069528"/>
            <a:ext cx="479618" cy="461425"/>
            <a:chOff x="2729564" y="5063075"/>
            <a:chExt cx="479618" cy="461425"/>
          </a:xfrm>
        </p:grpSpPr>
        <p:sp>
          <p:nvSpPr>
            <p:cNvPr id="13" name="TextBox 12"/>
            <p:cNvSpPr txBox="1"/>
            <p:nvPr/>
          </p:nvSpPr>
          <p:spPr>
            <a:xfrm>
              <a:off x="2729564"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4" name="Oval 1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15" name="Rounded Rectangle 14"/>
          <p:cNvSpPr/>
          <p:nvPr/>
        </p:nvSpPr>
        <p:spPr bwMode="auto">
          <a:xfrm>
            <a:off x="3221850" y="2068210"/>
            <a:ext cx="1289304"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CIS</a:t>
            </a:r>
            <a:endParaRPr lang="en-US" sz="2000" dirty="0">
              <a:latin typeface="+mn-lt"/>
            </a:endParaRPr>
          </a:p>
        </p:txBody>
      </p:sp>
      <p:cxnSp>
        <p:nvCxnSpPr>
          <p:cNvPr id="16" name="Elbow Connector 15"/>
          <p:cNvCxnSpPr/>
          <p:nvPr/>
        </p:nvCxnSpPr>
        <p:spPr bwMode="auto">
          <a:xfrm flipV="1">
            <a:off x="2359086" y="1966155"/>
            <a:ext cx="4306076" cy="2088368"/>
          </a:xfrm>
          <a:prstGeom prst="bentConnector3">
            <a:avLst>
              <a:gd name="adj1" fmla="val 9825"/>
            </a:avLst>
          </a:prstGeom>
          <a:solidFill>
            <a:schemeClr val="accent1"/>
          </a:solidFill>
          <a:ln w="12700" cap="flat" cmpd="sng" algn="ctr">
            <a:solidFill>
              <a:schemeClr val="tx1"/>
            </a:solidFill>
            <a:prstDash val="dash"/>
            <a:round/>
            <a:headEnd type="none" w="sm" len="sm"/>
            <a:tailEnd type="none" w="sm" len="sm"/>
          </a:ln>
          <a:effectLst/>
        </p:spPr>
      </p:cxnSp>
      <p:grpSp>
        <p:nvGrpSpPr>
          <p:cNvPr id="17" name="Group 62"/>
          <p:cNvGrpSpPr/>
          <p:nvPr/>
        </p:nvGrpSpPr>
        <p:grpSpPr>
          <a:xfrm>
            <a:off x="2700586" y="3126125"/>
            <a:ext cx="570824" cy="369332"/>
            <a:chOff x="2837267" y="4952817"/>
            <a:chExt cx="570824" cy="369332"/>
          </a:xfrm>
        </p:grpSpPr>
        <p:sp>
          <p:nvSpPr>
            <p:cNvPr id="18" name="TextBox 17"/>
            <p:cNvSpPr txBox="1"/>
            <p:nvPr/>
          </p:nvSpPr>
          <p:spPr>
            <a:xfrm>
              <a:off x="2928473" y="4952817"/>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19" name="Oval 18"/>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20" name="Group 65"/>
          <p:cNvGrpSpPr/>
          <p:nvPr/>
        </p:nvGrpSpPr>
        <p:grpSpPr>
          <a:xfrm>
            <a:off x="3782442" y="3126125"/>
            <a:ext cx="703828" cy="369332"/>
            <a:chOff x="2837267" y="4952817"/>
            <a:chExt cx="703828" cy="369332"/>
          </a:xfrm>
        </p:grpSpPr>
        <p:sp>
          <p:nvSpPr>
            <p:cNvPr id="21" name="TextBox 20"/>
            <p:cNvSpPr txBox="1"/>
            <p:nvPr/>
          </p:nvSpPr>
          <p:spPr>
            <a:xfrm>
              <a:off x="2933236" y="4952817"/>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R10</a:t>
              </a:r>
              <a:endParaRPr lang="en-US" sz="1800" b="1" dirty="0">
                <a:latin typeface="Arial" pitchFamily="34" charset="0"/>
                <a:cs typeface="Arial" pitchFamily="34" charset="0"/>
              </a:endParaRPr>
            </a:p>
          </p:txBody>
        </p:sp>
        <p:sp>
          <p:nvSpPr>
            <p:cNvPr id="22" name="Oval 21"/>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23" name="Straight Connector 22"/>
          <p:cNvCxnSpPr/>
          <p:nvPr/>
        </p:nvCxnSpPr>
        <p:spPr bwMode="auto">
          <a:xfrm>
            <a:off x="2359086" y="4220546"/>
            <a:ext cx="938965" cy="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24" name="Group 71"/>
          <p:cNvGrpSpPr/>
          <p:nvPr/>
        </p:nvGrpSpPr>
        <p:grpSpPr>
          <a:xfrm>
            <a:off x="2572438" y="4134866"/>
            <a:ext cx="479618" cy="478678"/>
            <a:chOff x="2731663" y="5063075"/>
            <a:chExt cx="479618" cy="478678"/>
          </a:xfrm>
        </p:grpSpPr>
        <p:sp>
          <p:nvSpPr>
            <p:cNvPr id="25" name="TextBox 24"/>
            <p:cNvSpPr txBox="1"/>
            <p:nvPr/>
          </p:nvSpPr>
          <p:spPr>
            <a:xfrm>
              <a:off x="2731663" y="5172421"/>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R8</a:t>
              </a:r>
              <a:endParaRPr lang="en-US" sz="1800" b="1" dirty="0">
                <a:latin typeface="Arial" pitchFamily="34" charset="0"/>
                <a:cs typeface="Arial" pitchFamily="34" charset="0"/>
              </a:endParaRPr>
            </a:p>
          </p:txBody>
        </p:sp>
        <p:sp>
          <p:nvSpPr>
            <p:cNvPr id="26" name="Oval 25"/>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27" name="Rounded Rectangle 26"/>
          <p:cNvSpPr/>
          <p:nvPr/>
        </p:nvSpPr>
        <p:spPr bwMode="auto">
          <a:xfrm>
            <a:off x="3298051" y="3729821"/>
            <a:ext cx="2563364" cy="610089"/>
          </a:xfrm>
          <a:prstGeom prst="roundRect">
            <a:avLst>
              <a:gd name="adj" fmla="val 22089"/>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ANC</a:t>
            </a:r>
          </a:p>
        </p:txBody>
      </p:sp>
      <p:sp>
        <p:nvSpPr>
          <p:cNvPr id="28" name="Rounded Rectangle 27"/>
          <p:cNvSpPr/>
          <p:nvPr/>
        </p:nvSpPr>
        <p:spPr bwMode="auto">
          <a:xfrm>
            <a:off x="1543795" y="3887530"/>
            <a:ext cx="822960" cy="548640"/>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TEC</a:t>
            </a:r>
            <a:endParaRPr lang="en-US" sz="2000" dirty="0">
              <a:latin typeface="+mn-lt"/>
            </a:endParaRPr>
          </a:p>
        </p:txBody>
      </p:sp>
      <p:cxnSp>
        <p:nvCxnSpPr>
          <p:cNvPr id="29" name="Straight Connector 28"/>
          <p:cNvCxnSpPr/>
          <p:nvPr/>
        </p:nvCxnSpPr>
        <p:spPr bwMode="auto">
          <a:xfrm flipH="1">
            <a:off x="5829701" y="2787861"/>
            <a:ext cx="841508" cy="1016026"/>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0" name="Rounded Rectangle 29"/>
          <p:cNvSpPr/>
          <p:nvPr/>
        </p:nvSpPr>
        <p:spPr bwMode="auto">
          <a:xfrm>
            <a:off x="6620913" y="1832036"/>
            <a:ext cx="1280160"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       SS</a:t>
            </a: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endParaRPr lang="en-US" sz="2000" dirty="0">
              <a:latin typeface="+mn-lt"/>
            </a:endParaRPr>
          </a:p>
        </p:txBody>
      </p:sp>
      <p:sp>
        <p:nvSpPr>
          <p:cNvPr id="31" name="Rounded Rectangle 30"/>
          <p:cNvSpPr/>
          <p:nvPr/>
        </p:nvSpPr>
        <p:spPr bwMode="auto">
          <a:xfrm>
            <a:off x="6725645" y="4446780"/>
            <a:ext cx="822960" cy="100584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ARI</a:t>
            </a:r>
            <a:endParaRPr kumimoji="0" lang="en-US" sz="2000" b="0" i="0" u="none" strike="noStrike" cap="none" normalizeH="0" dirty="0">
              <a:ln>
                <a:noFill/>
              </a:ln>
              <a:effectLst/>
              <a:latin typeface="+mn-lt"/>
            </a:endParaRPr>
          </a:p>
        </p:txBody>
      </p:sp>
      <p:cxnSp>
        <p:nvCxnSpPr>
          <p:cNvPr id="32" name="Straight Connector 31"/>
          <p:cNvCxnSpPr/>
          <p:nvPr/>
        </p:nvCxnSpPr>
        <p:spPr bwMode="auto">
          <a:xfrm flipV="1">
            <a:off x="5832140" y="5142651"/>
            <a:ext cx="893505" cy="3169"/>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33" name="Group 52"/>
          <p:cNvGrpSpPr/>
          <p:nvPr/>
        </p:nvGrpSpPr>
        <p:grpSpPr>
          <a:xfrm>
            <a:off x="6112377" y="5060550"/>
            <a:ext cx="479618" cy="461425"/>
            <a:chOff x="2707957" y="5063075"/>
            <a:chExt cx="479618" cy="461425"/>
          </a:xfrm>
        </p:grpSpPr>
        <p:sp>
          <p:nvSpPr>
            <p:cNvPr id="34" name="TextBox 33"/>
            <p:cNvSpPr txBox="1"/>
            <p:nvPr/>
          </p:nvSpPr>
          <p:spPr>
            <a:xfrm>
              <a:off x="2707957"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sp>
          <p:nvSpPr>
            <p:cNvPr id="35" name="Oval 34"/>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grpSp>
        <p:nvGrpSpPr>
          <p:cNvPr id="36" name="Group 55"/>
          <p:cNvGrpSpPr/>
          <p:nvPr/>
        </p:nvGrpSpPr>
        <p:grpSpPr>
          <a:xfrm>
            <a:off x="6159735" y="3126125"/>
            <a:ext cx="572505" cy="369332"/>
            <a:chOff x="2860357" y="4955683"/>
            <a:chExt cx="572505" cy="369332"/>
          </a:xfrm>
        </p:grpSpPr>
        <p:sp>
          <p:nvSpPr>
            <p:cNvPr id="37" name="TextBox 36"/>
            <p:cNvSpPr txBox="1"/>
            <p:nvPr/>
          </p:nvSpPr>
          <p:spPr>
            <a:xfrm>
              <a:off x="2953244" y="4955683"/>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38" name="Oval 3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39" name="Rounded Rectangle 38"/>
          <p:cNvSpPr/>
          <p:nvPr/>
        </p:nvSpPr>
        <p:spPr bwMode="auto">
          <a:xfrm>
            <a:off x="6718139" y="3889237"/>
            <a:ext cx="822960" cy="556138"/>
          </a:xfrm>
          <a:prstGeom prst="roundRect">
            <a:avLst>
              <a:gd name="adj" fmla="val 2749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ARC</a:t>
            </a:r>
            <a:endParaRPr lang="en-US" sz="2000" dirty="0">
              <a:latin typeface="+mn-lt"/>
            </a:endParaRPr>
          </a:p>
        </p:txBody>
      </p:sp>
      <p:grpSp>
        <p:nvGrpSpPr>
          <p:cNvPr id="40" name="Group 74"/>
          <p:cNvGrpSpPr/>
          <p:nvPr/>
        </p:nvGrpSpPr>
        <p:grpSpPr>
          <a:xfrm>
            <a:off x="6134921" y="4087765"/>
            <a:ext cx="479618" cy="468622"/>
            <a:chOff x="2860357" y="5063075"/>
            <a:chExt cx="479618" cy="468622"/>
          </a:xfrm>
        </p:grpSpPr>
        <p:sp>
          <p:nvSpPr>
            <p:cNvPr id="41" name="TextBox 40"/>
            <p:cNvSpPr txBox="1"/>
            <p:nvPr/>
          </p:nvSpPr>
          <p:spPr>
            <a:xfrm>
              <a:off x="2860357" y="516236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R9</a:t>
              </a:r>
              <a:endParaRPr lang="en-US" sz="1800" b="1" dirty="0">
                <a:latin typeface="Arial" pitchFamily="34" charset="0"/>
                <a:cs typeface="Arial" pitchFamily="34" charset="0"/>
              </a:endParaRPr>
            </a:p>
          </p:txBody>
        </p:sp>
        <p:sp>
          <p:nvSpPr>
            <p:cNvPr id="42" name="Oval 41"/>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43" name="Straight Connector 42"/>
          <p:cNvCxnSpPr/>
          <p:nvPr/>
        </p:nvCxnSpPr>
        <p:spPr bwMode="auto">
          <a:xfrm flipV="1">
            <a:off x="5845821" y="4167306"/>
            <a:ext cx="872318" cy="12566"/>
          </a:xfrm>
          <a:prstGeom prst="line">
            <a:avLst/>
          </a:prstGeom>
          <a:solidFill>
            <a:schemeClr val="accent1"/>
          </a:solidFill>
          <a:ln w="12700" cap="flat" cmpd="sng" algn="ctr">
            <a:solidFill>
              <a:srgbClr val="000000"/>
            </a:solidFill>
            <a:prstDash val="dash"/>
            <a:round/>
            <a:headEnd type="none" w="sm" len="sm"/>
            <a:tailEnd type="none" w="sm" len="sm"/>
          </a:ln>
          <a:effectLst/>
        </p:spPr>
      </p:cxnSp>
      <p:grpSp>
        <p:nvGrpSpPr>
          <p:cNvPr id="44" name="Group 159"/>
          <p:cNvGrpSpPr/>
          <p:nvPr/>
        </p:nvGrpSpPr>
        <p:grpSpPr>
          <a:xfrm>
            <a:off x="7059328" y="3121362"/>
            <a:ext cx="700746" cy="369332"/>
            <a:chOff x="2860357" y="4955683"/>
            <a:chExt cx="700746" cy="369332"/>
          </a:xfrm>
        </p:grpSpPr>
        <p:sp>
          <p:nvSpPr>
            <p:cNvPr id="45" name="TextBox 44"/>
            <p:cNvSpPr txBox="1"/>
            <p:nvPr/>
          </p:nvSpPr>
          <p:spPr>
            <a:xfrm>
              <a:off x="2953244" y="4955683"/>
              <a:ext cx="607859" cy="369332"/>
            </a:xfrm>
            <a:prstGeom prst="rect">
              <a:avLst/>
            </a:prstGeom>
            <a:noFill/>
          </p:spPr>
          <p:txBody>
            <a:bodyPr wrap="none" rtlCol="0">
              <a:spAutoFit/>
            </a:bodyPr>
            <a:lstStyle/>
            <a:p>
              <a:r>
                <a:rPr lang="en-US" sz="1800" b="1" dirty="0" smtClean="0">
                  <a:latin typeface="Arial" pitchFamily="34" charset="0"/>
                  <a:cs typeface="Arial" pitchFamily="34" charset="0"/>
                </a:rPr>
                <a:t>R12</a:t>
              </a:r>
              <a:endParaRPr lang="en-US" sz="1800" b="1" dirty="0">
                <a:latin typeface="Arial" pitchFamily="34" charset="0"/>
                <a:cs typeface="Arial" pitchFamily="34" charset="0"/>
              </a:endParaRPr>
            </a:p>
          </p:txBody>
        </p:sp>
        <p:sp>
          <p:nvSpPr>
            <p:cNvPr id="46" name="Oval 45"/>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47" name="Rounded Rectangle 46"/>
          <p:cNvSpPr/>
          <p:nvPr/>
        </p:nvSpPr>
        <p:spPr bwMode="auto">
          <a:xfrm>
            <a:off x="4612353" y="2068128"/>
            <a:ext cx="1289304" cy="1005840"/>
          </a:xfrm>
          <a:prstGeom prst="roundRect">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NMS</a:t>
            </a:r>
            <a:endParaRPr lang="en-US" sz="2000" dirty="0">
              <a:latin typeface="+mn-lt"/>
            </a:endParaRPr>
          </a:p>
        </p:txBody>
      </p:sp>
      <p:cxnSp>
        <p:nvCxnSpPr>
          <p:cNvPr id="48" name="Straight Connector 47"/>
          <p:cNvCxnSpPr>
            <a:stCxn id="55" idx="2"/>
          </p:cNvCxnSpPr>
          <p:nvPr/>
        </p:nvCxnSpPr>
        <p:spPr bwMode="auto">
          <a:xfrm flipH="1">
            <a:off x="5241701" y="3073968"/>
            <a:ext cx="15304" cy="639448"/>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49" name="Group 65"/>
          <p:cNvGrpSpPr/>
          <p:nvPr/>
        </p:nvGrpSpPr>
        <p:grpSpPr>
          <a:xfrm>
            <a:off x="5171733" y="3114328"/>
            <a:ext cx="691068" cy="369332"/>
            <a:chOff x="2837267" y="4952817"/>
            <a:chExt cx="691068" cy="369332"/>
          </a:xfrm>
        </p:grpSpPr>
        <p:sp>
          <p:nvSpPr>
            <p:cNvPr id="50" name="TextBox 49"/>
            <p:cNvSpPr txBox="1"/>
            <p:nvPr/>
          </p:nvSpPr>
          <p:spPr>
            <a:xfrm>
              <a:off x="2933236" y="4952817"/>
              <a:ext cx="595099" cy="369332"/>
            </a:xfrm>
            <a:prstGeom prst="rect">
              <a:avLst/>
            </a:prstGeom>
            <a:noFill/>
          </p:spPr>
          <p:txBody>
            <a:bodyPr wrap="none" rtlCol="0">
              <a:spAutoFit/>
            </a:bodyPr>
            <a:lstStyle/>
            <a:p>
              <a:r>
                <a:rPr lang="en-US" sz="1800" b="1" dirty="0" smtClean="0">
                  <a:latin typeface="Arial" pitchFamily="34" charset="0"/>
                  <a:cs typeface="Arial" pitchFamily="34" charset="0"/>
                </a:rPr>
                <a:t>R11</a:t>
              </a:r>
              <a:endParaRPr lang="en-US" sz="1800" b="1" dirty="0">
                <a:latin typeface="Arial" pitchFamily="34" charset="0"/>
                <a:cs typeface="Arial" pitchFamily="34" charset="0"/>
              </a:endParaRPr>
            </a:p>
          </p:txBody>
        </p:sp>
        <p:sp>
          <p:nvSpPr>
            <p:cNvPr id="51" name="Oval 50"/>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52" name="Straight Connector 51"/>
          <p:cNvCxnSpPr>
            <a:stCxn id="46" idx="2"/>
          </p:cNvCxnSpPr>
          <p:nvPr/>
        </p:nvCxnSpPr>
        <p:spPr bwMode="auto">
          <a:xfrm flipH="1">
            <a:off x="3856584" y="3074050"/>
            <a:ext cx="9918" cy="65577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3" name="Straight Connector 52"/>
          <p:cNvCxnSpPr/>
          <p:nvPr/>
        </p:nvCxnSpPr>
        <p:spPr bwMode="auto">
          <a:xfrm>
            <a:off x="7122061" y="2837876"/>
            <a:ext cx="7558" cy="105136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4" name="Rounded Rectangle 53"/>
          <p:cNvSpPr/>
          <p:nvPr/>
        </p:nvSpPr>
        <p:spPr bwMode="auto">
          <a:xfrm>
            <a:off x="3301135" y="4841020"/>
            <a:ext cx="6858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2000"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NA</a:t>
            </a:r>
            <a:endParaRPr lang="en-US" sz="2000" dirty="0">
              <a:latin typeface="+mn-lt"/>
            </a:endParaRPr>
          </a:p>
        </p:txBody>
      </p:sp>
      <p:sp>
        <p:nvSpPr>
          <p:cNvPr id="55" name="Rounded Rectangle 54"/>
          <p:cNvSpPr/>
          <p:nvPr/>
        </p:nvSpPr>
        <p:spPr bwMode="auto">
          <a:xfrm>
            <a:off x="4794240" y="4841020"/>
            <a:ext cx="1037900" cy="609600"/>
          </a:xfrm>
          <a:prstGeom prst="roundRect">
            <a:avLst>
              <a:gd name="adj" fmla="val 0"/>
            </a:avLst>
          </a:prstGeom>
          <a:no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lang="en-US" sz="2000" dirty="0" smtClean="0">
              <a:latin typeface="+mn-lt"/>
            </a:endParaRP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latin typeface="+mn-lt"/>
              </a:rPr>
              <a:t>BH</a:t>
            </a:r>
            <a:endParaRPr lang="en-US" sz="2000" dirty="0">
              <a:latin typeface="+mn-lt"/>
            </a:endParaRPr>
          </a:p>
        </p:txBody>
      </p:sp>
      <p:cxnSp>
        <p:nvCxnSpPr>
          <p:cNvPr id="56" name="Straight Connector 55"/>
          <p:cNvCxnSpPr>
            <a:stCxn id="58" idx="3"/>
          </p:cNvCxnSpPr>
          <p:nvPr/>
        </p:nvCxnSpPr>
        <p:spPr bwMode="auto">
          <a:xfrm>
            <a:off x="3986935" y="5145820"/>
            <a:ext cx="807305" cy="0"/>
          </a:xfrm>
          <a:prstGeom prst="line">
            <a:avLst/>
          </a:prstGeom>
          <a:solidFill>
            <a:schemeClr val="accent1"/>
          </a:solidFill>
          <a:ln w="19050" cap="flat" cmpd="sng" algn="ctr">
            <a:solidFill>
              <a:srgbClr val="000000"/>
            </a:solidFill>
            <a:prstDash val="solid"/>
            <a:round/>
            <a:headEnd type="none" w="sm" len="sm"/>
            <a:tailEnd type="none" w="sm" len="sm"/>
          </a:ln>
          <a:effectLst/>
        </p:spPr>
      </p:cxnSp>
      <p:grpSp>
        <p:nvGrpSpPr>
          <p:cNvPr id="57" name="Group 91"/>
          <p:cNvGrpSpPr/>
          <p:nvPr/>
        </p:nvGrpSpPr>
        <p:grpSpPr>
          <a:xfrm>
            <a:off x="4137387" y="5065395"/>
            <a:ext cx="479618" cy="461425"/>
            <a:chOff x="2691882" y="5063075"/>
            <a:chExt cx="479618" cy="461425"/>
          </a:xfrm>
        </p:grpSpPr>
        <p:sp>
          <p:nvSpPr>
            <p:cNvPr id="58" name="TextBox 57"/>
            <p:cNvSpPr txBox="1"/>
            <p:nvPr/>
          </p:nvSpPr>
          <p:spPr>
            <a:xfrm>
              <a:off x="2691882" y="51551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R6</a:t>
              </a:r>
              <a:endParaRPr lang="en-US" sz="1800" b="1" dirty="0">
                <a:latin typeface="Arial" pitchFamily="34" charset="0"/>
                <a:cs typeface="Arial" pitchFamily="34" charset="0"/>
              </a:endParaRPr>
            </a:p>
          </p:txBody>
        </p:sp>
        <p:sp>
          <p:nvSpPr>
            <p:cNvPr id="59" name="Oval 58"/>
            <p:cNvSpPr/>
            <p:nvPr/>
          </p:nvSpPr>
          <p:spPr bwMode="auto">
            <a:xfrm>
              <a:off x="2860357" y="5063075"/>
              <a:ext cx="152400" cy="152400"/>
            </a:xfrm>
            <a:prstGeom prst="ellipse">
              <a:avLst/>
            </a:prstGeom>
            <a:solidFill>
              <a:srgbClr val="00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60" name="Straight Connector 59"/>
          <p:cNvCxnSpPr>
            <a:stCxn id="58" idx="0"/>
          </p:cNvCxnSpPr>
          <p:nvPr/>
        </p:nvCxnSpPr>
        <p:spPr bwMode="auto">
          <a:xfrm flipH="1" flipV="1">
            <a:off x="3634593" y="4339910"/>
            <a:ext cx="9442"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1" name="Group 103"/>
          <p:cNvGrpSpPr/>
          <p:nvPr/>
        </p:nvGrpSpPr>
        <p:grpSpPr>
          <a:xfrm>
            <a:off x="3567591" y="4413085"/>
            <a:ext cx="608928" cy="369332"/>
            <a:chOff x="2837267" y="4956915"/>
            <a:chExt cx="608928" cy="369332"/>
          </a:xfrm>
        </p:grpSpPr>
        <p:sp>
          <p:nvSpPr>
            <p:cNvPr id="62" name="TextBox 61"/>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sp>
          <p:nvSpPr>
            <p:cNvPr id="63" name="Oval 62"/>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cxnSp>
        <p:nvCxnSpPr>
          <p:cNvPr id="64" name="Straight Connector 63"/>
          <p:cNvCxnSpPr/>
          <p:nvPr/>
        </p:nvCxnSpPr>
        <p:spPr bwMode="auto">
          <a:xfrm flipV="1">
            <a:off x="5313190" y="4339910"/>
            <a:ext cx="0" cy="501110"/>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65" name="Group 108"/>
          <p:cNvGrpSpPr/>
          <p:nvPr/>
        </p:nvGrpSpPr>
        <p:grpSpPr>
          <a:xfrm>
            <a:off x="5247075" y="4404896"/>
            <a:ext cx="608928" cy="369332"/>
            <a:chOff x="2837267" y="4956915"/>
            <a:chExt cx="608928" cy="369332"/>
          </a:xfrm>
        </p:grpSpPr>
        <p:sp>
          <p:nvSpPr>
            <p:cNvPr id="66" name="TextBox 65"/>
            <p:cNvSpPr txBox="1"/>
            <p:nvPr/>
          </p:nvSpPr>
          <p:spPr>
            <a:xfrm>
              <a:off x="2966577" y="4956915"/>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R7</a:t>
              </a:r>
              <a:endParaRPr lang="en-US" sz="1800" b="1" dirty="0">
                <a:latin typeface="Arial" pitchFamily="34" charset="0"/>
                <a:cs typeface="Arial" pitchFamily="34" charset="0"/>
              </a:endParaRPr>
            </a:p>
          </p:txBody>
        </p:sp>
        <p:sp>
          <p:nvSpPr>
            <p:cNvPr id="67" name="Oval 66"/>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effectLst/>
                <a:latin typeface="Times New Roman" charset="0"/>
              </a:endParaRPr>
            </a:p>
          </p:txBody>
        </p:sp>
      </p:grpSp>
      <p:sp>
        <p:nvSpPr>
          <p:cNvPr id="68" name="Can 67"/>
          <p:cNvSpPr/>
          <p:nvPr/>
        </p:nvSpPr>
        <p:spPr bwMode="auto">
          <a:xfrm>
            <a:off x="6687235" y="2091211"/>
            <a:ext cx="550623" cy="705615"/>
          </a:xfrm>
          <a:prstGeom prst="can">
            <a:avLst>
              <a:gd name="adj" fmla="val 20187"/>
            </a:avLst>
          </a:prstGeom>
          <a:noFill/>
          <a:ln w="12700" cap="flat" cmpd="sng" algn="ctr">
            <a:solidFill>
              <a:schemeClr val="accent2"/>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ctr" anchorCtr="1" forceAA="0" compatLnSpc="1">
            <a:prstTxWarp prst="textNoShape">
              <a:avLst/>
            </a:prstTxWarp>
            <a:noAutofit/>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Policy Data </a:t>
            </a:r>
            <a:r>
              <a:rPr lang="en-US" sz="1400" dirty="0">
                <a:latin typeface="+mn-lt"/>
              </a:rPr>
              <a:t>B</a:t>
            </a:r>
            <a:r>
              <a:rPr kumimoji="0" lang="en-US" sz="1400" b="0" i="0" u="none" strike="noStrike" cap="none" normalizeH="0" baseline="0" dirty="0" smtClean="0">
                <a:ln>
                  <a:noFill/>
                </a:ln>
                <a:solidFill>
                  <a:schemeClr val="tx1"/>
                </a:solidFill>
                <a:effectLst/>
                <a:latin typeface="+mn-lt"/>
              </a:rPr>
              <a:t>ase</a:t>
            </a:r>
            <a:endParaRPr kumimoji="0" lang="en-US" sz="1400" b="0" i="0" u="none" strike="noStrike" cap="none" normalizeH="0" baseline="0" dirty="0">
              <a:ln>
                <a:noFill/>
              </a:ln>
              <a:solidFill>
                <a:schemeClr val="tx1"/>
              </a:solidFill>
              <a:effectLst/>
              <a:latin typeface="+mn-lt"/>
            </a:endParaRPr>
          </a:p>
        </p:txBody>
      </p:sp>
      <p:sp>
        <p:nvSpPr>
          <p:cNvPr id="69" name="Rectangle 68"/>
          <p:cNvSpPr/>
          <p:nvPr/>
        </p:nvSpPr>
        <p:spPr bwMode="auto">
          <a:xfrm>
            <a:off x="5076056" y="3769048"/>
            <a:ext cx="742659" cy="518218"/>
          </a:xfrm>
          <a:prstGeom prst="rect">
            <a:avLst/>
          </a:prstGeom>
          <a:noFill/>
          <a:ln w="12700" cap="flat" cmpd="sng" algn="ctr">
            <a:solidFill>
              <a:schemeClr val="accent2"/>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Polic</a:t>
            </a:r>
            <a:r>
              <a:rPr lang="en-US" sz="1400" dirty="0" smtClean="0">
                <a:latin typeface="+mn-lt"/>
              </a:rPr>
              <a:t>y </a:t>
            </a:r>
            <a:r>
              <a:rPr kumimoji="0" lang="en-US" sz="1400" b="0" i="0" u="none" strike="noStrike" cap="none" normalizeH="0" baseline="0" dirty="0" smtClean="0">
                <a:ln>
                  <a:noFill/>
                </a:ln>
                <a:solidFill>
                  <a:schemeClr val="tx1"/>
                </a:solidFill>
                <a:effectLst/>
                <a:latin typeface="+mn-lt"/>
              </a:rPr>
              <a:t>Decision</a:t>
            </a:r>
            <a:r>
              <a:rPr kumimoji="0" lang="en-US" sz="1400" b="0" i="0" u="none" strike="noStrike" cap="none" normalizeH="0" dirty="0" smtClean="0">
                <a:ln>
                  <a:noFill/>
                </a:ln>
                <a:solidFill>
                  <a:schemeClr val="tx1"/>
                </a:solidFill>
                <a:effectLst/>
                <a:latin typeface="+mn-lt"/>
              </a:rPr>
              <a:t> Point</a:t>
            </a:r>
            <a:endParaRPr kumimoji="0" lang="en-US" sz="1400" b="0" i="0" u="none" strike="noStrike" cap="none" normalizeH="0" baseline="0" dirty="0">
              <a:ln>
                <a:noFill/>
              </a:ln>
              <a:solidFill>
                <a:schemeClr val="tx1"/>
              </a:solidFill>
              <a:effectLst/>
              <a:latin typeface="+mn-lt"/>
            </a:endParaRPr>
          </a:p>
        </p:txBody>
      </p:sp>
      <p:sp>
        <p:nvSpPr>
          <p:cNvPr id="70" name="Rectangle 69"/>
          <p:cNvSpPr/>
          <p:nvPr/>
        </p:nvSpPr>
        <p:spPr bwMode="auto">
          <a:xfrm>
            <a:off x="5350913" y="4869160"/>
            <a:ext cx="455977" cy="261411"/>
          </a:xfrm>
          <a:prstGeom prst="rect">
            <a:avLst/>
          </a:prstGeom>
          <a:noFill/>
          <a:ln w="12700" cap="flat" cmpd="sng" algn="ctr">
            <a:solidFill>
              <a:schemeClr val="accent2"/>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smtClean="0">
                <a:latin typeface="+mn-lt"/>
              </a:rPr>
              <a:t>PEP</a:t>
            </a:r>
            <a:endParaRPr kumimoji="0" lang="en-US" sz="1400" b="0" i="0" u="none" strike="noStrike" cap="none" normalizeH="0" baseline="0" dirty="0">
              <a:ln>
                <a:noFill/>
              </a:ln>
              <a:solidFill>
                <a:schemeClr val="tx1"/>
              </a:solidFill>
              <a:effectLst/>
              <a:latin typeface="+mn-lt"/>
            </a:endParaRPr>
          </a:p>
        </p:txBody>
      </p:sp>
      <p:sp>
        <p:nvSpPr>
          <p:cNvPr id="71" name="Rectangle 70"/>
          <p:cNvSpPr/>
          <p:nvPr/>
        </p:nvSpPr>
        <p:spPr bwMode="auto">
          <a:xfrm>
            <a:off x="3504240" y="4869160"/>
            <a:ext cx="455977" cy="261411"/>
          </a:xfrm>
          <a:prstGeom prst="rect">
            <a:avLst/>
          </a:prstGeom>
          <a:noFill/>
          <a:ln w="12700" cap="flat" cmpd="sng" algn="ctr">
            <a:solidFill>
              <a:schemeClr val="accent2"/>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ctr" defTabSz="914400" rtl="0" eaLnBrk="0" fontAlgn="base" latinLnBrk="0" hangingPunct="0">
              <a:lnSpc>
                <a:spcPct val="80000"/>
              </a:lnSpc>
              <a:spcBef>
                <a:spcPct val="0"/>
              </a:spcBef>
              <a:spcAft>
                <a:spcPct val="0"/>
              </a:spcAft>
              <a:buClrTx/>
              <a:buSzTx/>
              <a:buFontTx/>
              <a:buNone/>
              <a:tabLst/>
            </a:pPr>
            <a:r>
              <a:rPr lang="en-US" sz="1400" smtClean="0">
                <a:latin typeface="+mn-lt"/>
              </a:rPr>
              <a:t>PEP</a:t>
            </a:r>
            <a:endParaRPr kumimoji="0" lang="en-US" sz="1400" b="0" i="0" u="none" strike="noStrike" cap="none" normalizeH="0" baseline="0" dirty="0">
              <a:ln>
                <a:noFill/>
              </a:ln>
              <a:solidFill>
                <a:schemeClr val="tx1"/>
              </a:solidFill>
              <a:effectLst/>
              <a:latin typeface="+mn-lt"/>
            </a:endParaRPr>
          </a:p>
        </p:txBody>
      </p:sp>
    </p:spTree>
    <p:extLst>
      <p:ext uri="{BB962C8B-B14F-4D97-AF65-F5344CB8AC3E}">
        <p14:creationId xmlns:p14="http://schemas.microsoft.com/office/powerpoint/2010/main" val="205851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0" tIns="0" rIns="0" bIns="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smtClean="0">
            <a:latin typeface="+mn-lt"/>
          </a:defRPr>
        </a:defPPr>
      </a:lstStyle>
    </a:tx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9B721331-6B4D-DC42-A537-07F25D7548B5}" vid="{E1B7D75A-5674-9042-A116-9376C5E977A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omniran-16-0002-00-CF00-pptx-template-functional-description</Template>
  <TotalTime>369</TotalTime>
  <Words>1031</Words>
  <Application>Microsoft Macintosh PowerPoint</Application>
  <PresentationFormat>On-screen Show (4:3)</PresentationFormat>
  <Paragraphs>196</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ＭＳ Ｐゴシック</vt:lpstr>
      <vt:lpstr>Times</vt:lpstr>
      <vt:lpstr>Times New Roman</vt:lpstr>
      <vt:lpstr>Arial</vt:lpstr>
      <vt:lpstr>omniran_template</vt:lpstr>
      <vt:lpstr>PowerPoint Presentation</vt:lpstr>
      <vt:lpstr>Key Concepts of Authorization, QoS, and policy control</vt:lpstr>
      <vt:lpstr> P802.1CF Draft ToC </vt:lpstr>
      <vt:lpstr>Functional design and decomposition Chapter ToC</vt:lpstr>
      <vt:lpstr>Scope and purpose</vt:lpstr>
      <vt:lpstr>1. Introduction</vt:lpstr>
      <vt:lpstr>IEEE 802 QoS models</vt:lpstr>
      <vt:lpstr>QoS architecture </vt:lpstr>
      <vt:lpstr>Policy control in NRM</vt:lpstr>
      <vt:lpstr>Service flow</vt:lpstr>
      <vt:lpstr>2. Roles and identifiers</vt:lpstr>
      <vt:lpstr>3. Use cases</vt:lpstr>
      <vt:lpstr>4. Functional requirements</vt:lpstr>
      <vt:lpstr>5. Specific attributes</vt:lpstr>
      <vt:lpstr>6. Basic functions</vt:lpstr>
      <vt:lpstr>7. Detailed procedures</vt:lpstr>
      <vt:lpstr>8. Mapping to IEEE 802 technologies</vt:lpstr>
      <vt:lpstr>Conclusion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Riegel</dc:creator>
  <cp:lastModifiedBy>Max Riegel</cp:lastModifiedBy>
  <cp:revision>23</cp:revision>
  <cp:lastPrinted>1998-02-10T13:28:06Z</cp:lastPrinted>
  <dcterms:created xsi:type="dcterms:W3CDTF">2016-07-25T14:15:47Z</dcterms:created>
  <dcterms:modified xsi:type="dcterms:W3CDTF">2016-07-25T21:59:01Z</dcterms:modified>
</cp:coreProperties>
</file>