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98" r:id="rId3"/>
    <p:sldId id="328" r:id="rId4"/>
    <p:sldId id="327" r:id="rId5"/>
    <p:sldId id="290" r:id="rId6"/>
    <p:sldId id="291" r:id="rId7"/>
    <p:sldId id="292" r:id="rId8"/>
    <p:sldId id="293" r:id="rId9"/>
    <p:sldId id="271" r:id="rId10"/>
    <p:sldId id="321" r:id="rId11"/>
    <p:sldId id="299" r:id="rId12"/>
    <p:sldId id="329" r:id="rId13"/>
    <p:sldId id="330" r:id="rId14"/>
    <p:sldId id="33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7" autoAdjust="0"/>
    <p:restoredTop sz="95439" autoAdjust="0"/>
  </p:normalViewPr>
  <p:slideViewPr>
    <p:cSldViewPr>
      <p:cViewPr varScale="1">
        <p:scale>
          <a:sx n="117" d="100"/>
          <a:sy n="117" d="100"/>
        </p:scale>
        <p:origin x="4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omniran-16-0056-00-00TG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IEEE 802.1 OmniRAN TG</a:t>
            </a:r>
            <a:r>
              <a:rPr lang="en-US" dirty="0"/>
              <a:t/>
            </a:r>
            <a:br>
              <a:rPr lang="en-US" dirty="0"/>
            </a:br>
            <a:r>
              <a:rPr lang="en-US" dirty="0" smtClean="0"/>
              <a:t>September 2016 F2F Ad-hoc</a:t>
            </a:r>
            <a:br>
              <a:rPr lang="en-US" dirty="0" smtClean="0"/>
            </a:br>
            <a:r>
              <a:rPr lang="en-US" dirty="0" smtClean="0"/>
              <a:t>York, UK</a:t>
            </a:r>
            <a:endParaRPr lang="en-US" dirty="0"/>
          </a:p>
        </p:txBody>
      </p:sp>
      <p:sp>
        <p:nvSpPr>
          <p:cNvPr id="3" name="Subtitle 2"/>
          <p:cNvSpPr>
            <a:spLocks noGrp="1"/>
          </p:cNvSpPr>
          <p:nvPr>
            <p:ph type="subTitle" idx="1"/>
          </p:nvPr>
        </p:nvSpPr>
        <p:spPr/>
        <p:txBody>
          <a:bodyPr/>
          <a:lstStyle/>
          <a:p>
            <a:r>
              <a:rPr lang="en-US" dirty="0" smtClean="0"/>
              <a:t>2016-09-07</a:t>
            </a:r>
          </a:p>
          <a:p>
            <a:r>
              <a:rPr lang="en-US" dirty="0" smtClean="0"/>
              <a:t>Max 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a:t>
            </a:r>
          </a:p>
          <a:p>
            <a:r>
              <a:rPr lang="en-GB" sz="2400" dirty="0" smtClean="0"/>
              <a:t>Minutes taker:</a:t>
            </a:r>
          </a:p>
          <a:p>
            <a:pPr lvl="1"/>
            <a:r>
              <a:rPr lang="is-IS" sz="2000" dirty="0" smtClean="0"/>
              <a:t>… </a:t>
            </a:r>
            <a:r>
              <a:rPr lang="en-GB" sz="2000" dirty="0" smtClean="0"/>
              <a:t>volunteered to take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27809340"/>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50000"/>
                          </a:schemeClr>
                        </a:solidFill>
                      </a:endParaRPr>
                    </a:p>
                  </a:txBody>
                  <a:tcPr/>
                </a:tc>
                <a:tc>
                  <a:txBody>
                    <a:bodyPr/>
                    <a:lstStyle/>
                    <a:p>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strike="noStrike" baseline="0" dirty="0" smtClean="0">
                        <a:solidFill>
                          <a:schemeClr val="bg1">
                            <a:lumMod val="5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bg1">
                            <a:lumMod val="50000"/>
                          </a:schemeClr>
                        </a:solidFill>
                      </a:endParaRPr>
                    </a:p>
                  </a:txBody>
                  <a:tcPr/>
                </a:tc>
                <a:tc>
                  <a:txBody>
                    <a:bodyPr/>
                    <a:lstStyle/>
                    <a:p>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strike="noStrike" baseline="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a:p>
            <a:pPr marL="457200" lvl="1" indent="0">
              <a:buNone/>
            </a:pPr>
            <a:endParaRPr lang="en-US" altLang="en-US" dirty="0" smtClean="0"/>
          </a:p>
          <a:p>
            <a:r>
              <a:rPr lang="en-US" altLang="en-US" dirty="0"/>
              <a:t> </a:t>
            </a:r>
            <a:r>
              <a:rPr lang="en-US" altLang="en-US" dirty="0" smtClean="0"/>
              <a:t> ...</a:t>
            </a:r>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May 2016 F2F</a:t>
            </a:r>
          </a:p>
        </p:txBody>
      </p:sp>
      <p:sp>
        <p:nvSpPr>
          <p:cNvPr id="3" name="Content Placeholder 2"/>
          <p:cNvSpPr>
            <a:spLocks noGrp="1"/>
          </p:cNvSpPr>
          <p:nvPr>
            <p:ph idx="1"/>
          </p:nvPr>
        </p:nvSpPr>
        <p:spPr/>
        <p:txBody>
          <a:bodyPr>
            <a:normAutofit fontScale="62500" lnSpcReduction="20000"/>
          </a:bodyPr>
          <a:lstStyle/>
          <a:p>
            <a:r>
              <a:rPr lang="en-US" dirty="0" smtClean="0"/>
              <a:t>Review of minutes</a:t>
            </a:r>
          </a:p>
          <a:p>
            <a:r>
              <a:rPr lang="en-US" dirty="0" smtClean="0"/>
              <a:t>Reports</a:t>
            </a:r>
          </a:p>
          <a:p>
            <a:r>
              <a:rPr lang="en-US" dirty="0" smtClean="0"/>
              <a:t>Revised and new P802.1CF contributions</a:t>
            </a:r>
          </a:p>
          <a:p>
            <a:pPr lvl="1"/>
            <a:r>
              <a:rPr lang="en-US" dirty="0"/>
              <a:t>Network reference model </a:t>
            </a:r>
            <a:r>
              <a:rPr lang="en-US" dirty="0" smtClean="0"/>
              <a:t>amendments</a:t>
            </a:r>
          </a:p>
          <a:p>
            <a:pPr lvl="1"/>
            <a:r>
              <a:rPr lang="en-US" dirty="0"/>
              <a:t>Deployment models</a:t>
            </a:r>
          </a:p>
          <a:p>
            <a:pPr lvl="1"/>
            <a:r>
              <a:rPr lang="en-US" dirty="0" smtClean="0"/>
              <a:t>Functional design and decomposition</a:t>
            </a:r>
          </a:p>
          <a:p>
            <a:pPr lvl="1"/>
            <a:r>
              <a:rPr lang="en-US" dirty="0" smtClean="0"/>
              <a:t>Backhaul representation</a:t>
            </a:r>
          </a:p>
          <a:p>
            <a:pPr lvl="1"/>
            <a:r>
              <a:rPr lang="en-US" dirty="0" smtClean="0"/>
              <a:t>SDN</a:t>
            </a:r>
          </a:p>
          <a:p>
            <a:r>
              <a:rPr lang="en-US" dirty="0" smtClean="0"/>
              <a:t>Review </a:t>
            </a:r>
            <a:r>
              <a:rPr lang="en-US" dirty="0"/>
              <a:t>of </a:t>
            </a:r>
            <a:r>
              <a:rPr lang="en-US" dirty="0" smtClean="0"/>
              <a:t>802.1CF-D0.0 </a:t>
            </a:r>
            <a:r>
              <a:rPr lang="en-US" dirty="0"/>
              <a:t>editor’s draft</a:t>
            </a:r>
          </a:p>
          <a:p>
            <a:pPr lvl="1"/>
            <a:r>
              <a:rPr lang="en-US" dirty="0"/>
              <a:t>Comment </a:t>
            </a:r>
            <a:r>
              <a:rPr lang="en-US" dirty="0" smtClean="0"/>
              <a:t>resolution and plan for next revision</a:t>
            </a:r>
            <a:endParaRPr lang="en-US" dirty="0"/>
          </a:p>
          <a:p>
            <a:r>
              <a:rPr lang="en-US" dirty="0" smtClean="0"/>
              <a:t>Project planning</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886958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Sep 2016 F2F Ad-hoc</a:t>
            </a:r>
          </a:p>
        </p:txBody>
      </p:sp>
      <p:sp>
        <p:nvSpPr>
          <p:cNvPr id="3" name="Content Placeholder 2"/>
          <p:cNvSpPr>
            <a:spLocks noGrp="1"/>
          </p:cNvSpPr>
          <p:nvPr>
            <p:ph idx="1"/>
          </p:nvPr>
        </p:nvSpPr>
        <p:spPr/>
        <p:txBody>
          <a:bodyPr>
            <a:normAutofit/>
          </a:bodyPr>
          <a:lstStyle/>
          <a:p>
            <a:r>
              <a:rPr lang="en-US" dirty="0" smtClean="0"/>
              <a:t>Reports</a:t>
            </a:r>
          </a:p>
          <a:p>
            <a:r>
              <a:rPr lang="en-US" dirty="0" smtClean="0"/>
              <a:t>Result of TG ballot of P802.1CF D0.2</a:t>
            </a:r>
          </a:p>
          <a:p>
            <a:r>
              <a:rPr lang="en-US" dirty="0" smtClean="0"/>
              <a:t>Discussion of selected comments</a:t>
            </a:r>
          </a:p>
          <a:p>
            <a:r>
              <a:rPr lang="en-US" dirty="0" smtClean="0"/>
              <a:t>Input for F2F meeting in Warsaw</a:t>
            </a:r>
          </a:p>
          <a:p>
            <a:r>
              <a:rPr lang="en-US" dirty="0" smtClean="0"/>
              <a:t>AOB</a:t>
            </a:r>
          </a:p>
        </p:txBody>
      </p:sp>
    </p:spTree>
    <p:extLst>
      <p:ext uri="{BB962C8B-B14F-4D97-AF65-F5344CB8AC3E}">
        <p14:creationId xmlns:p14="http://schemas.microsoft.com/office/powerpoint/2010/main" val="692219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p>
        </p:txBody>
      </p:sp>
      <p:sp>
        <p:nvSpPr>
          <p:cNvPr id="3" name="Content Placeholder 2"/>
          <p:cNvSpPr>
            <a:spLocks noGrp="1"/>
          </p:cNvSpPr>
          <p:nvPr>
            <p:ph idx="1"/>
          </p:nvPr>
        </p:nvSpPr>
        <p:spPr/>
        <p:txBody>
          <a:bodyPr>
            <a:normAutofit fontScale="92500" lnSpcReduction="20000"/>
          </a:bodyPr>
          <a:lstStyle/>
          <a:p>
            <a:r>
              <a:rPr lang="en-US" dirty="0" smtClean="0"/>
              <a:t>Reports</a:t>
            </a:r>
          </a:p>
          <a:p>
            <a:pPr lvl="1"/>
            <a:r>
              <a:rPr lang="en-US" dirty="0" smtClean="0"/>
              <a:t>Initial TG ballot</a:t>
            </a:r>
          </a:p>
          <a:p>
            <a:pPr lvl="1"/>
            <a:r>
              <a:rPr lang="en-US" dirty="0" smtClean="0"/>
              <a:t>Plans for the week</a:t>
            </a:r>
          </a:p>
          <a:p>
            <a:r>
              <a:rPr lang="en-US" dirty="0" smtClean="0"/>
              <a:t>Result of TG ballot of P802.1CF D0.2</a:t>
            </a:r>
          </a:p>
          <a:p>
            <a:pPr lvl="1"/>
            <a:r>
              <a:rPr lang="en-US" dirty="0" smtClean="0"/>
              <a:t>Comments database</a:t>
            </a:r>
          </a:p>
          <a:p>
            <a:r>
              <a:rPr lang="en-US" dirty="0" smtClean="0"/>
              <a:t>Discussion of selected comments</a:t>
            </a:r>
          </a:p>
          <a:p>
            <a:pPr lvl="1"/>
            <a:r>
              <a:rPr lang="en-US" dirty="0" smtClean="0"/>
              <a:t>Depending on availability of commenters</a:t>
            </a:r>
          </a:p>
          <a:p>
            <a:r>
              <a:rPr lang="en-US" dirty="0" smtClean="0"/>
              <a:t>Input for F2F meeting in Warsaw</a:t>
            </a:r>
          </a:p>
          <a:p>
            <a:pPr lvl="1"/>
            <a:r>
              <a:rPr lang="en-US" dirty="0" smtClean="0"/>
              <a:t>Contribution to comment resolution in Warsaw</a:t>
            </a:r>
          </a:p>
          <a:p>
            <a:r>
              <a:rPr lang="en-US" dirty="0" smtClean="0"/>
              <a:t>AOB</a:t>
            </a:r>
          </a:p>
        </p:txBody>
      </p:sp>
    </p:spTree>
    <p:extLst>
      <p:ext uri="{BB962C8B-B14F-4D97-AF65-F5344CB8AC3E}">
        <p14:creationId xmlns:p14="http://schemas.microsoft.com/office/powerpoint/2010/main" val="3829249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2016 </a:t>
            </a:r>
            <a:r>
              <a:rPr lang="en-US"/>
              <a:t>F2F </a:t>
            </a:r>
            <a:r>
              <a:rPr lang="en-US" smtClean="0"/>
              <a:t>Ad-hoc</a:t>
            </a:r>
            <a:endParaRPr lang="en-US" dirty="0"/>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smtClean="0"/>
              <a:t>Venue:</a:t>
            </a:r>
          </a:p>
          <a:p>
            <a:pPr lvl="1"/>
            <a:r>
              <a:rPr lang="en-US" dirty="0" smtClean="0"/>
              <a:t>Park Inn by </a:t>
            </a:r>
            <a:r>
              <a:rPr lang="en-US" dirty="0" err="1" smtClean="0"/>
              <a:t>Radison</a:t>
            </a:r>
            <a:r>
              <a:rPr lang="en-US" dirty="0" smtClean="0"/>
              <a:t> York City Centre</a:t>
            </a:r>
            <a:endParaRPr lang="en-US" dirty="0"/>
          </a:p>
          <a:p>
            <a:pPr lvl="2"/>
            <a:r>
              <a:rPr lang="en-US" dirty="0" smtClean="0"/>
              <a:t>North Street, York, UK</a:t>
            </a:r>
            <a:br>
              <a:rPr lang="en-US" dirty="0" smtClean="0"/>
            </a:br>
            <a:r>
              <a:rPr lang="en-US" dirty="0" smtClean="0"/>
              <a:t>Tel</a:t>
            </a:r>
            <a:r>
              <a:rPr lang="en-US" dirty="0"/>
              <a:t>: </a:t>
            </a:r>
            <a:r>
              <a:rPr lang="en-US" dirty="0" smtClean="0"/>
              <a:t>+44 1904 459988</a:t>
            </a:r>
            <a:br>
              <a:rPr lang="en-US" dirty="0" smtClean="0"/>
            </a:br>
            <a:endParaRPr lang="en-US" dirty="0"/>
          </a:p>
          <a:p>
            <a:r>
              <a:rPr lang="en-US" dirty="0" smtClean="0"/>
              <a:t>Sessions:</a:t>
            </a:r>
          </a:p>
          <a:p>
            <a:pPr lvl="1"/>
            <a:r>
              <a:rPr lang="en-US" dirty="0" smtClean="0"/>
              <a:t>Mon, 	Sept 12</a:t>
            </a:r>
            <a:r>
              <a:rPr lang="en-US" baseline="30000" dirty="0" smtClean="0"/>
              <a:t>th</a:t>
            </a:r>
            <a:r>
              <a:rPr lang="en-US" dirty="0" smtClean="0"/>
              <a:t>, 	09:00 – 12:30</a:t>
            </a:r>
          </a:p>
          <a:p>
            <a:pPr lvl="1"/>
            <a:endParaRPr lang="en-US" dirty="0" smtClean="0"/>
          </a:p>
          <a:p>
            <a:r>
              <a:rPr lang="en-US" dirty="0" smtClean="0"/>
              <a:t>Meeting room:</a:t>
            </a:r>
          </a:p>
          <a:p>
            <a:pPr lvl="1"/>
            <a:r>
              <a:rPr lang="en-US" dirty="0" smtClean="0"/>
              <a:t>Mon: 	</a:t>
            </a:r>
            <a:r>
              <a:rPr lang="en-US" dirty="0" err="1" smtClean="0"/>
              <a:t>t.b.d</a:t>
            </a:r>
            <a:r>
              <a:rPr lang="en-US" dirty="0" smtClean="0"/>
              <a:t>.</a:t>
            </a:r>
            <a:br>
              <a:rPr lang="en-US" dirty="0" smtClean="0"/>
            </a:b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Sep 2016 F2F Ad-hoc</a:t>
            </a:r>
          </a:p>
        </p:txBody>
      </p:sp>
      <p:sp>
        <p:nvSpPr>
          <p:cNvPr id="3" name="Content Placeholder 2"/>
          <p:cNvSpPr>
            <a:spLocks noGrp="1"/>
          </p:cNvSpPr>
          <p:nvPr>
            <p:ph idx="1"/>
          </p:nvPr>
        </p:nvSpPr>
        <p:spPr/>
        <p:txBody>
          <a:bodyPr>
            <a:normAutofit/>
          </a:bodyPr>
          <a:lstStyle/>
          <a:p>
            <a:r>
              <a:rPr lang="en-US" dirty="0" smtClean="0"/>
              <a:t>Reports</a:t>
            </a:r>
          </a:p>
          <a:p>
            <a:r>
              <a:rPr lang="en-US" dirty="0" smtClean="0"/>
              <a:t>Result of TG ballot of P802.1CF D0.2</a:t>
            </a:r>
          </a:p>
          <a:p>
            <a:r>
              <a:rPr lang="en-US" dirty="0" smtClean="0"/>
              <a:t>Discussion of selected comments</a:t>
            </a:r>
          </a:p>
          <a:p>
            <a:r>
              <a:rPr lang="en-US" dirty="0" smtClean="0"/>
              <a:t>Input for F2F meeting in Warsaw</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1621036"/>
              </p:ext>
            </p:extLst>
          </p:nvPr>
        </p:nvGraphicFramePr>
        <p:xfrm>
          <a:off x="381000" y="1014102"/>
          <a:ext cx="8305800" cy="536305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a:t>
                      </a:r>
                      <a:r>
                        <a:rPr lang="en-US" sz="1800" baseline="0" dirty="0" smtClean="0">
                          <a:solidFill>
                            <a:schemeClr val="tx2"/>
                          </a:solidFill>
                        </a:rPr>
                        <a:t> 9</a:t>
                      </a:r>
                      <a:r>
                        <a:rPr lang="en-US" sz="1800" dirty="0" smtClean="0">
                          <a:solidFill>
                            <a:schemeClr val="tx2"/>
                          </a:solidFill>
                        </a:rPr>
                        <a:t>/12</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9</a:t>
                      </a:r>
                      <a:r>
                        <a:rPr lang="en-US" sz="1800" dirty="0" smtClean="0">
                          <a:solidFill>
                            <a:schemeClr val="tx2"/>
                          </a:solidFill>
                        </a:rPr>
                        <a:t>/16</a:t>
                      </a:r>
                      <a:endParaRPr lang="en-US" sz="1800" dirty="0">
                        <a:solidFill>
                          <a:schemeClr val="tx2"/>
                        </a:solidFill>
                      </a:endParaRPr>
                    </a:p>
                  </a:txBody>
                  <a:tcPr marL="0" marR="0" marT="0" marB="0">
                    <a:solidFill>
                      <a:schemeClr val="bg1"/>
                    </a:solidFill>
                  </a:tcPr>
                </a:tc>
              </a:tr>
              <a:tr h="457200">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rowSpan="2">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400" b="1" dirty="0"/>
                    </a:p>
                  </a:txBody>
                  <a:tcPr marL="36000" marR="36000" marT="36000" marB="36000">
                    <a:noFill/>
                  </a:tcPr>
                </a:tc>
                <a:tc rowSpan="2">
                  <a:txBody>
                    <a:bodyPr/>
                    <a:lstStyle/>
                    <a:p>
                      <a:endParaRPr lang="en-US" sz="1200" dirty="0"/>
                    </a:p>
                  </a:txBody>
                  <a:tcPr marL="36000" marR="36000" marT="36000" marB="36000">
                    <a:solidFill>
                      <a:srgbClr val="FFFFFF"/>
                    </a:solidFill>
                  </a:tcPr>
                </a:tc>
                <a:tc rowSpan="4">
                  <a:txBody>
                    <a:bodyPr/>
                    <a:lstStyle/>
                    <a:p>
                      <a:endParaRPr lang="en-US" sz="1200" dirty="0"/>
                    </a:p>
                  </a:txBody>
                  <a:tcPr marL="36000" marR="36000" marT="36000" marB="36000">
                    <a:solidFill>
                      <a:schemeClr val="bg1"/>
                    </a:solidFill>
                  </a:tcPr>
                </a:tc>
              </a:tr>
              <a:tr h="457200">
                <a:tc vMerge="1">
                  <a:txBody>
                    <a:bodyPr/>
                    <a:lstStyle/>
                    <a:p>
                      <a:endParaRPr lang="en-US"/>
                    </a:p>
                  </a:txBody>
                  <a:tcPr/>
                </a:tc>
                <a:tc rowSpan="3">
                  <a:txBody>
                    <a:bodyPr/>
                    <a:lstStyle/>
                    <a:p>
                      <a:r>
                        <a:rPr lang="en-US" sz="1200" dirty="0" smtClean="0"/>
                        <a:t>Y</a:t>
                      </a:r>
                      <a:r>
                        <a:rPr lang="en-US" sz="1400" b="1" dirty="0" smtClean="0"/>
                        <a:t>ork</a:t>
                      </a:r>
                      <a:r>
                        <a:rPr lang="en-US" sz="1400" b="1" baseline="0" dirty="0" smtClean="0"/>
                        <a:t> F2F Ad-hoc</a:t>
                      </a:r>
                      <a:endParaRPr lang="en-US" sz="1400" b="1" dirty="0"/>
                    </a:p>
                  </a:txBody>
                  <a:tcPr marL="36000" marR="36000" marT="36000" marB="36000">
                    <a:solidFill>
                      <a:schemeClr val="accent1"/>
                    </a:solidFill>
                  </a:tcPr>
                </a:tc>
                <a:tc vMerge="1">
                  <a:txBody>
                    <a:bodyPr/>
                    <a:lstStyle/>
                    <a:p>
                      <a:endParaRPr lang="en-US"/>
                    </a:p>
                  </a:txBody>
                  <a:tcPr/>
                </a:tc>
                <a:tc rowSpan="3">
                  <a:txBody>
                    <a:bodyPr/>
                    <a:lstStyle/>
                    <a:p>
                      <a:pPr marL="85725" marR="0" indent="-85725"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1" dirty="0" smtClean="0"/>
                    </a:p>
                  </a:txBody>
                  <a:tcPr marL="36000" marR="36000" marT="36000" marB="36000">
                    <a:noFill/>
                  </a:tcPr>
                </a:tc>
                <a:tc vMerge="1">
                  <a:txBody>
                    <a:bodyPr/>
                    <a:lstStyle/>
                    <a:p>
                      <a:endParaRPr lang="en-US"/>
                    </a:p>
                  </a:txBody>
                  <a:tcPr/>
                </a:tc>
                <a:tc vMerge="1">
                  <a:txBody>
                    <a:bodyPr/>
                    <a:lstStyle/>
                    <a:p>
                      <a:endParaRPr lang="en-US"/>
                    </a:p>
                  </a:txBody>
                  <a:tcPr/>
                </a:tc>
              </a:tr>
              <a:tr h="218554">
                <a:tc>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accent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accent3"/>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0" marB="0">
                    <a:solidFill>
                      <a:schemeClr val="accent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vMerge="1">
                  <a:txBody>
                    <a:bodyPr/>
                    <a:lstStyle/>
                    <a:p>
                      <a:endParaRPr lang="en-US" sz="1200" dirty="0"/>
                    </a:p>
                  </a:txBody>
                  <a:tcPr marL="36000" marR="36000" marT="36000" marB="36000">
                    <a:solidFill>
                      <a:schemeClr val="accent3"/>
                    </a:solidFill>
                  </a:tcPr>
                </a:tc>
                <a:tc>
                  <a:txBody>
                    <a:bodyPr/>
                    <a:lstStyle/>
                    <a:p>
                      <a:pPr marL="85725" indent="-85725">
                        <a:buFont typeface="Arial" pitchFamily="34" charset="0"/>
                        <a:buNone/>
                      </a:pPr>
                      <a:endParaRPr lang="en-US" sz="1200" dirty="0"/>
                    </a:p>
                  </a:txBody>
                  <a:tcPr marL="36000" marR="36000" marT="36000" marB="36000">
                    <a:solidFill>
                      <a:schemeClr val="tx2">
                        <a:lumMod val="20000"/>
                        <a:lumOff val="8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b="1" dirty="0" smtClean="0"/>
                    </a:p>
                  </a:txBody>
                  <a:tcPr marL="36000" marR="36000" marT="36000" marB="36000">
                    <a:noFill/>
                  </a:tcPr>
                </a:tc>
                <a:tc rowSpan="2">
                  <a:txBody>
                    <a:bodyPr/>
                    <a:lstStyle/>
                    <a:p>
                      <a:endParaRPr lang="en-US" dirty="0"/>
                    </a:p>
                  </a:txBody>
                  <a:tcPr marL="36000" marR="36000" marT="36000" marB="36000">
                    <a:solidFill>
                      <a:schemeClr val="tx2">
                        <a:lumMod val="20000"/>
                        <a:lumOff val="80000"/>
                      </a:schemeClr>
                    </a:solidFill>
                  </a:tcPr>
                </a:tc>
                <a:tc rowSpan="2">
                  <a:txBody>
                    <a:bodyPr/>
                    <a:lstStyle/>
                    <a:p>
                      <a:endParaRPr lang="en-US" sz="1400" dirty="0"/>
                    </a:p>
                  </a:txBody>
                  <a:tcPr marL="36000" marR="36000" marT="36000" marB="36000">
                    <a:solidFill>
                      <a:schemeClr val="tx2">
                        <a:lumMod val="20000"/>
                        <a:lumOff val="80000"/>
                      </a:schemeClr>
                    </a:solidFill>
                  </a:tcPr>
                </a:tc>
                <a:tc vMerge="1">
                  <a:txBody>
                    <a:bodyPr/>
                    <a:lstStyle/>
                    <a:p>
                      <a:endParaRPr lang="en-US"/>
                    </a:p>
                  </a:txBody>
                  <a:tcPr/>
                </a:tc>
              </a:tr>
              <a:tr h="6858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914400">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smtClean="0">
                          <a:solidFill>
                            <a:schemeClr val="bg1">
                              <a:lumMod val="50000"/>
                            </a:schemeClr>
                          </a:solidFill>
                        </a:rPr>
                        <a:t>OmniRAN Interim </a:t>
                      </a:r>
                      <a:r>
                        <a:rPr lang="de-DE" sz="1200" b="1" dirty="0" err="1" smtClean="0">
                          <a:solidFill>
                            <a:schemeClr val="bg1">
                              <a:lumMod val="50000"/>
                            </a:schemeClr>
                          </a:solidFill>
                        </a:rPr>
                        <a:t>opening</a:t>
                      </a:r>
                      <a:endParaRPr lang="de-DE" sz="1200" b="1" dirty="0" smtClean="0">
                        <a:solidFill>
                          <a:schemeClr val="bg1">
                            <a:lumMod val="50000"/>
                          </a:schemeClr>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smtClean="0">
                          <a:solidFill>
                            <a:schemeClr val="bg1">
                              <a:lumMod val="50000"/>
                            </a:schemeClr>
                          </a:solidFill>
                        </a:rPr>
                        <a:t>(</a:t>
                      </a:r>
                      <a:r>
                        <a:rPr lang="de-DE" sz="1200" b="1" dirty="0" err="1" smtClean="0">
                          <a:solidFill>
                            <a:schemeClr val="bg1">
                              <a:lumMod val="50000"/>
                            </a:schemeClr>
                          </a:solidFill>
                        </a:rPr>
                        <a:t>Warsaw</a:t>
                      </a:r>
                      <a:r>
                        <a:rPr lang="de-DE" sz="1200" b="1" dirty="0" smtClean="0">
                          <a:solidFill>
                            <a:schemeClr val="bg1">
                              <a:lumMod val="50000"/>
                            </a:schemeClr>
                          </a:solidFill>
                        </a:rPr>
                        <a:t>)</a:t>
                      </a:r>
                      <a:endParaRPr lang="en-US" sz="1200" b="1" dirty="0" smtClean="0">
                        <a:solidFill>
                          <a:schemeClr val="bg1">
                            <a:lumMod val="50000"/>
                          </a:schemeClr>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20000"/>
                        <a:lumOff val="80000"/>
                      </a:schemeClr>
                    </a:solidFill>
                  </a:tcPr>
                </a:tc>
                <a:tc>
                  <a:txBody>
                    <a:bodyPr/>
                    <a:lstStyle/>
                    <a:p>
                      <a:r>
                        <a:rPr lang="en-US" sz="1200" b="1" dirty="0" smtClean="0">
                          <a:solidFill>
                            <a:schemeClr val="bg1">
                              <a:lumMod val="50000"/>
                            </a:schemeClr>
                          </a:solidFill>
                        </a:rPr>
                        <a:t>Special session on 5G</a:t>
                      </a:r>
                      <a:r>
                        <a:rPr lang="en-US" sz="1200" b="1" baseline="0" dirty="0" smtClean="0">
                          <a:solidFill>
                            <a:schemeClr val="bg1">
                              <a:lumMod val="50000"/>
                            </a:schemeClr>
                          </a:solidFill>
                        </a:rPr>
                        <a:t> SC ‘Action A’</a:t>
                      </a:r>
                    </a:p>
                    <a:p>
                      <a:r>
                        <a:rPr lang="en-US" sz="1200" b="1" baseline="0" dirty="0" smtClean="0">
                          <a:solidFill>
                            <a:schemeClr val="bg1">
                              <a:lumMod val="50000"/>
                            </a:schemeClr>
                          </a:solidFill>
                        </a:rPr>
                        <a:t>(Warsaw)</a:t>
                      </a:r>
                      <a:endParaRPr lang="en-US" sz="1200" b="1" dirty="0">
                        <a:solidFill>
                          <a:schemeClr val="bg1">
                            <a:lumMod val="50000"/>
                          </a:schemeClr>
                        </a:solidFill>
                      </a:endParaRPr>
                    </a:p>
                  </a:txBody>
                  <a:tcPr marL="36000" marR="36000" marT="36000" marB="36000">
                    <a:solidFill>
                      <a:schemeClr val="accent3">
                        <a:lumMod val="60000"/>
                        <a:lumOff val="40000"/>
                      </a:schemeClr>
                    </a:solidFill>
                  </a:tcPr>
                </a:tc>
                <a:tc>
                  <a:txBody>
                    <a:bodyPr/>
                    <a:lstStyle/>
                    <a:p>
                      <a:pPr marL="0" indent="0">
                        <a:buFont typeface="Arial" panose="020B0604020202020204" pitchFamily="34" charset="0"/>
                        <a:buNone/>
                      </a:pPr>
                      <a:r>
                        <a:rPr lang="en-US" sz="1200" b="1" dirty="0" smtClean="0">
                          <a:solidFill>
                            <a:schemeClr val="bg1">
                              <a:lumMod val="50000"/>
                            </a:schemeClr>
                          </a:solidFill>
                        </a:rPr>
                        <a:t>OmniRAN Interim closing</a:t>
                      </a:r>
                    </a:p>
                    <a:p>
                      <a:pPr marL="0" indent="0">
                        <a:buFont typeface="Arial" panose="020B0604020202020204" pitchFamily="34" charset="0"/>
                        <a:buNone/>
                      </a:pPr>
                      <a:r>
                        <a:rPr lang="en-US" sz="1200" b="1" dirty="0" smtClean="0">
                          <a:solidFill>
                            <a:schemeClr val="bg1">
                              <a:lumMod val="50000"/>
                            </a:schemeClr>
                          </a:solidFill>
                        </a:rPr>
                        <a:t>(Warsaw)</a:t>
                      </a:r>
                      <a:endParaRPr lang="en-US" sz="1200" b="1" dirty="0">
                        <a:solidFill>
                          <a:schemeClr val="bg1">
                            <a:lumMod val="50000"/>
                          </a:schemeClr>
                        </a:solidFill>
                      </a:endParaRPr>
                    </a:p>
                  </a:txBody>
                  <a:tcPr marL="36000" marR="36000" marT="36000" marB="36000">
                    <a:solidFill>
                      <a:schemeClr val="tx2">
                        <a:lumMod val="20000"/>
                        <a:lumOff val="8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874</TotalTime>
  <Words>870</Words>
  <Application>Microsoft Office PowerPoint</Application>
  <PresentationFormat>On-screen Show (4:3)</PresentationFormat>
  <Paragraphs>145</Paragraphs>
  <Slides>14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Helvetica</vt:lpstr>
      <vt:lpstr>Monotype Sorts</vt:lpstr>
      <vt:lpstr>Times</vt:lpstr>
      <vt:lpstr>Times New Roman</vt:lpstr>
      <vt:lpstr>Template</vt:lpstr>
      <vt:lpstr>IEEE 802.1 OmniRAN TG September 2016 F2F Ad-hoc York, UK</vt:lpstr>
      <vt:lpstr>Sep 2016 F2F Ad-hoc</vt:lpstr>
      <vt:lpstr>Agenda for Sep 2016 F2F Ad-hoc</vt:lpstr>
      <vt:lpstr>Sept 2016 Agenda Graphics</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May 2016 F2F</vt:lpstr>
      <vt:lpstr>Agenda for Sep 2016 F2F Ad-hoc</vt:lpstr>
      <vt:lpstr>Business #2</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275</cp:revision>
  <cp:lastPrinted>1998-02-10T13:28:06Z</cp:lastPrinted>
  <dcterms:created xsi:type="dcterms:W3CDTF">2011-12-30T17:06:23Z</dcterms:created>
  <dcterms:modified xsi:type="dcterms:W3CDTF">2016-09-07T16:59:33Z</dcterms:modified>
</cp:coreProperties>
</file>