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2" r:id="rId2"/>
    <p:sldId id="298" r:id="rId3"/>
    <p:sldId id="313" r:id="rId4"/>
    <p:sldId id="318" r:id="rId5"/>
    <p:sldId id="315" r:id="rId6"/>
    <p:sldId id="316" r:id="rId7"/>
    <p:sldId id="317" r:id="rId8"/>
    <p:sldId id="314" r:id="rId9"/>
    <p:sldId id="290" r:id="rId10"/>
    <p:sldId id="291" r:id="rId11"/>
    <p:sldId id="292" r:id="rId12"/>
    <p:sldId id="293" r:id="rId13"/>
    <p:sldId id="271" r:id="rId14"/>
    <p:sldId id="297" r:id="rId15"/>
    <p:sldId id="299" r:id="rId16"/>
    <p:sldId id="319" r:id="rId17"/>
    <p:sldId id="320" r:id="rId18"/>
    <p:sldId id="321" r:id="rId19"/>
    <p:sldId id="322" r:id="rId20"/>
    <p:sldId id="323"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117" d="100"/>
          <a:sy n="117" d="100"/>
        </p:scale>
        <p:origin x="27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12</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13</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effectLst/>
              </a:rPr>
              <a:t>omniran-16-0057-00-00TG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arinex.com.au/ieee2016/"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smtClean="0"/>
              <a:t>IEEE 802.1 OmniRAN TG</a:t>
            </a:r>
            <a:r>
              <a:rPr lang="en-US" dirty="0"/>
              <a:t/>
            </a:r>
            <a:br>
              <a:rPr lang="en-US" dirty="0"/>
            </a:br>
            <a:r>
              <a:rPr lang="en-US" dirty="0" smtClean="0"/>
              <a:t>Sept 2016 F2F Meeting</a:t>
            </a:r>
            <a:br>
              <a:rPr lang="en-US" dirty="0" smtClean="0"/>
            </a:br>
            <a:r>
              <a:rPr lang="en-US" dirty="0" smtClean="0"/>
              <a:t>Warsaw, Poland</a:t>
            </a:r>
            <a:endParaRPr lang="en-US" dirty="0"/>
          </a:p>
        </p:txBody>
      </p:sp>
      <p:sp>
        <p:nvSpPr>
          <p:cNvPr id="3" name="Subtitle 2"/>
          <p:cNvSpPr>
            <a:spLocks noGrp="1"/>
          </p:cNvSpPr>
          <p:nvPr>
            <p:ph type="subTitle" idx="1"/>
          </p:nvPr>
        </p:nvSpPr>
        <p:spPr/>
        <p:txBody>
          <a:bodyPr/>
          <a:lstStyle/>
          <a:p>
            <a:r>
              <a:rPr lang="en-US" dirty="0" smtClean="0"/>
              <a:t>2016-09-07</a:t>
            </a:r>
          </a:p>
          <a:p>
            <a:r>
              <a:rPr lang="en-US" dirty="0" smtClean="0"/>
              <a:t>Max Riegel, Nokia</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Chair called meeting to order at </a:t>
            </a:r>
          </a:p>
          <a:p>
            <a:r>
              <a:rPr lang="en-GB" sz="2400" dirty="0" smtClean="0"/>
              <a:t>Minutes taker:</a:t>
            </a:r>
          </a:p>
          <a:p>
            <a:pPr lvl="1"/>
            <a:r>
              <a:rPr lang="en-GB" sz="2000" dirty="0" smtClean="0"/>
              <a:t> … 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684901135"/>
              </p:ext>
            </p:extLst>
          </p:nvPr>
        </p:nvGraphicFramePr>
        <p:xfrm>
          <a:off x="914400" y="3352800"/>
          <a:ext cx="7620001" cy="2438400"/>
        </p:xfrm>
        <a:graphic>
          <a:graphicData uri="http://schemas.openxmlformats.org/drawingml/2006/table">
            <a:tbl>
              <a:tblPr firstRow="1" bandRow="1">
                <a:tableStyleId>{5C22544A-7EE6-4342-B048-85BDC9FD1C3A}</a:tableStyleId>
              </a:tblPr>
              <a:tblGrid>
                <a:gridCol w="1822824"/>
                <a:gridCol w="1822824"/>
                <a:gridCol w="239059"/>
                <a:gridCol w="1867647"/>
                <a:gridCol w="1867647"/>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solidFill>
                            <a:schemeClr val="accent1">
                              <a:lumMod val="20000"/>
                              <a:lumOff val="80000"/>
                            </a:schemeClr>
                          </a:solidFill>
                        </a:rPr>
                        <a:t>Jeorge</a:t>
                      </a:r>
                      <a:r>
                        <a:rPr lang="en-US" sz="1400" dirty="0" smtClean="0">
                          <a:solidFill>
                            <a:schemeClr val="accent1">
                              <a:lumMod val="20000"/>
                              <a:lumOff val="80000"/>
                            </a:schemeClr>
                          </a:solidFill>
                        </a:rPr>
                        <a:t> S. </a:t>
                      </a:r>
                      <a:r>
                        <a:rPr lang="en-US" sz="1400" dirty="0" err="1" smtClean="0">
                          <a:solidFill>
                            <a:schemeClr val="accent1">
                              <a:lumMod val="20000"/>
                              <a:lumOff val="80000"/>
                            </a:schemeClr>
                          </a:solidFill>
                        </a:rPr>
                        <a:t>Hurtarte</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Teradyne</a:t>
                      </a:r>
                      <a:endParaRPr lang="en-US" sz="1400" dirty="0">
                        <a:solidFill>
                          <a:schemeClr val="accent1">
                            <a:lumMod val="20000"/>
                            <a:lumOff val="80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Walter Pienciak</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IEEE</a:t>
                      </a: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solidFill>
                            <a:schemeClr val="accent1">
                              <a:lumMod val="20000"/>
                              <a:lumOff val="80000"/>
                            </a:schemeClr>
                          </a:solidFill>
                        </a:rPr>
                        <a:t>Katsuo</a:t>
                      </a:r>
                      <a:r>
                        <a:rPr lang="en-US" sz="1400" dirty="0" smtClean="0">
                          <a:solidFill>
                            <a:schemeClr val="accent1">
                              <a:lumMod val="20000"/>
                              <a:lumOff val="80000"/>
                            </a:schemeClr>
                          </a:solidFill>
                        </a:rPr>
                        <a:t> </a:t>
                      </a:r>
                      <a:r>
                        <a:rPr lang="en-US" sz="1400" dirty="0" err="1" smtClean="0">
                          <a:solidFill>
                            <a:schemeClr val="accent1">
                              <a:lumMod val="20000"/>
                              <a:lumOff val="80000"/>
                            </a:schemeClr>
                          </a:solidFill>
                        </a:rPr>
                        <a:t>Yunoki</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KDDI R&amp;D Labs</a:t>
                      </a:r>
                      <a:endParaRPr lang="en-US" sz="1400" dirty="0">
                        <a:solidFill>
                          <a:schemeClr val="accent1">
                            <a:lumMod val="20000"/>
                            <a:lumOff val="80000"/>
                          </a:schemeClr>
                        </a:solidFill>
                      </a:endParaRPr>
                    </a:p>
                  </a:txBody>
                  <a:tcPr/>
                </a:tc>
              </a:tr>
              <a:tr h="29210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accent1">
                              <a:lumMod val="20000"/>
                              <a:lumOff val="80000"/>
                            </a:schemeClr>
                          </a:solidFill>
                        </a:rPr>
                        <a:t>Wang Hao</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accent1">
                              <a:lumMod val="20000"/>
                              <a:lumOff val="80000"/>
                            </a:schemeClr>
                          </a:solidFill>
                        </a:rPr>
                        <a:t>Fujitsu</a:t>
                      </a: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accent1">
                              <a:lumMod val="20000"/>
                              <a:lumOff val="80000"/>
                            </a:schemeClr>
                          </a:solidFill>
                        </a:rPr>
                        <a:t>Stephen Pain</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BRCM</a:t>
                      </a:r>
                      <a:endParaRPr lang="en-US" sz="1400" dirty="0">
                        <a:solidFill>
                          <a:schemeClr val="accent1">
                            <a:lumMod val="20000"/>
                            <a:lumOff val="80000"/>
                          </a:schemeClr>
                        </a:solidFill>
                      </a:endParaRPr>
                    </a:p>
                  </a:txBody>
                  <a:tcPr/>
                </a:tc>
              </a:tr>
              <a:tr h="292100">
                <a:tc>
                  <a:txBody>
                    <a:bodyPr/>
                    <a:lstStyle/>
                    <a:p>
                      <a:r>
                        <a:rPr lang="en-US" sz="1400" dirty="0" err="1" smtClean="0">
                          <a:solidFill>
                            <a:schemeClr val="accent1">
                              <a:lumMod val="20000"/>
                              <a:lumOff val="80000"/>
                            </a:schemeClr>
                          </a:solidFill>
                        </a:rPr>
                        <a:t>Yonggang</a:t>
                      </a:r>
                      <a:r>
                        <a:rPr lang="en-US" sz="1400" dirty="0" smtClean="0">
                          <a:solidFill>
                            <a:schemeClr val="accent1">
                              <a:lumMod val="20000"/>
                              <a:lumOff val="80000"/>
                            </a:schemeClr>
                          </a:solidFill>
                        </a:rPr>
                        <a:t> Fang</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ZTETX</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accent1">
                              <a:lumMod val="20000"/>
                              <a:lumOff val="80000"/>
                            </a:schemeClr>
                          </a:solidFill>
                        </a:rPr>
                        <a:t>Bill Carney</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Sony</a:t>
                      </a:r>
                      <a:endParaRPr lang="en-US" sz="1400" dirty="0">
                        <a:solidFill>
                          <a:schemeClr val="accent1">
                            <a:lumMod val="20000"/>
                            <a:lumOff val="80000"/>
                          </a:schemeClr>
                        </a:solidFill>
                      </a:endParaRPr>
                    </a:p>
                  </a:txBody>
                  <a:tcPr/>
                </a:tc>
              </a:tr>
              <a:tr h="292100">
                <a:tc>
                  <a:txBody>
                    <a:bodyPr/>
                    <a:lstStyle/>
                    <a:p>
                      <a:r>
                        <a:rPr lang="en-US" sz="1400" dirty="0" err="1" smtClean="0">
                          <a:solidFill>
                            <a:schemeClr val="accent1">
                              <a:lumMod val="20000"/>
                              <a:lumOff val="80000"/>
                            </a:schemeClr>
                          </a:solidFill>
                        </a:rPr>
                        <a:t>Hyeong</a:t>
                      </a:r>
                      <a:r>
                        <a:rPr lang="en-US" sz="1400" baseline="0" dirty="0" smtClean="0">
                          <a:solidFill>
                            <a:schemeClr val="accent1">
                              <a:lumMod val="20000"/>
                              <a:lumOff val="80000"/>
                            </a:schemeClr>
                          </a:solidFill>
                        </a:rPr>
                        <a:t> Ho Lee</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ETRI</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accent1">
                              <a:lumMod val="20000"/>
                              <a:lumOff val="80000"/>
                            </a:schemeClr>
                          </a:solidFill>
                        </a:rPr>
                        <a:t>Praveen</a:t>
                      </a:r>
                      <a:r>
                        <a:rPr lang="en-US" sz="1400" baseline="0" dirty="0" smtClean="0">
                          <a:solidFill>
                            <a:schemeClr val="accent1">
                              <a:lumMod val="20000"/>
                              <a:lumOff val="80000"/>
                            </a:schemeClr>
                          </a:solidFill>
                        </a:rPr>
                        <a:t> Due</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Qualcomm</a:t>
                      </a:r>
                      <a:endParaRPr lang="en-US" sz="1400" dirty="0">
                        <a:solidFill>
                          <a:schemeClr val="accent1">
                            <a:lumMod val="20000"/>
                            <a:lumOff val="80000"/>
                          </a:schemeClr>
                        </a:solidFill>
                      </a:endParaRPr>
                    </a:p>
                  </a:txBody>
                  <a:tcPr/>
                </a:tc>
              </a:tr>
              <a:tr h="292100">
                <a:tc>
                  <a:txBody>
                    <a:bodyPr/>
                    <a:lstStyle/>
                    <a:p>
                      <a:r>
                        <a:rPr lang="en-US" sz="1400" dirty="0" err="1" smtClean="0">
                          <a:solidFill>
                            <a:schemeClr val="accent1">
                              <a:lumMod val="20000"/>
                              <a:lumOff val="80000"/>
                            </a:schemeClr>
                          </a:solidFill>
                        </a:rPr>
                        <a:t>Chenchen</a:t>
                      </a:r>
                      <a:r>
                        <a:rPr lang="en-US" sz="1400" dirty="0" smtClean="0">
                          <a:solidFill>
                            <a:schemeClr val="accent1">
                              <a:lumMod val="20000"/>
                              <a:lumOff val="80000"/>
                            </a:schemeClr>
                          </a:solidFill>
                        </a:rPr>
                        <a:t> Liu</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Huawei</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accent1">
                              <a:lumMod val="20000"/>
                              <a:lumOff val="80000"/>
                            </a:schemeClr>
                          </a:solidFill>
                        </a:rPr>
                        <a:t>Mark Hamilton</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Ruckus Wireless</a:t>
                      </a:r>
                      <a:endParaRPr lang="en-US" sz="1400" dirty="0">
                        <a:solidFill>
                          <a:schemeClr val="accent1">
                            <a:lumMod val="20000"/>
                            <a:lumOff val="80000"/>
                          </a:schemeClr>
                        </a:solidFill>
                      </a:endParaRPr>
                    </a:p>
                  </a:txBody>
                  <a:tcPr/>
                </a:tc>
              </a:tr>
              <a:tr h="292100">
                <a:tc>
                  <a:txBody>
                    <a:bodyPr/>
                    <a:lstStyle/>
                    <a:p>
                      <a:r>
                        <a:rPr lang="en-US" sz="1400" dirty="0" smtClean="0">
                          <a:solidFill>
                            <a:schemeClr val="accent1">
                              <a:lumMod val="20000"/>
                              <a:lumOff val="80000"/>
                            </a:schemeClr>
                          </a:solidFill>
                        </a:rPr>
                        <a:t>James </a:t>
                      </a:r>
                      <a:r>
                        <a:rPr lang="en-US" sz="1400" dirty="0" err="1" smtClean="0">
                          <a:solidFill>
                            <a:schemeClr val="accent1">
                              <a:lumMod val="20000"/>
                              <a:lumOff val="80000"/>
                            </a:schemeClr>
                          </a:solidFill>
                        </a:rPr>
                        <a:t>Lepp</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Blackberry</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accent1">
                            <a:lumMod val="20000"/>
                            <a:lumOff val="80000"/>
                          </a:schemeClr>
                        </a:solidFill>
                      </a:endParaRPr>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a:p>
            <a:pPr marL="457200" lvl="1" indent="0">
              <a:buNone/>
            </a:pPr>
            <a:endParaRPr lang="en-US" altLang="en-US" dirty="0" smtClean="0"/>
          </a:p>
          <a:p>
            <a:r>
              <a:rPr lang="en-US" altLang="en-US" dirty="0"/>
              <a:t> </a:t>
            </a:r>
            <a:r>
              <a:rPr lang="en-US" altLang="en-US" dirty="0" smtClean="0"/>
              <a:t> ...</a:t>
            </a:r>
          </a:p>
        </p:txBody>
      </p:sp>
    </p:spTree>
    <p:extLst>
      <p:ext uri="{BB962C8B-B14F-4D97-AF65-F5344CB8AC3E}">
        <p14:creationId xmlns:p14="http://schemas.microsoft.com/office/powerpoint/2010/main" val="17024814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Agenda for Sept 2016 F2F</a:t>
            </a:r>
          </a:p>
        </p:txBody>
      </p:sp>
      <p:sp>
        <p:nvSpPr>
          <p:cNvPr id="3" name="Content Placeholder 2"/>
          <p:cNvSpPr>
            <a:spLocks noGrp="1"/>
          </p:cNvSpPr>
          <p:nvPr>
            <p:ph idx="1"/>
          </p:nvPr>
        </p:nvSpPr>
        <p:spPr>
          <a:xfrm>
            <a:off x="457200" y="1371600"/>
            <a:ext cx="8229600" cy="4953000"/>
          </a:xfrm>
        </p:spPr>
        <p:txBody>
          <a:bodyPr>
            <a:normAutofit fontScale="62500" lnSpcReduction="20000"/>
          </a:bodyPr>
          <a:lstStyle/>
          <a:p>
            <a:r>
              <a:rPr lang="en-US" dirty="0" smtClean="0"/>
              <a:t>Review of minutes</a:t>
            </a:r>
          </a:p>
          <a:p>
            <a:r>
              <a:rPr lang="en-US" dirty="0" smtClean="0"/>
              <a:t>Reports</a:t>
            </a:r>
          </a:p>
          <a:p>
            <a:r>
              <a:rPr lang="en-US" dirty="0"/>
              <a:t>Contributions to Industry Connections activity (5G SC Action A)</a:t>
            </a:r>
          </a:p>
          <a:p>
            <a:r>
              <a:rPr lang="en-US" dirty="0" smtClean="0"/>
              <a:t>Result of TG ballot of P802.1CF-D0.2</a:t>
            </a:r>
          </a:p>
          <a:p>
            <a:pPr lvl="1"/>
            <a:r>
              <a:rPr lang="en-US" dirty="0" smtClean="0"/>
              <a:t>Comments’ database</a:t>
            </a:r>
          </a:p>
          <a:p>
            <a:r>
              <a:rPr lang="en-US" dirty="0" smtClean="0"/>
              <a:t>Input from York F2F Ad-hoc</a:t>
            </a:r>
          </a:p>
          <a:p>
            <a:r>
              <a:rPr lang="en-US" dirty="0" smtClean="0"/>
              <a:t>Comments’ resolution on P802.1CF-D0.2</a:t>
            </a:r>
          </a:p>
          <a:p>
            <a:r>
              <a:rPr lang="en-US" dirty="0" smtClean="0"/>
              <a:t>New P802.1CF contributions</a:t>
            </a:r>
          </a:p>
          <a:p>
            <a:r>
              <a:rPr lang="en-US" dirty="0" smtClean="0"/>
              <a:t>Plan for creation of P802.1CF-D0.3 draft</a:t>
            </a:r>
          </a:p>
          <a:p>
            <a:pPr lvl="1"/>
            <a:r>
              <a:rPr lang="en-US" dirty="0" smtClean="0"/>
              <a:t>Completion of comments’ resolution</a:t>
            </a:r>
          </a:p>
          <a:p>
            <a:pPr lvl="1"/>
            <a:r>
              <a:rPr lang="en-US" dirty="0" smtClean="0"/>
              <a:t>Plan and timeline for creation of D0.3</a:t>
            </a:r>
          </a:p>
          <a:p>
            <a:r>
              <a:rPr lang="en-US" dirty="0" smtClean="0"/>
              <a:t>Project planning</a:t>
            </a:r>
          </a:p>
          <a:p>
            <a:pPr lvl="1"/>
            <a:r>
              <a:rPr lang="en-US" dirty="0" smtClean="0"/>
              <a:t>External review of P802.1CF-D0.3</a:t>
            </a:r>
          </a:p>
          <a:p>
            <a:r>
              <a:rPr lang="en-US" dirty="0" smtClean="0"/>
              <a:t>Status report to IEEE 802 WGs</a:t>
            </a:r>
          </a:p>
          <a:p>
            <a:r>
              <a:rPr lang="en-US" dirty="0" smtClean="0"/>
              <a:t>AOB</a:t>
            </a:r>
          </a:p>
        </p:txBody>
      </p:sp>
    </p:spTree>
    <p:extLst>
      <p:ext uri="{BB962C8B-B14F-4D97-AF65-F5344CB8AC3E}">
        <p14:creationId xmlns:p14="http://schemas.microsoft.com/office/powerpoint/2010/main" val="1038510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Schedules over the week</a:t>
            </a:r>
          </a:p>
        </p:txBody>
      </p:sp>
      <p:sp>
        <p:nvSpPr>
          <p:cNvPr id="3" name="Content Placeholder 2"/>
          <p:cNvSpPr>
            <a:spLocks noGrp="1"/>
          </p:cNvSpPr>
          <p:nvPr>
            <p:ph idx="1"/>
          </p:nvPr>
        </p:nvSpPr>
        <p:spPr>
          <a:xfrm>
            <a:off x="457200" y="1371600"/>
            <a:ext cx="8229600" cy="4953000"/>
          </a:xfrm>
        </p:spPr>
        <p:txBody>
          <a:bodyPr>
            <a:normAutofit fontScale="55000" lnSpcReduction="20000"/>
          </a:bodyPr>
          <a:lstStyle/>
          <a:p>
            <a:r>
              <a:rPr lang="en-US" dirty="0"/>
              <a:t>Tue,	Sept 13</a:t>
            </a:r>
            <a:r>
              <a:rPr lang="en-US" baseline="30000" dirty="0"/>
              <a:t>th</a:t>
            </a:r>
            <a:r>
              <a:rPr lang="en-US" dirty="0"/>
              <a:t>,	</a:t>
            </a:r>
            <a:r>
              <a:rPr lang="en-US" dirty="0" smtClean="0"/>
              <a:t>16:00-18:00</a:t>
            </a:r>
          </a:p>
          <a:p>
            <a:pPr lvl="1"/>
            <a:r>
              <a:rPr lang="en-US" dirty="0"/>
              <a:t>Review of minutes</a:t>
            </a:r>
          </a:p>
          <a:p>
            <a:pPr lvl="1"/>
            <a:r>
              <a:rPr lang="en-US" dirty="0" smtClean="0"/>
              <a:t>Reports</a:t>
            </a:r>
          </a:p>
          <a:p>
            <a:pPr lvl="1"/>
            <a:r>
              <a:rPr lang="en-US" dirty="0"/>
              <a:t>Contributions to Industry Connections activity (5G SC Action A</a:t>
            </a:r>
            <a:r>
              <a:rPr lang="en-US" dirty="0" smtClean="0"/>
              <a:t>)</a:t>
            </a:r>
            <a:endParaRPr lang="en-US" dirty="0"/>
          </a:p>
          <a:p>
            <a:pPr lvl="1"/>
            <a:r>
              <a:rPr lang="en-US" dirty="0"/>
              <a:t>Result of TG ballot of P802.1CF-D0.2</a:t>
            </a:r>
          </a:p>
          <a:p>
            <a:pPr lvl="2"/>
            <a:r>
              <a:rPr lang="en-US" dirty="0"/>
              <a:t>Comments’ database</a:t>
            </a:r>
          </a:p>
          <a:p>
            <a:pPr lvl="1"/>
            <a:r>
              <a:rPr lang="en-US" dirty="0"/>
              <a:t>Input from York F2F Ad-hoc</a:t>
            </a:r>
          </a:p>
          <a:p>
            <a:pPr lvl="1"/>
            <a:r>
              <a:rPr lang="en-US" dirty="0"/>
              <a:t>Comments’ resolution on </a:t>
            </a:r>
            <a:r>
              <a:rPr lang="en-US" dirty="0" smtClean="0"/>
              <a:t>P802.1CF-D0.2</a:t>
            </a:r>
            <a:endParaRPr lang="en-US" dirty="0"/>
          </a:p>
          <a:p>
            <a:r>
              <a:rPr lang="en-US" dirty="0"/>
              <a:t>Wed, </a:t>
            </a:r>
            <a:r>
              <a:rPr lang="en-US" dirty="0" smtClean="0"/>
              <a:t>Sept </a:t>
            </a:r>
            <a:r>
              <a:rPr lang="en-US" dirty="0"/>
              <a:t>14</a:t>
            </a:r>
            <a:r>
              <a:rPr lang="en-US" baseline="30000" dirty="0"/>
              <a:t>th</a:t>
            </a:r>
            <a:r>
              <a:rPr lang="en-US" dirty="0"/>
              <a:t>, 	</a:t>
            </a:r>
            <a:r>
              <a:rPr lang="en-US" dirty="0" smtClean="0"/>
              <a:t>13:30-15:30</a:t>
            </a:r>
          </a:p>
          <a:p>
            <a:r>
              <a:rPr lang="en-US" dirty="0" smtClean="0"/>
              <a:t>Thu</a:t>
            </a:r>
            <a:r>
              <a:rPr lang="en-US" dirty="0"/>
              <a:t>, 	Sept 15</a:t>
            </a:r>
            <a:r>
              <a:rPr lang="en-US" baseline="30000" dirty="0"/>
              <a:t>th</a:t>
            </a:r>
            <a:r>
              <a:rPr lang="en-US" dirty="0"/>
              <a:t>,	10:30-12:30</a:t>
            </a:r>
          </a:p>
          <a:p>
            <a:r>
              <a:rPr lang="en-US" dirty="0"/>
              <a:t>Thu, 	Sept 15</a:t>
            </a:r>
            <a:r>
              <a:rPr lang="en-US" baseline="30000" dirty="0"/>
              <a:t>th</a:t>
            </a:r>
            <a:r>
              <a:rPr lang="en-US" dirty="0"/>
              <a:t>,	13:30-15:30</a:t>
            </a:r>
          </a:p>
          <a:p>
            <a:r>
              <a:rPr lang="en-US" dirty="0"/>
              <a:t>Thu, 	Sept 15</a:t>
            </a:r>
            <a:r>
              <a:rPr lang="en-US" baseline="30000" dirty="0"/>
              <a:t>th</a:t>
            </a:r>
            <a:r>
              <a:rPr lang="en-US" dirty="0"/>
              <a:t>,	</a:t>
            </a:r>
            <a:r>
              <a:rPr lang="en-US" dirty="0" smtClean="0"/>
              <a:t>16:00-18:00</a:t>
            </a:r>
            <a:endParaRPr lang="en-US" dirty="0"/>
          </a:p>
          <a:p>
            <a:pPr lvl="1"/>
            <a:r>
              <a:rPr lang="en-US" dirty="0" smtClean="0"/>
              <a:t>Comments’ resolution on P802.1CF-D0.2</a:t>
            </a:r>
          </a:p>
          <a:p>
            <a:pPr lvl="1"/>
            <a:r>
              <a:rPr lang="en-US" dirty="0" smtClean="0"/>
              <a:t>New P802.1CF contributions</a:t>
            </a:r>
          </a:p>
          <a:p>
            <a:pPr lvl="1"/>
            <a:r>
              <a:rPr lang="en-US" dirty="0" smtClean="0"/>
              <a:t>Plan for creation of P802.1CF-D0.3 draft</a:t>
            </a:r>
          </a:p>
          <a:p>
            <a:pPr lvl="2"/>
            <a:r>
              <a:rPr lang="en-US" dirty="0" smtClean="0"/>
              <a:t>Completion of comments’ resolution</a:t>
            </a:r>
          </a:p>
          <a:p>
            <a:pPr lvl="2"/>
            <a:r>
              <a:rPr lang="en-US" dirty="0" smtClean="0"/>
              <a:t>Plan and timeline for creation of D0.3</a:t>
            </a:r>
          </a:p>
          <a:p>
            <a:pPr lvl="1"/>
            <a:r>
              <a:rPr lang="en-US" dirty="0" smtClean="0"/>
              <a:t>Project planning</a:t>
            </a:r>
          </a:p>
          <a:p>
            <a:pPr lvl="2"/>
            <a:r>
              <a:rPr lang="en-US" dirty="0" smtClean="0"/>
              <a:t>External review of P802.1CF-D0.3</a:t>
            </a:r>
          </a:p>
          <a:p>
            <a:pPr lvl="1"/>
            <a:r>
              <a:rPr lang="en-US" dirty="0" smtClean="0"/>
              <a:t>Status report to IEEE 802 WGs</a:t>
            </a:r>
          </a:p>
          <a:p>
            <a:pPr lvl="1"/>
            <a:r>
              <a:rPr lang="en-US" dirty="0" smtClean="0"/>
              <a:t>AOB</a:t>
            </a:r>
          </a:p>
        </p:txBody>
      </p:sp>
    </p:spTree>
    <p:extLst>
      <p:ext uri="{BB962C8B-B14F-4D97-AF65-F5344CB8AC3E}">
        <p14:creationId xmlns:p14="http://schemas.microsoft.com/office/powerpoint/2010/main" val="2896230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endParaRPr lang="en-US" dirty="0"/>
          </a:p>
        </p:txBody>
      </p:sp>
      <p:sp>
        <p:nvSpPr>
          <p:cNvPr id="3" name="Content Placeholder 2"/>
          <p:cNvSpPr>
            <a:spLocks noGrp="1"/>
          </p:cNvSpPr>
          <p:nvPr>
            <p:ph idx="1"/>
          </p:nvPr>
        </p:nvSpPr>
        <p:spPr/>
        <p:txBody>
          <a:bodyPr>
            <a:normAutofit/>
          </a:bodyPr>
          <a:lstStyle/>
          <a:p>
            <a:r>
              <a:rPr lang="en-US" dirty="0"/>
              <a:t>Review of minutes</a:t>
            </a:r>
          </a:p>
          <a:p>
            <a:r>
              <a:rPr lang="en-US" dirty="0"/>
              <a:t>Reports</a:t>
            </a:r>
          </a:p>
          <a:p>
            <a:r>
              <a:rPr lang="en-US" dirty="0"/>
              <a:t>Contributions to Industry Connections activity (5G SC Action A</a:t>
            </a:r>
            <a:r>
              <a:rPr lang="en-US" dirty="0" smtClean="0"/>
              <a:t>)</a:t>
            </a:r>
          </a:p>
          <a:p>
            <a:r>
              <a:rPr lang="en-US" dirty="0"/>
              <a:t>Result of TG ballot of P802.1CF-D0.2</a:t>
            </a:r>
          </a:p>
          <a:p>
            <a:pPr lvl="1"/>
            <a:r>
              <a:rPr lang="en-US" dirty="0"/>
              <a:t>Comments’ database</a:t>
            </a:r>
          </a:p>
          <a:p>
            <a:r>
              <a:rPr lang="en-US" dirty="0"/>
              <a:t>Input from York F2F Ad-hoc</a:t>
            </a:r>
          </a:p>
          <a:p>
            <a:endParaRPr lang="en-US" dirty="0"/>
          </a:p>
          <a:p>
            <a:endParaRPr lang="en-US" dirty="0"/>
          </a:p>
        </p:txBody>
      </p:sp>
    </p:spTree>
    <p:extLst>
      <p:ext uri="{BB962C8B-B14F-4D97-AF65-F5344CB8AC3E}">
        <p14:creationId xmlns:p14="http://schemas.microsoft.com/office/powerpoint/2010/main" val="23648477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endParaRPr lang="en-US" dirty="0"/>
          </a:p>
        </p:txBody>
      </p:sp>
      <p:sp>
        <p:nvSpPr>
          <p:cNvPr id="3" name="Content Placeholder 2"/>
          <p:cNvSpPr>
            <a:spLocks noGrp="1"/>
          </p:cNvSpPr>
          <p:nvPr>
            <p:ph idx="1"/>
          </p:nvPr>
        </p:nvSpPr>
        <p:spPr/>
        <p:txBody>
          <a:bodyPr/>
          <a:lstStyle/>
          <a:p>
            <a:r>
              <a:rPr lang="en-US" dirty="0" smtClean="0"/>
              <a:t>Comments</a:t>
            </a:r>
            <a:r>
              <a:rPr lang="en-US" dirty="0"/>
              <a:t>’ resolution on P802.1CF-D0.2</a:t>
            </a:r>
          </a:p>
          <a:p>
            <a:r>
              <a:rPr lang="en-US" dirty="0"/>
              <a:t>New P802.1CF contributions</a:t>
            </a:r>
          </a:p>
          <a:p>
            <a:endParaRPr lang="en-US" dirty="0"/>
          </a:p>
        </p:txBody>
      </p:sp>
    </p:spTree>
    <p:extLst>
      <p:ext uri="{BB962C8B-B14F-4D97-AF65-F5344CB8AC3E}">
        <p14:creationId xmlns:p14="http://schemas.microsoft.com/office/powerpoint/2010/main" val="431019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 2016 F2F Meeting</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Venue:</a:t>
            </a:r>
          </a:p>
          <a:p>
            <a:pPr lvl="1"/>
            <a:r>
              <a:rPr lang="en-US" b="1" dirty="0" smtClean="0"/>
              <a:t>Warsaw Marriot Hotel</a:t>
            </a:r>
          </a:p>
          <a:p>
            <a:pPr lvl="2"/>
            <a:r>
              <a:rPr lang="en-US" dirty="0"/>
              <a:t>Al. </a:t>
            </a:r>
            <a:r>
              <a:rPr lang="en-US" dirty="0" err="1"/>
              <a:t>Jerozolimskie</a:t>
            </a:r>
            <a:r>
              <a:rPr lang="en-US" dirty="0"/>
              <a:t> </a:t>
            </a:r>
            <a:r>
              <a:rPr lang="en-US" dirty="0" smtClean="0"/>
              <a:t>65/79</a:t>
            </a:r>
            <a:br>
              <a:rPr lang="en-US" dirty="0" smtClean="0"/>
            </a:br>
            <a:r>
              <a:rPr lang="en-US" dirty="0" smtClean="0"/>
              <a:t>Warsaw </a:t>
            </a:r>
            <a:r>
              <a:rPr lang="en-US" dirty="0"/>
              <a:t>00-697 Poland </a:t>
            </a:r>
          </a:p>
          <a:p>
            <a:pPr lvl="2"/>
            <a:r>
              <a:rPr lang="en-US" dirty="0" smtClean="0"/>
              <a:t>Tel</a:t>
            </a:r>
            <a:r>
              <a:rPr lang="en-US" dirty="0"/>
              <a:t>: +48 22 630 63 </a:t>
            </a:r>
            <a:r>
              <a:rPr lang="en-US" dirty="0" smtClean="0"/>
              <a:t>06</a:t>
            </a:r>
          </a:p>
          <a:p>
            <a:pPr lvl="2"/>
            <a:r>
              <a:rPr lang="en-US" dirty="0">
                <a:hlinkClick r:id="rId2"/>
              </a:rPr>
              <a:t>http://arinex.com.au/ieee2016</a:t>
            </a:r>
            <a:r>
              <a:rPr lang="en-US" dirty="0" smtClean="0">
                <a:hlinkClick r:id="rId2"/>
              </a:rPr>
              <a:t>/</a:t>
            </a:r>
            <a:endParaRPr lang="en-US" dirty="0" smtClean="0"/>
          </a:p>
          <a:p>
            <a:pPr marL="857250" lvl="2" indent="0">
              <a:buNone/>
            </a:pPr>
            <a:endParaRPr lang="en-US" dirty="0" smtClean="0"/>
          </a:p>
          <a:p>
            <a:r>
              <a:rPr lang="en-US" dirty="0" smtClean="0"/>
              <a:t>Meeting room:</a:t>
            </a:r>
          </a:p>
          <a:p>
            <a:pPr lvl="1"/>
            <a:r>
              <a:rPr lang="en-US" dirty="0" smtClean="0"/>
              <a:t>Tue, Wed, Thu: 	ODRA, Level 3</a:t>
            </a:r>
            <a:br>
              <a:rPr lang="en-US" dirty="0" smtClean="0"/>
            </a:br>
            <a:endParaRPr lang="en-US" dirty="0" smtClean="0"/>
          </a:p>
          <a:p>
            <a:r>
              <a:rPr lang="en-US" dirty="0" smtClean="0"/>
              <a:t>Sessions:</a:t>
            </a:r>
          </a:p>
          <a:p>
            <a:pPr lvl="1"/>
            <a:r>
              <a:rPr lang="en-US" dirty="0" smtClean="0"/>
              <a:t>Tue,	Sept 13</a:t>
            </a:r>
            <a:r>
              <a:rPr lang="en-US" baseline="30000" dirty="0" smtClean="0"/>
              <a:t>th</a:t>
            </a:r>
            <a:r>
              <a:rPr lang="en-US" dirty="0" smtClean="0"/>
              <a:t>,	16:00-18:00	</a:t>
            </a:r>
          </a:p>
          <a:p>
            <a:pPr lvl="1"/>
            <a:r>
              <a:rPr lang="en-US" dirty="0" smtClean="0"/>
              <a:t>Wed, 	Sept 14</a:t>
            </a:r>
            <a:r>
              <a:rPr lang="en-US" baseline="30000" dirty="0" smtClean="0"/>
              <a:t>th</a:t>
            </a:r>
            <a:r>
              <a:rPr lang="en-US" dirty="0" smtClean="0"/>
              <a:t>, 	13:30-15:30</a:t>
            </a:r>
          </a:p>
          <a:p>
            <a:pPr lvl="1"/>
            <a:r>
              <a:rPr lang="en-US" dirty="0" smtClean="0"/>
              <a:t>Wed, 	Sept 14</a:t>
            </a:r>
            <a:r>
              <a:rPr lang="en-US" baseline="30000" dirty="0" smtClean="0"/>
              <a:t>th</a:t>
            </a:r>
            <a:r>
              <a:rPr lang="en-US" dirty="0" smtClean="0"/>
              <a:t>, 	16:00-18:00  - special </a:t>
            </a:r>
            <a:r>
              <a:rPr lang="en-US" dirty="0"/>
              <a:t>session on </a:t>
            </a:r>
            <a:r>
              <a:rPr lang="en-US" dirty="0" smtClean="0"/>
              <a:t>‘Action A’</a:t>
            </a:r>
          </a:p>
          <a:p>
            <a:pPr lvl="1"/>
            <a:r>
              <a:rPr lang="en-US" dirty="0" smtClean="0"/>
              <a:t>Thu, 	Sept 15</a:t>
            </a:r>
            <a:r>
              <a:rPr lang="en-US" baseline="30000" dirty="0" smtClean="0"/>
              <a:t>th</a:t>
            </a:r>
            <a:r>
              <a:rPr lang="en-US" dirty="0" smtClean="0"/>
              <a:t>,	10:30-12:30</a:t>
            </a:r>
          </a:p>
          <a:p>
            <a:pPr lvl="1"/>
            <a:r>
              <a:rPr lang="en-US" dirty="0"/>
              <a:t>Thu, 	Sept 15</a:t>
            </a:r>
            <a:r>
              <a:rPr lang="en-US" baseline="30000" dirty="0"/>
              <a:t>th</a:t>
            </a:r>
            <a:r>
              <a:rPr lang="en-US" dirty="0"/>
              <a:t>,	</a:t>
            </a:r>
            <a:r>
              <a:rPr lang="en-US" dirty="0" smtClean="0"/>
              <a:t>13:30-15:30</a:t>
            </a:r>
            <a:endParaRPr lang="en-US" dirty="0"/>
          </a:p>
          <a:p>
            <a:pPr lvl="1"/>
            <a:r>
              <a:rPr lang="en-US" dirty="0"/>
              <a:t>Thu, 	Sept 15</a:t>
            </a:r>
            <a:r>
              <a:rPr lang="en-US" baseline="30000" dirty="0"/>
              <a:t>th</a:t>
            </a:r>
            <a:r>
              <a:rPr lang="en-US" dirty="0"/>
              <a:t>,	</a:t>
            </a:r>
            <a:r>
              <a:rPr lang="en-US" dirty="0" smtClean="0"/>
              <a:t>16:00-18:00</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#4</a:t>
            </a:r>
            <a:endParaRPr lang="en-US" dirty="0"/>
          </a:p>
        </p:txBody>
      </p:sp>
      <p:sp>
        <p:nvSpPr>
          <p:cNvPr id="3" name="Content Placeholder 2"/>
          <p:cNvSpPr>
            <a:spLocks noGrp="1"/>
          </p:cNvSpPr>
          <p:nvPr>
            <p:ph idx="1"/>
          </p:nvPr>
        </p:nvSpPr>
        <p:spPr/>
        <p:txBody>
          <a:bodyPr/>
          <a:lstStyle/>
          <a:p>
            <a:r>
              <a:rPr lang="en-US" dirty="0"/>
              <a:t>Plan for creation of P802.1CF-D0.3 draft</a:t>
            </a:r>
          </a:p>
          <a:p>
            <a:pPr lvl="1"/>
            <a:r>
              <a:rPr lang="en-US" dirty="0"/>
              <a:t>Completion of comments’ resolution</a:t>
            </a:r>
          </a:p>
          <a:p>
            <a:pPr lvl="1"/>
            <a:r>
              <a:rPr lang="en-US" dirty="0"/>
              <a:t>Plan and timeline for creation of D0.3</a:t>
            </a:r>
          </a:p>
          <a:p>
            <a:r>
              <a:rPr lang="en-US" dirty="0"/>
              <a:t>Project planning</a:t>
            </a:r>
          </a:p>
          <a:p>
            <a:pPr lvl="1"/>
            <a:r>
              <a:rPr lang="en-US" dirty="0"/>
              <a:t>External review of P802.1CF-D0.3</a:t>
            </a:r>
          </a:p>
          <a:p>
            <a:r>
              <a:rPr lang="en-US" dirty="0"/>
              <a:t>Status report to IEEE 802 WGs</a:t>
            </a:r>
          </a:p>
          <a:p>
            <a:r>
              <a:rPr lang="en-US" dirty="0"/>
              <a:t>AOB</a:t>
            </a:r>
          </a:p>
          <a:p>
            <a:endParaRPr lang="en-US" dirty="0"/>
          </a:p>
        </p:txBody>
      </p:sp>
    </p:spTree>
    <p:extLst>
      <p:ext uri="{BB962C8B-B14F-4D97-AF65-F5344CB8AC3E}">
        <p14:creationId xmlns:p14="http://schemas.microsoft.com/office/powerpoint/2010/main" val="1402160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Agenda proposal for Sept 2016 F2F</a:t>
            </a:r>
          </a:p>
        </p:txBody>
      </p:sp>
      <p:sp>
        <p:nvSpPr>
          <p:cNvPr id="3" name="Content Placeholder 2"/>
          <p:cNvSpPr>
            <a:spLocks noGrp="1"/>
          </p:cNvSpPr>
          <p:nvPr>
            <p:ph idx="1"/>
          </p:nvPr>
        </p:nvSpPr>
        <p:spPr>
          <a:xfrm>
            <a:off x="457200" y="1371600"/>
            <a:ext cx="8229600" cy="4953000"/>
          </a:xfrm>
        </p:spPr>
        <p:txBody>
          <a:bodyPr>
            <a:normAutofit fontScale="62500" lnSpcReduction="20000"/>
          </a:bodyPr>
          <a:lstStyle/>
          <a:p>
            <a:r>
              <a:rPr lang="en-US" dirty="0" smtClean="0"/>
              <a:t>Review of minutes</a:t>
            </a:r>
          </a:p>
          <a:p>
            <a:r>
              <a:rPr lang="en-US" dirty="0" smtClean="0"/>
              <a:t>Reports</a:t>
            </a:r>
          </a:p>
          <a:p>
            <a:r>
              <a:rPr lang="en-US" dirty="0"/>
              <a:t>Contributions to Industry Connections activity (5G SC Action A)</a:t>
            </a:r>
          </a:p>
          <a:p>
            <a:r>
              <a:rPr lang="en-US" dirty="0" smtClean="0"/>
              <a:t>Result of TG ballot of P802.1CF-D0.2</a:t>
            </a:r>
          </a:p>
          <a:p>
            <a:pPr lvl="1"/>
            <a:r>
              <a:rPr lang="en-US" dirty="0" smtClean="0"/>
              <a:t>Comments’ database</a:t>
            </a:r>
          </a:p>
          <a:p>
            <a:r>
              <a:rPr lang="en-US" dirty="0" smtClean="0"/>
              <a:t>Input from York F2F Ad-hoc</a:t>
            </a:r>
          </a:p>
          <a:p>
            <a:r>
              <a:rPr lang="en-US" dirty="0" smtClean="0"/>
              <a:t>Comments’ resolution on P802.1CF-D0.2</a:t>
            </a:r>
          </a:p>
          <a:p>
            <a:r>
              <a:rPr lang="en-US" dirty="0" smtClean="0"/>
              <a:t>New P802.1CF contributions</a:t>
            </a:r>
          </a:p>
          <a:p>
            <a:r>
              <a:rPr lang="en-US" dirty="0" smtClean="0"/>
              <a:t>Plan for creation of P802.1CF-D0.3 draft</a:t>
            </a:r>
          </a:p>
          <a:p>
            <a:pPr lvl="1"/>
            <a:r>
              <a:rPr lang="en-US" dirty="0" smtClean="0"/>
              <a:t>Completion of comments’ resolution</a:t>
            </a:r>
          </a:p>
          <a:p>
            <a:pPr lvl="1"/>
            <a:r>
              <a:rPr lang="en-US" dirty="0" smtClean="0"/>
              <a:t>Plan and timeline for creation of D0.3</a:t>
            </a:r>
          </a:p>
          <a:p>
            <a:r>
              <a:rPr lang="en-US" dirty="0" smtClean="0"/>
              <a:t>Project planning</a:t>
            </a:r>
          </a:p>
          <a:p>
            <a:pPr lvl="1"/>
            <a:r>
              <a:rPr lang="en-US" dirty="0" smtClean="0"/>
              <a:t>External review of P802.1CF-D0.3</a:t>
            </a:r>
          </a:p>
          <a:p>
            <a:r>
              <a:rPr lang="en-US" dirty="0" smtClean="0"/>
              <a:t>Status report to IEEE 802 WGs</a:t>
            </a:r>
          </a:p>
          <a:p>
            <a:r>
              <a:rPr lang="en-US" dirty="0" smtClean="0"/>
              <a:t>AOB</a:t>
            </a:r>
          </a:p>
        </p:txBody>
      </p:sp>
    </p:spTree>
    <p:extLst>
      <p:ext uri="{BB962C8B-B14F-4D97-AF65-F5344CB8AC3E}">
        <p14:creationId xmlns:p14="http://schemas.microsoft.com/office/powerpoint/2010/main" val="3641150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7696200" y="4754880"/>
            <a:ext cx="553212" cy="502920"/>
          </a:xfrm>
          <a:prstGeom prst="rect">
            <a:avLst/>
          </a:prstGeom>
          <a:solidFill>
            <a:schemeClr val="accent6">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 name="Title 1"/>
          <p:cNvSpPr>
            <a:spLocks noGrp="1"/>
          </p:cNvSpPr>
          <p:nvPr>
            <p:ph type="title"/>
          </p:nvPr>
        </p:nvSpPr>
        <p:spPr/>
        <p:txBody>
          <a:bodyPr/>
          <a:lstStyle/>
          <a:p>
            <a:r>
              <a:rPr lang="en-US" dirty="0" smtClean="0"/>
              <a:t>Meeting Room ODRA at Level 3</a:t>
            </a:r>
            <a:endParaRPr lang="en-US" dirty="0"/>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2066" t="12273" r="774" b="3495"/>
          <a:stretch/>
        </p:blipFill>
        <p:spPr>
          <a:xfrm>
            <a:off x="575310" y="990600"/>
            <a:ext cx="7974330" cy="5592074"/>
          </a:xfrm>
          <a:prstGeom prst="rect">
            <a:avLst/>
          </a:prstGeom>
        </p:spPr>
      </p:pic>
    </p:spTree>
    <p:extLst>
      <p:ext uri="{BB962C8B-B14F-4D97-AF65-F5344CB8AC3E}">
        <p14:creationId xmlns:p14="http://schemas.microsoft.com/office/powerpoint/2010/main" val="4126340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3528" y="1661424"/>
            <a:ext cx="8568952" cy="4863920"/>
          </a:xfrm>
        </p:spPr>
        <p:txBody>
          <a:bodyPr>
            <a:normAutofit fontScale="90000"/>
          </a:bodyPr>
          <a:lstStyle/>
          <a:p>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a:t/>
            </a:r>
            <a:br>
              <a:rPr lang="en-GB" b="1" dirty="0"/>
            </a:br>
            <a:r>
              <a:rPr lang="en-GB" b="1" dirty="0"/>
              <a:t/>
            </a:r>
            <a:br>
              <a:rPr lang="en-GB" b="1" dirty="0"/>
            </a:br>
            <a:r>
              <a:rPr lang="en-GB" b="1" dirty="0" smtClean="0"/>
              <a:t/>
            </a:r>
            <a:br>
              <a:rPr lang="en-GB" b="1" dirty="0" smtClean="0"/>
            </a:br>
            <a:r>
              <a:rPr lang="en-GB" b="1" dirty="0" smtClean="0"/>
              <a:t/>
            </a:r>
            <a:br>
              <a:rPr lang="en-GB" b="1" dirty="0" smtClean="0"/>
            </a:br>
            <a:r>
              <a:rPr lang="en-GB" sz="6000" b="1" dirty="0" smtClean="0"/>
              <a:t>Meals</a:t>
            </a:r>
            <a:br>
              <a:rPr lang="en-GB" sz="6000" b="1" dirty="0" smtClean="0"/>
            </a:br>
            <a:r>
              <a:rPr lang="en-GB" sz="1600" b="1" dirty="0" smtClean="0"/>
              <a:t/>
            </a:r>
            <a:br>
              <a:rPr lang="en-GB" sz="1600" b="1" dirty="0" smtClean="0"/>
            </a:br>
            <a:r>
              <a:rPr lang="en-GB" sz="3200" dirty="0" smtClean="0"/>
              <a:t> </a:t>
            </a:r>
            <a:r>
              <a:rPr lang="en-GB" sz="3200" dirty="0"/>
              <a:t>- </a:t>
            </a:r>
            <a:r>
              <a:rPr lang="en-GB" sz="3200" dirty="0" smtClean="0"/>
              <a:t>Breakfast is included in your room rate if you booked via the Marriott Hotel link</a:t>
            </a:r>
            <a:br>
              <a:rPr lang="en-GB" sz="3200" dirty="0" smtClean="0"/>
            </a:br>
            <a:r>
              <a:rPr lang="en-GB" sz="3200" dirty="0" smtClean="0"/>
              <a:t/>
            </a:r>
            <a:br>
              <a:rPr lang="en-GB" sz="3200" dirty="0" smtClean="0"/>
            </a:br>
            <a:r>
              <a:rPr lang="en-GB" sz="3200" dirty="0" smtClean="0"/>
              <a:t> - Morning and Afternoon tea will be served in the foyer areas on level 2 and </a:t>
            </a:r>
            <a:r>
              <a:rPr lang="en-GB" sz="3200" dirty="0"/>
              <a:t>3</a:t>
            </a:r>
            <a:r>
              <a:rPr lang="en-GB" sz="3200" dirty="0" smtClean="0"/>
              <a:t/>
            </a:r>
            <a:br>
              <a:rPr lang="en-GB" sz="3200" dirty="0" smtClean="0"/>
            </a:br>
            <a:r>
              <a:rPr lang="en-GB" sz="3200" dirty="0" smtClean="0"/>
              <a:t/>
            </a:r>
            <a:br>
              <a:rPr lang="en-GB" sz="3200" dirty="0" smtClean="0"/>
            </a:br>
            <a:r>
              <a:rPr lang="en-GB" sz="3200" dirty="0"/>
              <a:t> </a:t>
            </a:r>
            <a:r>
              <a:rPr lang="en-GB" sz="3200" dirty="0" smtClean="0"/>
              <a:t>- Lunch will be available from </a:t>
            </a:r>
            <a:r>
              <a:rPr lang="en-GB" sz="3200" b="1" dirty="0" smtClean="0"/>
              <a:t>1200 – 1330 </a:t>
            </a:r>
            <a:r>
              <a:rPr lang="en-GB" sz="3200" dirty="0" smtClean="0"/>
              <a:t>and</a:t>
            </a:r>
            <a:r>
              <a:rPr lang="en-GB" sz="3200" b="1" dirty="0" smtClean="0"/>
              <a:t> </a:t>
            </a:r>
            <a:r>
              <a:rPr lang="en-GB" sz="3200" dirty="0" smtClean="0"/>
              <a:t>will </a:t>
            </a:r>
            <a:r>
              <a:rPr lang="en-GB" sz="3200" smtClean="0"/>
              <a:t>be served </a:t>
            </a:r>
            <a:r>
              <a:rPr lang="en-GB" sz="3200" dirty="0"/>
              <a:t>from </a:t>
            </a:r>
            <a:r>
              <a:rPr lang="en-GB" sz="3200" dirty="0" smtClean="0"/>
              <a:t>the </a:t>
            </a:r>
            <a:r>
              <a:rPr lang="en-GB" sz="3200" dirty="0"/>
              <a:t>foyer areas on level 2 and </a:t>
            </a:r>
            <a:r>
              <a:rPr lang="en-GB" sz="3200" dirty="0" smtClean="0"/>
              <a:t>3</a:t>
            </a:r>
            <a:r>
              <a:rPr lang="en-AU" sz="2800" dirty="0"/>
              <a:t/>
            </a:r>
            <a:br>
              <a:rPr lang="en-AU" sz="2800" dirty="0"/>
            </a:br>
            <a:r>
              <a:rPr lang="en-GB" sz="3200" dirty="0" smtClean="0"/>
              <a:t/>
            </a:r>
            <a:br>
              <a:rPr lang="en-GB" sz="3200" dirty="0" smtClean="0"/>
            </a:br>
            <a:r>
              <a:rPr lang="en-GB" sz="3200" dirty="0"/>
              <a:t> </a:t>
            </a:r>
            <a:r>
              <a:rPr lang="en-GB" b="1" dirty="0" smtClean="0"/>
              <a:t/>
            </a:r>
            <a:br>
              <a:rPr lang="en-GB" b="1" dirty="0" smtClean="0"/>
            </a:br>
            <a:r>
              <a:rPr lang="en-GB" sz="6700" b="1" dirty="0" smtClean="0">
                <a:solidFill>
                  <a:srgbClr val="000099"/>
                </a:solidFill>
              </a:rPr>
              <a:t/>
            </a:r>
            <a:br>
              <a:rPr lang="en-GB" sz="6700" b="1" dirty="0" smtClean="0">
                <a:solidFill>
                  <a:srgbClr val="000099"/>
                </a:solidFill>
              </a:rPr>
            </a:b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65" y="116632"/>
            <a:ext cx="9144000" cy="846667"/>
          </a:xfrm>
          <a:prstGeom prst="rect">
            <a:avLst/>
          </a:prstGeom>
        </p:spPr>
      </p:pic>
    </p:spTree>
    <p:extLst>
      <p:ext uri="{BB962C8B-B14F-4D97-AF65-F5344CB8AC3E}">
        <p14:creationId xmlns:p14="http://schemas.microsoft.com/office/powerpoint/2010/main" val="4072072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65" y="-99392"/>
            <a:ext cx="9144000" cy="846667"/>
          </a:xfrm>
          <a:prstGeom prst="rect">
            <a:avLst/>
          </a:prstGeom>
        </p:spPr>
      </p:pic>
      <p:sp>
        <p:nvSpPr>
          <p:cNvPr id="4" name="Title 3"/>
          <p:cNvSpPr>
            <a:spLocks noGrp="1"/>
          </p:cNvSpPr>
          <p:nvPr>
            <p:ph type="title"/>
          </p:nvPr>
        </p:nvSpPr>
        <p:spPr>
          <a:xfrm>
            <a:off x="323528" y="764704"/>
            <a:ext cx="8640960" cy="3578696"/>
          </a:xfrm>
        </p:spPr>
        <p:txBody>
          <a:bodyPr>
            <a:normAutofit fontScale="90000"/>
          </a:bodyPr>
          <a:lstStyle/>
          <a:p>
            <a:r>
              <a:rPr lang="en-GB" b="1" dirty="0" smtClean="0"/>
              <a:t/>
            </a:r>
            <a:br>
              <a:rPr lang="en-GB" b="1" dirty="0" smtClean="0"/>
            </a:br>
            <a:r>
              <a:rPr lang="en-GB" b="1" dirty="0" smtClean="0"/>
              <a:t/>
            </a:r>
            <a:br>
              <a:rPr lang="en-GB" b="1" dirty="0" smtClean="0"/>
            </a:br>
            <a:r>
              <a:rPr lang="en-GB" sz="4900" b="1" dirty="0" smtClean="0"/>
              <a:t>Wednesday Social </a:t>
            </a:r>
            <a:r>
              <a:rPr lang="en-GB" sz="2700" dirty="0" smtClean="0"/>
              <a:t/>
            </a:r>
            <a:br>
              <a:rPr lang="en-GB" sz="2700" dirty="0" smtClean="0"/>
            </a:br>
            <a:r>
              <a:rPr lang="en-GB" sz="3600" b="1" dirty="0" smtClean="0">
                <a:solidFill>
                  <a:srgbClr val="0070C0"/>
                </a:solidFill>
              </a:rPr>
              <a:t>Dinner in the Fortress</a:t>
            </a:r>
            <a:r>
              <a:rPr lang="en-GB" sz="2000" dirty="0" smtClean="0"/>
              <a:t/>
            </a:r>
            <a:br>
              <a:rPr lang="en-GB" sz="2000" dirty="0" smtClean="0"/>
            </a:br>
            <a:r>
              <a:rPr lang="en-GB" sz="1100" dirty="0" smtClean="0"/>
              <a:t/>
            </a:r>
            <a:br>
              <a:rPr lang="en-GB" sz="1100" dirty="0" smtClean="0"/>
            </a:br>
            <a:r>
              <a:rPr lang="en-GB" sz="2000" dirty="0"/>
              <a:t> </a:t>
            </a:r>
            <a:r>
              <a:rPr lang="en-GB" sz="2000" dirty="0" smtClean="0"/>
              <a:t>The Wednesday Social is included in your meeting fee</a:t>
            </a:r>
            <a:r>
              <a:rPr lang="en-GB" sz="2000" dirty="0"/>
              <a:t> </a:t>
            </a:r>
            <a:r>
              <a:rPr lang="en-GB" sz="2000" dirty="0" smtClean="0"/>
              <a:t>for all attendees</a:t>
            </a:r>
            <a:br>
              <a:rPr lang="en-GB" sz="2000" dirty="0" smtClean="0"/>
            </a:br>
            <a:r>
              <a:rPr lang="en-GB" sz="2000" dirty="0"/>
              <a:t> </a:t>
            </a:r>
            <a:r>
              <a:rPr lang="en-GB" sz="2000" dirty="0" smtClean="0"/>
              <a:t>Stand up dinner within the old Fortress, including local Folk Dance performances</a:t>
            </a:r>
            <a:r>
              <a:rPr lang="en-GB" sz="2000" dirty="0"/>
              <a:t/>
            </a:r>
            <a:br>
              <a:rPr lang="en-GB" sz="2000" dirty="0"/>
            </a:br>
            <a:r>
              <a:rPr lang="en-GB" sz="2000" dirty="0" smtClean="0"/>
              <a:t>Coach pick up: </a:t>
            </a:r>
            <a:r>
              <a:rPr lang="en-GB" sz="2000" b="1" dirty="0" smtClean="0"/>
              <a:t>6pm</a:t>
            </a:r>
            <a:r>
              <a:rPr lang="en-GB" sz="2000" dirty="0" smtClean="0"/>
              <a:t>, Marriott Foyer. ( </a:t>
            </a:r>
            <a:r>
              <a:rPr lang="en-GB" sz="2000" dirty="0" err="1" smtClean="0"/>
              <a:t>approx</a:t>
            </a:r>
            <a:r>
              <a:rPr lang="en-GB" sz="2000" dirty="0" smtClean="0"/>
              <a:t> 10 min by coach)</a:t>
            </a:r>
            <a:br>
              <a:rPr lang="en-GB" sz="2000" dirty="0" smtClean="0"/>
            </a:br>
            <a:r>
              <a:rPr lang="en-GB" sz="2000" dirty="0" smtClean="0"/>
              <a:t> Timings: dinner from 630pm, Cultural performances from 730pm, return buses from 830pm onwards</a:t>
            </a:r>
            <a:br>
              <a:rPr lang="en-GB" sz="2000" dirty="0" smtClean="0"/>
            </a:br>
            <a:r>
              <a:rPr lang="en-GB" sz="2000" dirty="0" smtClean="0"/>
              <a:t> The Fortress is </a:t>
            </a:r>
            <a:r>
              <a:rPr lang="en-GB" sz="2000" dirty="0" err="1" smtClean="0"/>
              <a:t>approx</a:t>
            </a:r>
            <a:r>
              <a:rPr lang="en-GB" sz="2000" dirty="0" smtClean="0"/>
              <a:t> 10 min walking distance from the Old Town for those of you would like to continue there after dinner.</a:t>
            </a:r>
            <a:br>
              <a:rPr lang="en-GB" sz="2000" dirty="0" smtClean="0"/>
            </a:br>
            <a:r>
              <a:rPr lang="en-GB" sz="2000" dirty="0"/>
              <a:t> </a:t>
            </a:r>
            <a:r>
              <a:rPr lang="en-GB" sz="2000" dirty="0" smtClean="0"/>
              <a:t>For </a:t>
            </a:r>
            <a:r>
              <a:rPr lang="en-GB" sz="2000" dirty="0"/>
              <a:t>catering and transport purposes, if you can not attend, please let the registration desk know</a:t>
            </a:r>
            <a:r>
              <a:rPr lang="en-GB" sz="2000" dirty="0" smtClean="0"/>
              <a:t>.  Any questions please see Sara or Daniel on the registration desk.</a:t>
            </a:r>
            <a:r>
              <a:rPr lang="en-GB" b="1" dirty="0" smtClean="0"/>
              <a:t/>
            </a:r>
            <a:br>
              <a:rPr lang="en-GB" b="1" dirty="0" smtClean="0"/>
            </a:br>
            <a:r>
              <a:rPr lang="en-GB" b="1" dirty="0"/>
              <a:t/>
            </a:r>
            <a:br>
              <a:rPr lang="en-GB" b="1" dirty="0"/>
            </a:br>
            <a:endParaRPr lang="en-AU" dirty="0"/>
          </a:p>
        </p:txBody>
      </p:sp>
      <p:pic>
        <p:nvPicPr>
          <p:cNvPr id="1027" name="Picture 3" descr="P:\1617\1609075 - IEEE 802 Interim 2016\Social\Images\Dancers 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8144" y="4315731"/>
            <a:ext cx="3153987" cy="198864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1617\1609075 - IEEE 802 Interim 2016\Social\Images\Dancers 2.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67744" y="4651207"/>
            <a:ext cx="2501379" cy="1520993"/>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P:\1617\1609075 - IEEE 802 Interim 2016\Social\Images\FORTRESS. 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7162" y="4953000"/>
            <a:ext cx="2433638" cy="174942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1617\1609075 - IEEE 802 Interim 2016\Social\Images\Fortress 2.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67944" y="4953000"/>
            <a:ext cx="241300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9766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a:spLocks noGrp="1"/>
          </p:cNvSpPr>
          <p:nvPr>
            <p:ph type="title"/>
          </p:nvPr>
        </p:nvSpPr>
        <p:spPr>
          <a:xfrm>
            <a:off x="152400" y="1124744"/>
            <a:ext cx="8596064" cy="3312368"/>
          </a:xfrm>
        </p:spPr>
        <p:txBody>
          <a:bodyPr>
            <a:normAutofit/>
          </a:bodyPr>
          <a:lstStyle/>
          <a:p>
            <a:r>
              <a:rPr lang="en-GB" b="1" dirty="0" smtClean="0"/>
              <a:t>Any Questions</a:t>
            </a:r>
            <a:r>
              <a:rPr lang="en-GB" sz="5400" b="1" dirty="0" smtClean="0"/>
              <a:t/>
            </a:r>
            <a:br>
              <a:rPr lang="en-GB" sz="5400" b="1" dirty="0" smtClean="0"/>
            </a:br>
            <a:r>
              <a:rPr lang="en-GB" sz="1800" b="1" dirty="0"/>
              <a:t/>
            </a:r>
            <a:br>
              <a:rPr lang="en-GB" sz="1800" b="1" dirty="0"/>
            </a:br>
            <a:r>
              <a:rPr lang="en-GB" sz="3100" dirty="0"/>
              <a:t> - </a:t>
            </a:r>
            <a:r>
              <a:rPr lang="en-GB" sz="3100" dirty="0" smtClean="0"/>
              <a:t>Please see Daniel or Sara on the registration desk!</a:t>
            </a:r>
            <a:endParaRPr lang="en-AU" dirty="0"/>
          </a:p>
        </p:txBody>
      </p:sp>
      <p:sp>
        <p:nvSpPr>
          <p:cNvPr id="3"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7132" tIns="-33327" rIns="-57132"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2"/>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7132" tIns="-33327" rIns="-57132"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3"/>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7132" tIns="-33327" rIns="-57132"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4"/>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7132" tIns="-33327" rIns="-57132"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028" name="Picture 4" descr="Daniel Brani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67385" y="4149080"/>
            <a:ext cx="1639443" cy="19812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Sara Arch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0256" y="4149080"/>
            <a:ext cx="190500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365" y="116632"/>
            <a:ext cx="9144000" cy="846667"/>
          </a:xfrm>
          <a:prstGeom prst="rect">
            <a:avLst/>
          </a:prstGeom>
        </p:spPr>
      </p:pic>
    </p:spTree>
    <p:extLst>
      <p:ext uri="{BB962C8B-B14F-4D97-AF65-F5344CB8AC3E}">
        <p14:creationId xmlns:p14="http://schemas.microsoft.com/office/powerpoint/2010/main" val="587897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Sept 2016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766686562"/>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09/12</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09/13</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09/14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09/15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09/16</a:t>
                      </a:r>
                      <a:endParaRPr lang="en-US" sz="1800" dirty="0">
                        <a:solidFill>
                          <a:schemeClr val="tx2"/>
                        </a:solidFill>
                      </a:endParaRPr>
                    </a:p>
                  </a:txBody>
                  <a:tcPr marL="0" marR="0" marT="0" marB="0">
                    <a:solidFill>
                      <a:schemeClr val="bg1"/>
                    </a:solidFill>
                  </a:tcPr>
                </a:tc>
              </a:tr>
              <a:tr h="540378">
                <a:tc rowSpan="2">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a:txBody>
                    <a:bodyPr/>
                    <a:lstStyle/>
                    <a:p>
                      <a:endParaRPr lang="en-US" sz="1200" dirty="0"/>
                    </a:p>
                  </a:txBody>
                  <a:tcPr marL="36000" marR="36000" marT="36000" marB="36000">
                    <a:noFill/>
                  </a:tcPr>
                </a:tc>
                <a:tc rowSpan="2">
                  <a:txBody>
                    <a:bodyPr/>
                    <a:lstStyle/>
                    <a:p>
                      <a:r>
                        <a:rPr lang="en-US" sz="1100" dirty="0" smtClean="0"/>
                        <a:t>802.11 WNG</a:t>
                      </a:r>
                      <a:endParaRPr lang="en-US" sz="1100" dirty="0"/>
                    </a:p>
                  </a:txBody>
                  <a:tcPr marL="36000" marR="36000" marT="36000" marB="36000">
                    <a:solidFill>
                      <a:schemeClr val="bg1">
                        <a:lumMod val="85000"/>
                      </a:schemeClr>
                    </a:solidFill>
                  </a:tcPr>
                </a:tc>
                <a:tc rowSpan="2">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noFill/>
                  </a:tcPr>
                </a:tc>
                <a:tc rowSpan="4">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374022">
                <a:tc vMerge="1">
                  <a:txBody>
                    <a:bodyPr/>
                    <a:lstStyle/>
                    <a:p>
                      <a:endParaRPr lang="en-US"/>
                    </a:p>
                  </a:txBody>
                  <a:tcPr/>
                </a:tc>
                <a:tc rowSpan="3">
                  <a:txBody>
                    <a:bodyPr/>
                    <a:lstStyle/>
                    <a:p>
                      <a:r>
                        <a:rPr lang="en-US" dirty="0" smtClean="0"/>
                        <a:t>OmniRAN</a:t>
                      </a:r>
                      <a:br>
                        <a:rPr lang="en-US" dirty="0" smtClean="0"/>
                      </a:br>
                      <a:r>
                        <a:rPr lang="en-US" dirty="0" smtClean="0"/>
                        <a:t>F2F Ad-hoc</a:t>
                      </a:r>
                      <a:br>
                        <a:rPr lang="en-US" dirty="0" smtClean="0"/>
                      </a:br>
                      <a:r>
                        <a:rPr lang="en-US" dirty="0" smtClean="0"/>
                        <a:t>York </a:t>
                      </a:r>
                      <a:endParaRPr lang="en-US" dirty="0"/>
                    </a:p>
                  </a:txBody>
                  <a:tcPr marL="36000" marR="36000" marT="36000" marB="36000">
                    <a:pattFill prst="zigZag">
                      <a:fgClr>
                        <a:schemeClr val="tx2">
                          <a:lumMod val="60000"/>
                          <a:lumOff val="40000"/>
                        </a:schemeClr>
                      </a:fgClr>
                      <a:bgClr>
                        <a:schemeClr val="bg1"/>
                      </a:bgClr>
                    </a:patt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14300">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694584">
                <a:tc>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vMerge="1">
                  <a:txBody>
                    <a:bodyPr/>
                    <a:lstStyle/>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a:txBody>
                    <a:bodyPr/>
                    <a:lstStyle/>
                    <a:p>
                      <a:pPr marL="82550" indent="-82550">
                        <a:buFont typeface="Arial" pitchFamily="34" charset="0"/>
                        <a:buNone/>
                      </a:pPr>
                      <a:r>
                        <a:rPr lang="en-US" sz="1100" dirty="0" smtClean="0"/>
                        <a:t>802.11ARC</a:t>
                      </a:r>
                      <a:endParaRPr lang="en-US" sz="1100" dirty="0"/>
                    </a:p>
                  </a:txBody>
                  <a:tcPr marL="36000" marR="36000" marT="36000" marB="36000">
                    <a:solidFill>
                      <a:schemeClr val="bg1">
                        <a:lumMod val="85000"/>
                      </a:schemeClr>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endParaRPr lang="en-US" sz="1200" dirty="0"/>
                    </a:p>
                  </a:txBody>
                  <a:tcPr marL="36000" marR="36000" marT="36000" marB="36000">
                    <a:noFill/>
                  </a:tcPr>
                </a:tc>
              </a:tr>
              <a:tr h="228600">
                <a:tc rowSpan="2">
                  <a:txBody>
                    <a:bodyPr/>
                    <a:lstStyle/>
                    <a:p>
                      <a:pPr algn="r"/>
                      <a:r>
                        <a:rPr lang="en-US" sz="1500" dirty="0" smtClean="0"/>
                        <a:t>13:30</a:t>
                      </a:r>
                    </a:p>
                    <a:p>
                      <a:pPr algn="r"/>
                      <a:r>
                        <a:rPr lang="en-US" sz="900" dirty="0" smtClean="0"/>
                        <a:t/>
                      </a:r>
                      <a:br>
                        <a:rPr lang="en-US" sz="900" dirty="0" smtClean="0"/>
                      </a:br>
                      <a:endParaRPr lang="en-US" sz="700" dirty="0" smtClean="0"/>
                    </a:p>
                    <a:p>
                      <a:pPr algn="r"/>
                      <a:endParaRPr lang="en-US" sz="12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noFill/>
                  </a:tcPr>
                </a:tc>
                <a:tc rowSpan="2">
                  <a:txBody>
                    <a:bodyPr/>
                    <a:lstStyle/>
                    <a:p>
                      <a:endParaRPr lang="en-US" dirty="0"/>
                    </a:p>
                  </a:txBody>
                  <a:tcPr marL="36000" marR="36000" marT="36000" marB="36000">
                    <a:solidFill>
                      <a:schemeClr val="tx2">
                        <a:lumMod val="60000"/>
                        <a:lumOff val="40000"/>
                      </a:schemeClr>
                    </a:solidFill>
                  </a:tcPr>
                </a:tc>
                <a:tc rowSpan="2">
                  <a:txBody>
                    <a:bodyPr/>
                    <a:lstStyle/>
                    <a:p>
                      <a:endParaRPr lang="en-US" sz="1400" dirty="0"/>
                    </a:p>
                  </a:txBody>
                  <a:tcPr marL="36000" marR="36000" marT="36000" marB="36000">
                    <a:solidFill>
                      <a:schemeClr val="tx2">
                        <a:lumMod val="60000"/>
                        <a:lumOff val="40000"/>
                      </a:schemeClr>
                    </a:solidFill>
                  </a:tcPr>
                </a:tc>
                <a:tc vMerge="1">
                  <a:txBody>
                    <a:bodyPr/>
                    <a:lstStyle/>
                    <a:p>
                      <a:endParaRPr lang="en-US"/>
                    </a:p>
                  </a:txBody>
                  <a:tcPr/>
                </a:tc>
              </a:tr>
              <a:tr h="65532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noFill/>
                  </a:tcPr>
                </a:tc>
                <a:tc vMerge="1">
                  <a:txBody>
                    <a:bodyPr/>
                    <a:lstStyle/>
                    <a:p>
                      <a:endParaRPr lang="en-US" sz="400" dirty="0"/>
                    </a:p>
                  </a:txBody>
                  <a:tcPr marL="36000" marR="36000" marT="36000" marB="36000">
                    <a:solidFill>
                      <a:schemeClr val="bg2">
                        <a:lumMod val="75000"/>
                      </a:schemeClr>
                    </a:solidFill>
                  </a:tcPr>
                </a:tc>
              </a:tr>
              <a:tr h="914400">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OmniRAN Opening</a:t>
                      </a:r>
                      <a:endParaRPr lang="en-US" sz="1200" dirty="0"/>
                    </a:p>
                  </a:txBody>
                  <a:tcPr marL="36000" marR="36000" marT="36000" marB="36000">
                    <a:solidFill>
                      <a:schemeClr val="tx2">
                        <a:lumMod val="60000"/>
                        <a:lumOff val="40000"/>
                      </a:schemeClr>
                    </a:solidFill>
                  </a:tcPr>
                </a:tc>
                <a:tc>
                  <a:txBody>
                    <a:bodyPr/>
                    <a:lstStyle/>
                    <a:p>
                      <a:r>
                        <a:rPr lang="en-US" sz="1200" dirty="0" smtClean="0"/>
                        <a:t>OmniRAN special</a:t>
                      </a:r>
                      <a:r>
                        <a:rPr lang="en-US" sz="1200" baseline="0" dirty="0" smtClean="0"/>
                        <a:t> session on Industry Connections activity</a:t>
                      </a:r>
                      <a:endParaRPr lang="en-US" sz="1200" dirty="0"/>
                    </a:p>
                  </a:txBody>
                  <a:tcPr marL="36000" marR="36000" marT="36000" marB="36000">
                    <a:solidFill>
                      <a:schemeClr val="accent5"/>
                    </a:solidFill>
                  </a:tcPr>
                </a:tc>
                <a:tc>
                  <a:txBody>
                    <a:bodyPr/>
                    <a:lstStyle/>
                    <a:p>
                      <a:pPr marL="85725" indent="-85725">
                        <a:buFont typeface="Arial" panose="020B0604020202020204" pitchFamily="34" charset="0"/>
                        <a:buNone/>
                      </a:pPr>
                      <a:r>
                        <a:rPr lang="en-US" sz="1400" dirty="0" smtClean="0"/>
                        <a:t>OmniRAN</a:t>
                      </a:r>
                      <a:r>
                        <a:rPr lang="en-US" sz="1400" baseline="0" dirty="0" smtClean="0"/>
                        <a:t> Closing</a:t>
                      </a:r>
                      <a:endParaRPr lang="en-US" sz="14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a:txBody>
                    <a:bodyPr/>
                    <a:lstStyle/>
                    <a:p>
                      <a:endParaRPr lang="en-US" sz="1200" dirty="0"/>
                    </a:p>
                  </a:txBody>
                  <a:tcPr marL="36000" marR="36000" marT="36000" marB="36000">
                    <a:noFill/>
                  </a:tcPr>
                </a:tc>
                <a:tc>
                  <a:txBody>
                    <a:bodyPr/>
                    <a:lstStyle/>
                    <a:p>
                      <a:endParaRPr lang="en-US" sz="1200" dirty="0"/>
                    </a:p>
                  </a:txBody>
                  <a:tcPr marL="36000" marR="36000" marT="36000" marB="36000">
                    <a:no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a:txBody>
                    <a:bodyPr/>
                    <a:lstStyle/>
                    <a:p>
                      <a:endParaRPr lang="en-US" sz="1200" dirty="0"/>
                    </a:p>
                  </a:txBody>
                  <a:tcPr marL="36000" marR="36000" marT="36000" marB="36000">
                    <a:noFill/>
                  </a:tcPr>
                </a:tc>
                <a:tc>
                  <a:txBody>
                    <a:bodyPr/>
                    <a:lstStyle/>
                    <a:p>
                      <a:r>
                        <a:rPr lang="en-US" sz="1200" dirty="0" smtClean="0"/>
                        <a:t>802.11</a:t>
                      </a:r>
                      <a:r>
                        <a:rPr lang="en-US" sz="1200" baseline="0" dirty="0" smtClean="0"/>
                        <a:t> AANI SC</a:t>
                      </a:r>
                      <a:endParaRPr lang="en-US" sz="1200" dirty="0"/>
                    </a:p>
                  </a:txBody>
                  <a:tcPr marL="36000" marR="36000" marT="36000" marB="36000">
                    <a:solidFill>
                      <a:schemeClr val="bg1">
                        <a:lumMod val="85000"/>
                      </a:schemeClr>
                    </a:solid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869</TotalTime>
  <Words>996</Words>
  <Application>Microsoft Office PowerPoint</Application>
  <PresentationFormat>On-screen Show (4:3)</PresentationFormat>
  <Paragraphs>217</Paragraphs>
  <Slides>20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ＭＳ Ｐゴシック</vt:lpstr>
      <vt:lpstr>Arial</vt:lpstr>
      <vt:lpstr>Helvetica</vt:lpstr>
      <vt:lpstr>Monotype Sorts</vt:lpstr>
      <vt:lpstr>Times</vt:lpstr>
      <vt:lpstr>Times New Roman</vt:lpstr>
      <vt:lpstr>Template</vt:lpstr>
      <vt:lpstr>IEEE 802.1 OmniRAN TG Sept 2016 F2F Meeting Warsaw, Poland</vt:lpstr>
      <vt:lpstr>Sept 2016 F2F Meeting</vt:lpstr>
      <vt:lpstr>Agenda proposal for Sept 2016 F2F</vt:lpstr>
      <vt:lpstr>Meeting Room ODRA at Level 3</vt:lpstr>
      <vt:lpstr>       Meals   - Breakfast is included in your room rate if you booked via the Marriott Hotel link   - Morning and Afternoon tea will be served in the foyer areas on level 2 and 3   - Lunch will be available from 1200 – 1330 and will be served from the foyer areas on level 2 and 3         </vt:lpstr>
      <vt:lpstr>  Wednesday Social  Dinner in the Fortress   The Wednesday Social is included in your meeting fee for all attendees  Stand up dinner within the old Fortress, including local Folk Dance performances Coach pick up: 6pm, Marriott Foyer. ( approx 10 min by coach)  Timings: dinner from 630pm, Cultural performances from 730pm, return buses from 830pm onwards  The Fortress is approx 10 min walking distance from the Old Town for those of you would like to continue there after dinner.  For catering and transport purposes, if you can not attend, please let the registration desk know.  Any questions please see Sara or Daniel on the registration desk.  </vt:lpstr>
      <vt:lpstr>Any Questions   - Please see Daniel or Sara on the registration desk!</vt:lpstr>
      <vt:lpstr>Sept 2016 Agenda Graphics</vt:lpstr>
      <vt:lpstr>Participants, Patents, and Duty to Inform</vt:lpstr>
      <vt:lpstr>Patent Related Links</vt:lpstr>
      <vt:lpstr>Call for Potentially Essential Patents</vt:lpstr>
      <vt:lpstr>Other Guidelines for IEEE WG Meetings</vt:lpstr>
      <vt:lpstr>Resources – URLs</vt:lpstr>
      <vt:lpstr>Business #1</vt:lpstr>
      <vt:lpstr>Call for Potentially Essential Patents</vt:lpstr>
      <vt:lpstr>Agenda for Sept 2016 F2F</vt:lpstr>
      <vt:lpstr>Schedules over the week</vt:lpstr>
      <vt:lpstr>Business #2</vt:lpstr>
      <vt:lpstr>Business #3</vt:lpstr>
      <vt:lpstr>Business #4</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277</cp:revision>
  <cp:lastPrinted>1998-02-10T13:28:06Z</cp:lastPrinted>
  <dcterms:created xsi:type="dcterms:W3CDTF">2011-12-30T17:06:23Z</dcterms:created>
  <dcterms:modified xsi:type="dcterms:W3CDTF">2016-09-07T17:00:22Z</dcterms:modified>
</cp:coreProperties>
</file>