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7"/>
  </p:notesMasterIdLst>
  <p:handoutMasterIdLst>
    <p:handoutMasterId r:id="rId28"/>
  </p:handoutMasterIdLst>
  <p:sldIdLst>
    <p:sldId id="262" r:id="rId2"/>
    <p:sldId id="298" r:id="rId3"/>
    <p:sldId id="313" r:id="rId4"/>
    <p:sldId id="318" r:id="rId5"/>
    <p:sldId id="324" r:id="rId6"/>
    <p:sldId id="325" r:id="rId7"/>
    <p:sldId id="326" r:id="rId8"/>
    <p:sldId id="327" r:id="rId9"/>
    <p:sldId id="314" r:id="rId10"/>
    <p:sldId id="290" r:id="rId11"/>
    <p:sldId id="291" r:id="rId12"/>
    <p:sldId id="292" r:id="rId13"/>
    <p:sldId id="293" r:id="rId14"/>
    <p:sldId id="271" r:id="rId15"/>
    <p:sldId id="297" r:id="rId16"/>
    <p:sldId id="299" r:id="rId17"/>
    <p:sldId id="319" r:id="rId18"/>
    <p:sldId id="320" r:id="rId19"/>
    <p:sldId id="321" r:id="rId20"/>
    <p:sldId id="329" r:id="rId21"/>
    <p:sldId id="330" r:id="rId22"/>
    <p:sldId id="328" r:id="rId23"/>
    <p:sldId id="322" r:id="rId24"/>
    <p:sldId id="323" r:id="rId25"/>
    <p:sldId id="331"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786" autoAdjust="0"/>
    <p:restoredTop sz="95439" autoAdjust="0"/>
  </p:normalViewPr>
  <p:slideViewPr>
    <p:cSldViewPr>
      <p:cViewPr varScale="1">
        <p:scale>
          <a:sx n="102" d="100"/>
          <a:sy n="102" d="100"/>
        </p:scale>
        <p:origin x="264"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13</a:t>
            </a:fld>
            <a:endParaRPr lang="en-US" altLang="en-US" sz="1200" dirty="0" smtClean="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smtClean="0"/>
          </a:p>
        </p:txBody>
      </p:sp>
    </p:spTree>
    <p:extLst>
      <p:ext uri="{BB962C8B-B14F-4D97-AF65-F5344CB8AC3E}">
        <p14:creationId xmlns:p14="http://schemas.microsoft.com/office/powerpoint/2010/main" val="30862705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14</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89" y="76200"/>
            <a:ext cx="2236511" cy="307777"/>
          </a:xfrm>
          <a:prstGeom prst="rect">
            <a:avLst/>
          </a:prstGeom>
        </p:spPr>
        <p:txBody>
          <a:bodyPr wrap="none">
            <a:spAutoFit/>
          </a:bodyPr>
          <a:lstStyle/>
          <a:p>
            <a:pPr algn="r"/>
            <a:r>
              <a:rPr lang="en-US" sz="1400" b="1" dirty="0" smtClean="0">
                <a:effectLst/>
              </a:rPr>
              <a:t>omniran-16-0057-01-00TG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4" Type="http://schemas.openxmlformats.org/officeDocument/2006/relationships/hyperlink" Target="http://standards.ieee.org/about/sasb/patcom/materials.html" TargetMode="External"/><Relationship Id="rId5" Type="http://schemas.openxmlformats.org/officeDocument/2006/relationships/hyperlink" Target="http://standards.ieee.org/about/sasb/patcom/index.html" TargetMode="External"/><Relationship Id="rId6" Type="http://schemas.openxmlformats.org/officeDocument/2006/relationships/hyperlink" Target="https://development.standards.ieee.org/myproject/Public/mytools/mob/slideset.ppt"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6/omniran-16-0055-00-00TG-july-2016-f2f-minutes.doc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arinex.com.au/ieee2016/"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ieee802.org/1/private/email2/thrd1.html" TargetMode="External"/><Relationship Id="rId3" Type="http://schemas.openxmlformats.org/officeDocument/2006/relationships/hyperlink" Target="https://mentor.ieee.org/omniran/dcn/16/omniran-16-0059-00-00TG-p802-1cf-d0-2-collected-comments.xls"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5" Type="http://schemas.openxmlformats.org/officeDocument/2006/relationships/image" Target="../media/image5.jpeg"/><Relationship Id="rId6" Type="http://schemas.openxmlformats.org/officeDocument/2006/relationships/image" Target="../media/image6.jpeg"/><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image" Target="../media/image7.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smtClean="0"/>
              <a:t>IEEE 802.1 OmniRAN TG</a:t>
            </a:r>
            <a:r>
              <a:rPr lang="en-US" dirty="0"/>
              <a:t/>
            </a:r>
            <a:br>
              <a:rPr lang="en-US" dirty="0"/>
            </a:br>
            <a:r>
              <a:rPr lang="en-US" dirty="0" smtClean="0"/>
              <a:t>Sept 2016 F2F Meeting</a:t>
            </a:r>
            <a:br>
              <a:rPr lang="en-US" dirty="0" smtClean="0"/>
            </a:br>
            <a:r>
              <a:rPr lang="en-US" dirty="0" smtClean="0"/>
              <a:t>Warsaw, Poland</a:t>
            </a:r>
            <a:endParaRPr lang="en-US" dirty="0"/>
          </a:p>
        </p:txBody>
      </p:sp>
      <p:sp>
        <p:nvSpPr>
          <p:cNvPr id="3" name="Subtitle 2"/>
          <p:cNvSpPr>
            <a:spLocks noGrp="1"/>
          </p:cNvSpPr>
          <p:nvPr>
            <p:ph type="subTitle" idx="1"/>
          </p:nvPr>
        </p:nvSpPr>
        <p:spPr/>
        <p:txBody>
          <a:bodyPr/>
          <a:lstStyle/>
          <a:p>
            <a:r>
              <a:rPr lang="en-US" dirty="0" smtClean="0"/>
              <a:t>2016-09-12</a:t>
            </a:r>
          </a:p>
          <a:p>
            <a:r>
              <a:rPr lang="en-US" dirty="0" smtClean="0"/>
              <a:t>Max Riegel, Nokia</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smtClean="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smtClean="0"/>
              <a:t>Patent Related Links</a:t>
            </a:r>
            <a:endParaRPr lang="en-US" altLang="en-US" dirty="0" smtClean="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smtClean="0"/>
              <a:t>All participants should be familiar with their obligations under the IEEE-SA Policies &amp; Procedures for standards development.</a:t>
            </a:r>
            <a:br>
              <a:rPr lang="en-US" altLang="en-US" dirty="0" smtClean="0"/>
            </a:br>
            <a:endParaRPr lang="en-US" altLang="en-US" dirty="0" smtClean="0"/>
          </a:p>
          <a:p>
            <a:r>
              <a:rPr lang="en-US" altLang="en-US" dirty="0" smtClean="0"/>
              <a:t>Patent Policy is stated in these sources:</a:t>
            </a:r>
          </a:p>
          <a:p>
            <a:pPr lvl="1"/>
            <a:r>
              <a:rPr lang="en-GB" altLang="en-US" dirty="0" smtClean="0"/>
              <a:t>IEEE-SA Standards Boards Bylaws</a:t>
            </a:r>
            <a:br>
              <a:rPr lang="en-GB" altLang="en-US" dirty="0" smtClean="0"/>
            </a:br>
            <a:r>
              <a:rPr lang="en-US" altLang="en-US" sz="2400" dirty="0" smtClean="0">
                <a:hlinkClick r:id="rId2"/>
              </a:rPr>
              <a:t>http://standards.ieee.org/develop/policies/bylaws/sect6-7.html#6</a:t>
            </a:r>
            <a:endParaRPr lang="en-US" altLang="en-US" dirty="0" smtClean="0"/>
          </a:p>
          <a:p>
            <a:pPr lvl="1"/>
            <a:r>
              <a:rPr lang="en-GB" altLang="en-US" dirty="0" smtClean="0"/>
              <a:t>IEEE-SA Standards Board Operations Manual</a:t>
            </a:r>
            <a:br>
              <a:rPr lang="en-GB" altLang="en-US" dirty="0" smtClean="0"/>
            </a:br>
            <a:r>
              <a:rPr lang="en-US" altLang="en-US" sz="2400" dirty="0" smtClean="0">
                <a:hlinkClick r:id="rId3"/>
              </a:rPr>
              <a:t>http://standards.ieee.org/develop/policies/opman/sect6.html#6.3</a:t>
            </a:r>
            <a:endParaRPr lang="en-US" altLang="en-US" dirty="0" smtClean="0"/>
          </a:p>
          <a:p>
            <a:pPr lvl="1"/>
            <a:r>
              <a:rPr lang="en-US" altLang="en-US" dirty="0" smtClean="0"/>
              <a:t>Material about the patent policy is available at </a:t>
            </a:r>
            <a:br>
              <a:rPr lang="en-US" altLang="en-US" dirty="0" smtClean="0"/>
            </a:br>
            <a:r>
              <a:rPr lang="en-US" altLang="en-US" sz="2400" dirty="0" smtClean="0">
                <a:hlinkClick r:id="rId4"/>
              </a:rPr>
              <a:t>http://standards.ieee.org/about/sasb/patcom/materials.html</a:t>
            </a:r>
            <a:endParaRPr lang="en-US" altLang="en-US" dirty="0" smtClean="0"/>
          </a:p>
          <a:p>
            <a:pPr lvl="1"/>
            <a:endParaRPr lang="en-US" altLang="en-US" dirty="0" smtClean="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a:t>
            </a:r>
            <a:r>
              <a:rPr lang="en-US" altLang="en-US" sz="1200" b="1" dirty="0" smtClean="0">
                <a:solidFill>
                  <a:srgbClr val="000099"/>
                </a:solidFill>
                <a:latin typeface="Arial" pitchFamily="34" charset="0"/>
                <a:hlinkClick r:id="rId5"/>
              </a:rPr>
              <a:t>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a:t>
            </a:r>
            <a:r>
              <a:rPr lang="en-US" altLang="en-US" sz="1200" b="1" dirty="0" smtClean="0">
                <a:solidFill>
                  <a:srgbClr val="000099"/>
                </a:solidFill>
                <a:latin typeface="Arial" pitchFamily="34" charset="0"/>
                <a:hlinkClick r:id="rId6"/>
              </a:rPr>
              <a:t>development.standards.ieee.org/myproject/Public/mytools/mob/slideset.ppt</a:t>
            </a:r>
            <a:endParaRPr lang="en-US" altLang="en-US" sz="1200" b="1" dirty="0" smtClean="0">
              <a:solidFill>
                <a:srgbClr val="000099"/>
              </a:solidFill>
              <a:latin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smtClean="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smtClean="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smtClean="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rPr>
              <a:t>Technical considerations remain primary focus</a:t>
            </a:r>
            <a:endParaRPr lang="en-US" altLang="en-US" sz="1400" dirty="0" smtClean="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smtClean="0">
                <a:solidFill>
                  <a:srgbClr val="000099"/>
                </a:solidFill>
              </a:rPr>
              <a:t>---------------------------------------------------------------   </a:t>
            </a:r>
            <a:endParaRPr lang="en-US" altLang="en-US" sz="1200" b="1" dirty="0" smtClean="0">
              <a:solidFill>
                <a:srgbClr val="000099"/>
              </a:solidFill>
            </a:endParaRPr>
          </a:p>
          <a:p>
            <a:pPr marL="230188" indent="-230188" algn="ctr">
              <a:lnSpc>
                <a:spcPct val="80000"/>
              </a:lnSpc>
              <a:buClr>
                <a:srgbClr val="CC3300"/>
              </a:buClr>
              <a:buSzPct val="50000"/>
              <a:buNone/>
            </a:pPr>
            <a:r>
              <a:rPr lang="en-US" altLang="en-US" sz="1200" b="1" dirty="0" smtClean="0">
                <a:solidFill>
                  <a:srgbClr val="000099"/>
                </a:solidFill>
              </a:rPr>
              <a:t>See </a:t>
            </a:r>
            <a:r>
              <a:rPr lang="en-US" altLang="en-US" sz="1200" b="1" i="1" dirty="0" smtClean="0">
                <a:solidFill>
                  <a:srgbClr val="000099"/>
                </a:solidFill>
              </a:rPr>
              <a:t>IEEE-SA Standards Board Operations Manual</a:t>
            </a:r>
            <a:r>
              <a:rPr lang="en-US" altLang="en-US" sz="1200" b="1" dirty="0" smtClean="0">
                <a:solidFill>
                  <a:srgbClr val="000099"/>
                </a:solidFill>
              </a:rPr>
              <a:t>, clause 5.3.10 and </a:t>
            </a:r>
            <a:r>
              <a:rPr lang="en-GB" altLang="en-US" sz="1200" b="1" dirty="0" smtClean="0">
                <a:solidFill>
                  <a:srgbClr val="000099"/>
                </a:solidFill>
              </a:rPr>
              <a:t>“Promoting Competition and Innovation: What You Need to Know about the IEEE Standards Association's Antitrust and Competition Policy”</a:t>
            </a:r>
            <a:r>
              <a:rPr lang="en-US" altLang="en-US" sz="1200" b="1" dirty="0" smtClean="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a:t>
            </a:r>
            <a:r>
              <a:rPr lang="en-US" sz="2200" dirty="0" smtClean="0">
                <a:solidFill>
                  <a:srgbClr val="1F497D"/>
                </a:solidFill>
                <a:hlinkClick r:id="rId3"/>
              </a:rPr>
              <a:t>standards.ieee.org/faqs/affiliationFAQ.html</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a:t>
            </a:r>
            <a:r>
              <a:rPr lang="en-US" sz="2200" dirty="0" smtClean="0">
                <a:solidFill>
                  <a:srgbClr val="1F497D"/>
                </a:solidFill>
                <a:hlinkClick r:id="rId4"/>
              </a:rPr>
              <a:t>standards.ieee.org/resources/antitrust-guidelines.pdf</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Chair called meeting to order at </a:t>
            </a:r>
          </a:p>
          <a:p>
            <a:r>
              <a:rPr lang="en-GB" sz="2400" dirty="0" smtClean="0"/>
              <a:t>Minutes taker:</a:t>
            </a:r>
          </a:p>
          <a:p>
            <a:pPr lvl="1"/>
            <a:r>
              <a:rPr lang="en-GB" sz="2000" dirty="0" smtClean="0"/>
              <a:t> … is taking notes.</a:t>
            </a:r>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684901135"/>
              </p:ext>
            </p:extLst>
          </p:nvPr>
        </p:nvGraphicFramePr>
        <p:xfrm>
          <a:off x="914400" y="3352800"/>
          <a:ext cx="7620001" cy="2438400"/>
        </p:xfrm>
        <a:graphic>
          <a:graphicData uri="http://schemas.openxmlformats.org/drawingml/2006/table">
            <a:tbl>
              <a:tblPr firstRow="1" bandRow="1">
                <a:tableStyleId>{5C22544A-7EE6-4342-B048-85BDC9FD1C3A}</a:tableStyleId>
              </a:tblPr>
              <a:tblGrid>
                <a:gridCol w="1822824"/>
                <a:gridCol w="1822824"/>
                <a:gridCol w="239059"/>
                <a:gridCol w="1867647"/>
                <a:gridCol w="1867647"/>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err="1" smtClean="0">
                          <a:solidFill>
                            <a:schemeClr val="accent1">
                              <a:lumMod val="20000"/>
                              <a:lumOff val="80000"/>
                            </a:schemeClr>
                          </a:solidFill>
                        </a:rPr>
                        <a:t>Jeorge</a:t>
                      </a:r>
                      <a:r>
                        <a:rPr lang="en-US" sz="1400" dirty="0" smtClean="0">
                          <a:solidFill>
                            <a:schemeClr val="accent1">
                              <a:lumMod val="20000"/>
                              <a:lumOff val="80000"/>
                            </a:schemeClr>
                          </a:solidFill>
                        </a:rPr>
                        <a:t> S. </a:t>
                      </a:r>
                      <a:r>
                        <a:rPr lang="en-US" sz="1400" dirty="0" err="1" smtClean="0">
                          <a:solidFill>
                            <a:schemeClr val="accent1">
                              <a:lumMod val="20000"/>
                              <a:lumOff val="80000"/>
                            </a:schemeClr>
                          </a:solidFill>
                        </a:rPr>
                        <a:t>Hurtarte</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Teradyne</a:t>
                      </a:r>
                      <a:endParaRPr lang="en-US" sz="1400" dirty="0">
                        <a:solidFill>
                          <a:schemeClr val="accent1">
                            <a:lumMod val="20000"/>
                            <a:lumOff val="80000"/>
                          </a:schemeClr>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Walter Pienciak</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IEEE</a:t>
                      </a:r>
                    </a:p>
                  </a:txBody>
                  <a:tcPr/>
                </a:tc>
                <a:tc>
                  <a:txBody>
                    <a:bodyPr/>
                    <a:lstStyle/>
                    <a:p>
                      <a:endParaRPr lang="en-US" sz="1400" dirty="0">
                        <a:solidFill>
                          <a:schemeClr val="tx1"/>
                        </a:solidFill>
                      </a:endParaRPr>
                    </a:p>
                  </a:txBody>
                  <a:tcPr>
                    <a:solidFill>
                      <a:schemeClr val="bg1"/>
                    </a:solidFill>
                  </a:tcPr>
                </a:tc>
                <a:tc>
                  <a:txBody>
                    <a:bodyPr/>
                    <a:lstStyle/>
                    <a:p>
                      <a:r>
                        <a:rPr lang="en-US" sz="1400" dirty="0" err="1" smtClean="0">
                          <a:solidFill>
                            <a:schemeClr val="accent1">
                              <a:lumMod val="20000"/>
                              <a:lumOff val="80000"/>
                            </a:schemeClr>
                          </a:solidFill>
                        </a:rPr>
                        <a:t>Katsuo</a:t>
                      </a:r>
                      <a:r>
                        <a:rPr lang="en-US" sz="1400" dirty="0" smtClean="0">
                          <a:solidFill>
                            <a:schemeClr val="accent1">
                              <a:lumMod val="20000"/>
                              <a:lumOff val="80000"/>
                            </a:schemeClr>
                          </a:solidFill>
                        </a:rPr>
                        <a:t> </a:t>
                      </a:r>
                      <a:r>
                        <a:rPr lang="en-US" sz="1400" dirty="0" err="1" smtClean="0">
                          <a:solidFill>
                            <a:schemeClr val="accent1">
                              <a:lumMod val="20000"/>
                              <a:lumOff val="80000"/>
                            </a:schemeClr>
                          </a:solidFill>
                        </a:rPr>
                        <a:t>Yunoki</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KDDI R&amp;D Labs</a:t>
                      </a:r>
                      <a:endParaRPr lang="en-US" sz="1400" dirty="0">
                        <a:solidFill>
                          <a:schemeClr val="accent1">
                            <a:lumMod val="20000"/>
                            <a:lumOff val="80000"/>
                          </a:schemeClr>
                        </a:solidFill>
                      </a:endParaRPr>
                    </a:p>
                  </a:txBody>
                  <a:tcPr/>
                </a:tc>
              </a:tr>
              <a:tr h="29210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accent1">
                              <a:lumMod val="20000"/>
                              <a:lumOff val="80000"/>
                            </a:schemeClr>
                          </a:solidFill>
                        </a:rPr>
                        <a:t>Wang Hao</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accent1">
                              <a:lumMod val="20000"/>
                              <a:lumOff val="80000"/>
                            </a:schemeClr>
                          </a:solidFill>
                        </a:rPr>
                        <a:t>Fujitsu</a:t>
                      </a: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accent1">
                              <a:lumMod val="20000"/>
                              <a:lumOff val="80000"/>
                            </a:schemeClr>
                          </a:solidFill>
                        </a:rPr>
                        <a:t>Stephen Pain</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BRCM</a:t>
                      </a:r>
                      <a:endParaRPr lang="en-US" sz="1400" dirty="0">
                        <a:solidFill>
                          <a:schemeClr val="accent1">
                            <a:lumMod val="20000"/>
                            <a:lumOff val="80000"/>
                          </a:schemeClr>
                        </a:solidFill>
                      </a:endParaRPr>
                    </a:p>
                  </a:txBody>
                  <a:tcPr/>
                </a:tc>
              </a:tr>
              <a:tr h="292100">
                <a:tc>
                  <a:txBody>
                    <a:bodyPr/>
                    <a:lstStyle/>
                    <a:p>
                      <a:r>
                        <a:rPr lang="en-US" sz="1400" dirty="0" err="1" smtClean="0">
                          <a:solidFill>
                            <a:schemeClr val="accent1">
                              <a:lumMod val="20000"/>
                              <a:lumOff val="80000"/>
                            </a:schemeClr>
                          </a:solidFill>
                        </a:rPr>
                        <a:t>Yonggang</a:t>
                      </a:r>
                      <a:r>
                        <a:rPr lang="en-US" sz="1400" dirty="0" smtClean="0">
                          <a:solidFill>
                            <a:schemeClr val="accent1">
                              <a:lumMod val="20000"/>
                              <a:lumOff val="80000"/>
                            </a:schemeClr>
                          </a:solidFill>
                        </a:rPr>
                        <a:t> Fang</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ZTETX</a:t>
                      </a:r>
                      <a:endParaRPr lang="en-US" sz="1400" dirty="0">
                        <a:solidFill>
                          <a:schemeClr val="accent1">
                            <a:lumMod val="20000"/>
                            <a:lumOff val="8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accent1">
                              <a:lumMod val="20000"/>
                              <a:lumOff val="80000"/>
                            </a:schemeClr>
                          </a:solidFill>
                        </a:rPr>
                        <a:t>Bill Carney</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Sony</a:t>
                      </a:r>
                      <a:endParaRPr lang="en-US" sz="1400" dirty="0">
                        <a:solidFill>
                          <a:schemeClr val="accent1">
                            <a:lumMod val="20000"/>
                            <a:lumOff val="80000"/>
                          </a:schemeClr>
                        </a:solidFill>
                      </a:endParaRPr>
                    </a:p>
                  </a:txBody>
                  <a:tcPr/>
                </a:tc>
              </a:tr>
              <a:tr h="292100">
                <a:tc>
                  <a:txBody>
                    <a:bodyPr/>
                    <a:lstStyle/>
                    <a:p>
                      <a:r>
                        <a:rPr lang="en-US" sz="1400" dirty="0" err="1" smtClean="0">
                          <a:solidFill>
                            <a:schemeClr val="accent1">
                              <a:lumMod val="20000"/>
                              <a:lumOff val="80000"/>
                            </a:schemeClr>
                          </a:solidFill>
                        </a:rPr>
                        <a:t>Hyeong</a:t>
                      </a:r>
                      <a:r>
                        <a:rPr lang="en-US" sz="1400" baseline="0" dirty="0" smtClean="0">
                          <a:solidFill>
                            <a:schemeClr val="accent1">
                              <a:lumMod val="20000"/>
                              <a:lumOff val="80000"/>
                            </a:schemeClr>
                          </a:solidFill>
                        </a:rPr>
                        <a:t> Ho Lee</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ETRI</a:t>
                      </a:r>
                      <a:endParaRPr lang="en-US" sz="1400" dirty="0">
                        <a:solidFill>
                          <a:schemeClr val="accent1">
                            <a:lumMod val="20000"/>
                            <a:lumOff val="8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accent1">
                              <a:lumMod val="20000"/>
                              <a:lumOff val="80000"/>
                            </a:schemeClr>
                          </a:solidFill>
                        </a:rPr>
                        <a:t>Praveen</a:t>
                      </a:r>
                      <a:r>
                        <a:rPr lang="en-US" sz="1400" baseline="0" dirty="0" smtClean="0">
                          <a:solidFill>
                            <a:schemeClr val="accent1">
                              <a:lumMod val="20000"/>
                              <a:lumOff val="80000"/>
                            </a:schemeClr>
                          </a:solidFill>
                        </a:rPr>
                        <a:t> Due</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Qualcomm</a:t>
                      </a:r>
                      <a:endParaRPr lang="en-US" sz="1400" dirty="0">
                        <a:solidFill>
                          <a:schemeClr val="accent1">
                            <a:lumMod val="20000"/>
                            <a:lumOff val="80000"/>
                          </a:schemeClr>
                        </a:solidFill>
                      </a:endParaRPr>
                    </a:p>
                  </a:txBody>
                  <a:tcPr/>
                </a:tc>
              </a:tr>
              <a:tr h="292100">
                <a:tc>
                  <a:txBody>
                    <a:bodyPr/>
                    <a:lstStyle/>
                    <a:p>
                      <a:r>
                        <a:rPr lang="en-US" sz="1400" dirty="0" err="1" smtClean="0">
                          <a:solidFill>
                            <a:schemeClr val="accent1">
                              <a:lumMod val="20000"/>
                              <a:lumOff val="80000"/>
                            </a:schemeClr>
                          </a:solidFill>
                        </a:rPr>
                        <a:t>Chenchen</a:t>
                      </a:r>
                      <a:r>
                        <a:rPr lang="en-US" sz="1400" dirty="0" smtClean="0">
                          <a:solidFill>
                            <a:schemeClr val="accent1">
                              <a:lumMod val="20000"/>
                              <a:lumOff val="80000"/>
                            </a:schemeClr>
                          </a:solidFill>
                        </a:rPr>
                        <a:t> Liu</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Huawei</a:t>
                      </a:r>
                      <a:endParaRPr lang="en-US" sz="1400" dirty="0">
                        <a:solidFill>
                          <a:schemeClr val="accent1">
                            <a:lumMod val="20000"/>
                            <a:lumOff val="8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accent1">
                              <a:lumMod val="20000"/>
                              <a:lumOff val="80000"/>
                            </a:schemeClr>
                          </a:solidFill>
                        </a:rPr>
                        <a:t>Mark Hamilton</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Ruckus Wireless</a:t>
                      </a:r>
                      <a:endParaRPr lang="en-US" sz="1400" dirty="0">
                        <a:solidFill>
                          <a:schemeClr val="accent1">
                            <a:lumMod val="20000"/>
                            <a:lumOff val="80000"/>
                          </a:schemeClr>
                        </a:solidFill>
                      </a:endParaRPr>
                    </a:p>
                  </a:txBody>
                  <a:tcPr/>
                </a:tc>
              </a:tr>
              <a:tr h="292100">
                <a:tc>
                  <a:txBody>
                    <a:bodyPr/>
                    <a:lstStyle/>
                    <a:p>
                      <a:r>
                        <a:rPr lang="en-US" sz="1400" dirty="0" smtClean="0">
                          <a:solidFill>
                            <a:schemeClr val="accent1">
                              <a:lumMod val="20000"/>
                              <a:lumOff val="80000"/>
                            </a:schemeClr>
                          </a:solidFill>
                        </a:rPr>
                        <a:t>James </a:t>
                      </a:r>
                      <a:r>
                        <a:rPr lang="en-US" sz="1400" dirty="0" err="1" smtClean="0">
                          <a:solidFill>
                            <a:schemeClr val="accent1">
                              <a:lumMod val="20000"/>
                              <a:lumOff val="80000"/>
                            </a:schemeClr>
                          </a:solidFill>
                        </a:rPr>
                        <a:t>Lepp</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Blackberry</a:t>
                      </a:r>
                      <a:endParaRPr lang="en-US" sz="1400" dirty="0">
                        <a:solidFill>
                          <a:schemeClr val="accent1">
                            <a:lumMod val="20000"/>
                            <a:lumOff val="8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accent1">
                            <a:lumMod val="20000"/>
                            <a:lumOff val="80000"/>
                          </a:schemeClr>
                        </a:solidFill>
                      </a:endParaRPr>
                    </a:p>
                  </a:txBody>
                  <a:tcPr/>
                </a:tc>
                <a:tc>
                  <a:txBody>
                    <a:bodyPr/>
                    <a:lstStyle/>
                    <a:p>
                      <a:endParaRPr lang="en-US" sz="1400" dirty="0">
                        <a:solidFill>
                          <a:schemeClr val="accent1">
                            <a:lumMod val="20000"/>
                            <a:lumOff val="80000"/>
                          </a:schemeClr>
                        </a:solidFill>
                      </a:endParaRPr>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524000"/>
            <a:ext cx="8229600" cy="4602163"/>
          </a:xfrm>
        </p:spPr>
        <p:txBody>
          <a:bodyPr>
            <a:normAutofit fontScale="85000" lnSpcReduction="2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a:p>
            <a:pPr marL="457200" lvl="1" indent="0">
              <a:buNone/>
            </a:pPr>
            <a:endParaRPr lang="en-US" altLang="en-US" dirty="0" smtClean="0"/>
          </a:p>
          <a:p>
            <a:r>
              <a:rPr lang="en-US" altLang="en-US" dirty="0"/>
              <a:t> </a:t>
            </a:r>
            <a:r>
              <a:rPr lang="en-US" altLang="en-US" dirty="0" smtClean="0"/>
              <a:t> ...</a:t>
            </a:r>
          </a:p>
        </p:txBody>
      </p:sp>
    </p:spTree>
    <p:extLst>
      <p:ext uri="{BB962C8B-B14F-4D97-AF65-F5344CB8AC3E}">
        <p14:creationId xmlns:p14="http://schemas.microsoft.com/office/powerpoint/2010/main" val="17024814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Agenda for Sept 2016 F2F</a:t>
            </a:r>
          </a:p>
        </p:txBody>
      </p:sp>
      <p:sp>
        <p:nvSpPr>
          <p:cNvPr id="3" name="Content Placeholder 2"/>
          <p:cNvSpPr>
            <a:spLocks noGrp="1"/>
          </p:cNvSpPr>
          <p:nvPr>
            <p:ph idx="1"/>
          </p:nvPr>
        </p:nvSpPr>
        <p:spPr>
          <a:xfrm>
            <a:off x="457200" y="1371600"/>
            <a:ext cx="8229600" cy="4953000"/>
          </a:xfrm>
        </p:spPr>
        <p:txBody>
          <a:bodyPr>
            <a:normAutofit fontScale="62500" lnSpcReduction="20000"/>
          </a:bodyPr>
          <a:lstStyle/>
          <a:p>
            <a:r>
              <a:rPr lang="en-US" dirty="0" smtClean="0"/>
              <a:t>Review of minutes</a:t>
            </a:r>
          </a:p>
          <a:p>
            <a:r>
              <a:rPr lang="en-US" dirty="0" smtClean="0"/>
              <a:t>Reports</a:t>
            </a:r>
          </a:p>
          <a:p>
            <a:r>
              <a:rPr lang="en-US" dirty="0"/>
              <a:t>Contributions to Industry Connections activity (5G SC Action A)</a:t>
            </a:r>
          </a:p>
          <a:p>
            <a:r>
              <a:rPr lang="en-US" dirty="0" smtClean="0"/>
              <a:t>Result of TG ballot of P802.1CF-D0.2</a:t>
            </a:r>
          </a:p>
          <a:p>
            <a:pPr lvl="1"/>
            <a:r>
              <a:rPr lang="en-US" dirty="0" smtClean="0"/>
              <a:t>Comments’ database</a:t>
            </a:r>
          </a:p>
          <a:p>
            <a:r>
              <a:rPr lang="en-US" dirty="0" smtClean="0"/>
              <a:t>Input from York F2F Ad-hoc</a:t>
            </a:r>
          </a:p>
          <a:p>
            <a:r>
              <a:rPr lang="en-US" dirty="0" smtClean="0"/>
              <a:t>Comments’ resolution on P802.1CF-D0.2</a:t>
            </a:r>
          </a:p>
          <a:p>
            <a:r>
              <a:rPr lang="en-US" dirty="0" smtClean="0"/>
              <a:t>New P802.1CF contributions</a:t>
            </a:r>
          </a:p>
          <a:p>
            <a:r>
              <a:rPr lang="en-US" dirty="0" smtClean="0"/>
              <a:t>Plan for creation of P802.1CF-D0.3 draft</a:t>
            </a:r>
          </a:p>
          <a:p>
            <a:pPr lvl="1"/>
            <a:r>
              <a:rPr lang="en-US" dirty="0" smtClean="0"/>
              <a:t>Completion of comments’ resolution</a:t>
            </a:r>
          </a:p>
          <a:p>
            <a:pPr lvl="1"/>
            <a:r>
              <a:rPr lang="en-US" dirty="0" smtClean="0"/>
              <a:t>Plan and timeline for creation of D0.3</a:t>
            </a:r>
          </a:p>
          <a:p>
            <a:r>
              <a:rPr lang="en-US" dirty="0" smtClean="0"/>
              <a:t>Project planning</a:t>
            </a:r>
          </a:p>
          <a:p>
            <a:pPr lvl="1"/>
            <a:r>
              <a:rPr lang="en-US" dirty="0" smtClean="0"/>
              <a:t>External review of P802.1CF-D0.3</a:t>
            </a:r>
          </a:p>
          <a:p>
            <a:r>
              <a:rPr lang="en-US" dirty="0" smtClean="0"/>
              <a:t>Status report to IEEE 802 WGs</a:t>
            </a:r>
          </a:p>
          <a:p>
            <a:r>
              <a:rPr lang="en-US" dirty="0" smtClean="0"/>
              <a:t>AOB</a:t>
            </a:r>
          </a:p>
        </p:txBody>
      </p:sp>
    </p:spTree>
    <p:extLst>
      <p:ext uri="{BB962C8B-B14F-4D97-AF65-F5344CB8AC3E}">
        <p14:creationId xmlns:p14="http://schemas.microsoft.com/office/powerpoint/2010/main" val="10385101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Schedules over the week</a:t>
            </a:r>
          </a:p>
        </p:txBody>
      </p:sp>
      <p:sp>
        <p:nvSpPr>
          <p:cNvPr id="3" name="Content Placeholder 2"/>
          <p:cNvSpPr>
            <a:spLocks noGrp="1"/>
          </p:cNvSpPr>
          <p:nvPr>
            <p:ph idx="1"/>
          </p:nvPr>
        </p:nvSpPr>
        <p:spPr>
          <a:xfrm>
            <a:off x="457200" y="1371600"/>
            <a:ext cx="8229600" cy="4953000"/>
          </a:xfrm>
        </p:spPr>
        <p:txBody>
          <a:bodyPr>
            <a:normAutofit fontScale="55000" lnSpcReduction="20000"/>
          </a:bodyPr>
          <a:lstStyle/>
          <a:p>
            <a:r>
              <a:rPr lang="en-US" dirty="0"/>
              <a:t>Tue,	Sept 13</a:t>
            </a:r>
            <a:r>
              <a:rPr lang="en-US" baseline="30000" dirty="0"/>
              <a:t>th</a:t>
            </a:r>
            <a:r>
              <a:rPr lang="en-US" dirty="0"/>
              <a:t>,	</a:t>
            </a:r>
            <a:r>
              <a:rPr lang="en-US" dirty="0" smtClean="0"/>
              <a:t>16:00-18:00</a:t>
            </a:r>
          </a:p>
          <a:p>
            <a:pPr lvl="1"/>
            <a:r>
              <a:rPr lang="en-US" dirty="0"/>
              <a:t>Review of minutes</a:t>
            </a:r>
          </a:p>
          <a:p>
            <a:pPr lvl="1"/>
            <a:r>
              <a:rPr lang="en-US" dirty="0" smtClean="0"/>
              <a:t>Reports</a:t>
            </a:r>
          </a:p>
          <a:p>
            <a:pPr lvl="1"/>
            <a:r>
              <a:rPr lang="en-US" dirty="0"/>
              <a:t>Contributions to Industry Connections activity (5G SC Action A</a:t>
            </a:r>
            <a:r>
              <a:rPr lang="en-US" dirty="0" smtClean="0"/>
              <a:t>)</a:t>
            </a:r>
            <a:endParaRPr lang="en-US" dirty="0"/>
          </a:p>
          <a:p>
            <a:pPr lvl="1"/>
            <a:r>
              <a:rPr lang="en-US" dirty="0"/>
              <a:t>Result of TG ballot of P802.1CF-D0.2</a:t>
            </a:r>
          </a:p>
          <a:p>
            <a:pPr lvl="2"/>
            <a:r>
              <a:rPr lang="en-US" dirty="0"/>
              <a:t>Comments’ database</a:t>
            </a:r>
          </a:p>
          <a:p>
            <a:pPr lvl="1"/>
            <a:r>
              <a:rPr lang="en-US" dirty="0"/>
              <a:t>Input from York F2F Ad-hoc</a:t>
            </a:r>
          </a:p>
          <a:p>
            <a:pPr lvl="1"/>
            <a:r>
              <a:rPr lang="en-US" dirty="0"/>
              <a:t>Comments’ resolution on </a:t>
            </a:r>
            <a:r>
              <a:rPr lang="en-US" dirty="0" smtClean="0"/>
              <a:t>P802.1CF-D0.2</a:t>
            </a:r>
            <a:endParaRPr lang="en-US" dirty="0"/>
          </a:p>
          <a:p>
            <a:r>
              <a:rPr lang="en-US" dirty="0"/>
              <a:t>Wed, </a:t>
            </a:r>
            <a:r>
              <a:rPr lang="en-US" dirty="0" smtClean="0"/>
              <a:t>Sept </a:t>
            </a:r>
            <a:r>
              <a:rPr lang="en-US" dirty="0"/>
              <a:t>14</a:t>
            </a:r>
            <a:r>
              <a:rPr lang="en-US" baseline="30000" dirty="0"/>
              <a:t>th</a:t>
            </a:r>
            <a:r>
              <a:rPr lang="en-US" dirty="0"/>
              <a:t>, 	</a:t>
            </a:r>
            <a:r>
              <a:rPr lang="en-US" dirty="0" smtClean="0"/>
              <a:t>13:30-15:30</a:t>
            </a:r>
          </a:p>
          <a:p>
            <a:r>
              <a:rPr lang="en-US" dirty="0" smtClean="0"/>
              <a:t>Thu</a:t>
            </a:r>
            <a:r>
              <a:rPr lang="en-US" dirty="0"/>
              <a:t>, 	Sept 15</a:t>
            </a:r>
            <a:r>
              <a:rPr lang="en-US" baseline="30000" dirty="0"/>
              <a:t>th</a:t>
            </a:r>
            <a:r>
              <a:rPr lang="en-US" dirty="0"/>
              <a:t>,	10:30-12:30</a:t>
            </a:r>
          </a:p>
          <a:p>
            <a:r>
              <a:rPr lang="en-US" dirty="0"/>
              <a:t>Thu, 	Sept 15</a:t>
            </a:r>
            <a:r>
              <a:rPr lang="en-US" baseline="30000" dirty="0"/>
              <a:t>th</a:t>
            </a:r>
            <a:r>
              <a:rPr lang="en-US" dirty="0"/>
              <a:t>,	13:30-15:30</a:t>
            </a:r>
          </a:p>
          <a:p>
            <a:r>
              <a:rPr lang="en-US" dirty="0"/>
              <a:t>Thu, 	Sept 15</a:t>
            </a:r>
            <a:r>
              <a:rPr lang="en-US" baseline="30000" dirty="0"/>
              <a:t>th</a:t>
            </a:r>
            <a:r>
              <a:rPr lang="en-US" dirty="0"/>
              <a:t>,	</a:t>
            </a:r>
            <a:r>
              <a:rPr lang="en-US" dirty="0" smtClean="0"/>
              <a:t>16:00-18:00</a:t>
            </a:r>
            <a:endParaRPr lang="en-US" dirty="0"/>
          </a:p>
          <a:p>
            <a:pPr lvl="1"/>
            <a:r>
              <a:rPr lang="en-US" dirty="0" smtClean="0"/>
              <a:t>Comments’ resolution on P802.1CF-D0.2</a:t>
            </a:r>
          </a:p>
          <a:p>
            <a:pPr lvl="1"/>
            <a:r>
              <a:rPr lang="en-US" dirty="0" smtClean="0"/>
              <a:t>New P802.1CF contributions</a:t>
            </a:r>
          </a:p>
          <a:p>
            <a:pPr lvl="1"/>
            <a:r>
              <a:rPr lang="en-US" dirty="0" smtClean="0"/>
              <a:t>Plan for creation of P802.1CF-D0.3 draft</a:t>
            </a:r>
          </a:p>
          <a:p>
            <a:pPr lvl="2"/>
            <a:r>
              <a:rPr lang="en-US" dirty="0" smtClean="0"/>
              <a:t>Completion of comments’ resolution</a:t>
            </a:r>
          </a:p>
          <a:p>
            <a:pPr lvl="2"/>
            <a:r>
              <a:rPr lang="en-US" dirty="0" smtClean="0"/>
              <a:t>Plan and timeline for creation of D0.3</a:t>
            </a:r>
          </a:p>
          <a:p>
            <a:pPr lvl="1"/>
            <a:r>
              <a:rPr lang="en-US" dirty="0" smtClean="0"/>
              <a:t>Project planning</a:t>
            </a:r>
          </a:p>
          <a:p>
            <a:pPr lvl="2"/>
            <a:r>
              <a:rPr lang="en-US" dirty="0" smtClean="0"/>
              <a:t>External review of P802.1CF-D0.3</a:t>
            </a:r>
          </a:p>
          <a:p>
            <a:pPr lvl="1"/>
            <a:r>
              <a:rPr lang="en-US" dirty="0" smtClean="0"/>
              <a:t>Status report to IEEE 802 WGs</a:t>
            </a:r>
          </a:p>
          <a:p>
            <a:pPr lvl="1"/>
            <a:r>
              <a:rPr lang="en-US" dirty="0" smtClean="0"/>
              <a:t>AOB</a:t>
            </a:r>
          </a:p>
        </p:txBody>
      </p:sp>
    </p:spTree>
    <p:extLst>
      <p:ext uri="{BB962C8B-B14F-4D97-AF65-F5344CB8AC3E}">
        <p14:creationId xmlns:p14="http://schemas.microsoft.com/office/powerpoint/2010/main" val="28962302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#2</a:t>
            </a:r>
            <a:endParaRPr lang="en-US" dirty="0"/>
          </a:p>
        </p:txBody>
      </p:sp>
      <p:sp>
        <p:nvSpPr>
          <p:cNvPr id="3" name="Content Placeholder 2"/>
          <p:cNvSpPr>
            <a:spLocks noGrp="1"/>
          </p:cNvSpPr>
          <p:nvPr>
            <p:ph idx="1"/>
          </p:nvPr>
        </p:nvSpPr>
        <p:spPr/>
        <p:txBody>
          <a:bodyPr>
            <a:normAutofit/>
          </a:bodyPr>
          <a:lstStyle/>
          <a:p>
            <a:r>
              <a:rPr lang="en-US" dirty="0"/>
              <a:t>Review of </a:t>
            </a:r>
            <a:r>
              <a:rPr lang="en-US" dirty="0" smtClean="0"/>
              <a:t>minutes</a:t>
            </a:r>
          </a:p>
          <a:p>
            <a:pPr lvl="1"/>
            <a:r>
              <a:rPr lang="en-US" dirty="0">
                <a:hlinkClick r:id="rId2"/>
              </a:rPr>
              <a:t>https://</a:t>
            </a:r>
            <a:r>
              <a:rPr lang="en-US" dirty="0" smtClean="0">
                <a:hlinkClick r:id="rId2"/>
              </a:rPr>
              <a:t>mentor.ieee.org/omniran/dcn/16/omniran-16-0055-00-00TG-july-2016-f2f-minutes.docx</a:t>
            </a:r>
            <a:endParaRPr lang="en-US" dirty="0"/>
          </a:p>
          <a:p>
            <a:r>
              <a:rPr lang="en-US" dirty="0" smtClean="0"/>
              <a:t>Reports</a:t>
            </a:r>
          </a:p>
          <a:p>
            <a:pPr lvl="1"/>
            <a:r>
              <a:rPr lang="en-US" dirty="0" smtClean="0"/>
              <a:t>Initial TG ballot on P802.1CF-D0.2</a:t>
            </a:r>
          </a:p>
          <a:p>
            <a:pPr lvl="1"/>
            <a:r>
              <a:rPr lang="en-US" dirty="0" smtClean="0"/>
              <a:t>Sharing of P802.1CF with IETF</a:t>
            </a:r>
          </a:p>
          <a:p>
            <a:pPr lvl="1"/>
            <a:r>
              <a:rPr lang="en-US" dirty="0" smtClean="0"/>
              <a:t>York Ad-hoc results</a:t>
            </a:r>
            <a:endParaRPr lang="en-US" dirty="0"/>
          </a:p>
          <a:p>
            <a:endParaRPr lang="en-US" dirty="0"/>
          </a:p>
        </p:txBody>
      </p:sp>
    </p:spTree>
    <p:extLst>
      <p:ext uri="{BB962C8B-B14F-4D97-AF65-F5344CB8AC3E}">
        <p14:creationId xmlns:p14="http://schemas.microsoft.com/office/powerpoint/2010/main" val="2364847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Sept 2016 F2F Meeting</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Venue:</a:t>
            </a:r>
          </a:p>
          <a:p>
            <a:pPr lvl="1"/>
            <a:r>
              <a:rPr lang="en-US" b="1" dirty="0" smtClean="0"/>
              <a:t>Warsaw Marriot Hotel</a:t>
            </a:r>
          </a:p>
          <a:p>
            <a:pPr lvl="2"/>
            <a:r>
              <a:rPr lang="en-US" dirty="0"/>
              <a:t>Al. </a:t>
            </a:r>
            <a:r>
              <a:rPr lang="en-US" dirty="0" err="1"/>
              <a:t>Jerozolimskie</a:t>
            </a:r>
            <a:r>
              <a:rPr lang="en-US" dirty="0"/>
              <a:t> </a:t>
            </a:r>
            <a:r>
              <a:rPr lang="en-US" dirty="0" smtClean="0"/>
              <a:t>65/79</a:t>
            </a:r>
            <a:br>
              <a:rPr lang="en-US" dirty="0" smtClean="0"/>
            </a:br>
            <a:r>
              <a:rPr lang="en-US" dirty="0" smtClean="0"/>
              <a:t>Warsaw </a:t>
            </a:r>
            <a:r>
              <a:rPr lang="en-US" dirty="0"/>
              <a:t>00-697 Poland </a:t>
            </a:r>
          </a:p>
          <a:p>
            <a:pPr lvl="2"/>
            <a:r>
              <a:rPr lang="en-US" dirty="0" smtClean="0"/>
              <a:t>Tel</a:t>
            </a:r>
            <a:r>
              <a:rPr lang="en-US" dirty="0"/>
              <a:t>: +48 22 630 63 </a:t>
            </a:r>
            <a:r>
              <a:rPr lang="en-US" dirty="0" smtClean="0"/>
              <a:t>06</a:t>
            </a:r>
          </a:p>
          <a:p>
            <a:pPr lvl="2"/>
            <a:r>
              <a:rPr lang="en-US" dirty="0">
                <a:hlinkClick r:id="rId2"/>
              </a:rPr>
              <a:t>http://arinex.com.au/ieee2016</a:t>
            </a:r>
            <a:r>
              <a:rPr lang="en-US" dirty="0" smtClean="0">
                <a:hlinkClick r:id="rId2"/>
              </a:rPr>
              <a:t>/</a:t>
            </a:r>
            <a:endParaRPr lang="en-US" dirty="0" smtClean="0"/>
          </a:p>
          <a:p>
            <a:pPr marL="857250" lvl="2" indent="0">
              <a:buNone/>
            </a:pPr>
            <a:endParaRPr lang="en-US" dirty="0" smtClean="0"/>
          </a:p>
          <a:p>
            <a:r>
              <a:rPr lang="en-US" dirty="0" smtClean="0"/>
              <a:t>Meeting room:</a:t>
            </a:r>
          </a:p>
          <a:p>
            <a:pPr lvl="1"/>
            <a:r>
              <a:rPr lang="en-US" dirty="0" smtClean="0"/>
              <a:t>Tue, Wed, Thu: 	ODRA, Level 3</a:t>
            </a:r>
            <a:br>
              <a:rPr lang="en-US" dirty="0" smtClean="0"/>
            </a:br>
            <a:endParaRPr lang="en-US" dirty="0" smtClean="0"/>
          </a:p>
          <a:p>
            <a:r>
              <a:rPr lang="en-US" dirty="0" smtClean="0"/>
              <a:t>Sessions:</a:t>
            </a:r>
          </a:p>
          <a:p>
            <a:pPr lvl="1"/>
            <a:r>
              <a:rPr lang="en-US" dirty="0" smtClean="0"/>
              <a:t>Tue,	Sept 13</a:t>
            </a:r>
            <a:r>
              <a:rPr lang="en-US" baseline="30000" dirty="0" smtClean="0"/>
              <a:t>th</a:t>
            </a:r>
            <a:r>
              <a:rPr lang="en-US" dirty="0" smtClean="0"/>
              <a:t>,	16:00-18:00	</a:t>
            </a:r>
          </a:p>
          <a:p>
            <a:pPr lvl="1"/>
            <a:r>
              <a:rPr lang="en-US" dirty="0" smtClean="0"/>
              <a:t>Wed, 	Sept 14</a:t>
            </a:r>
            <a:r>
              <a:rPr lang="en-US" baseline="30000" dirty="0" smtClean="0"/>
              <a:t>th</a:t>
            </a:r>
            <a:r>
              <a:rPr lang="en-US" dirty="0" smtClean="0"/>
              <a:t>, 	13:30-15:30</a:t>
            </a:r>
          </a:p>
          <a:p>
            <a:pPr lvl="1"/>
            <a:r>
              <a:rPr lang="en-US" dirty="0" smtClean="0"/>
              <a:t>Wed, 	Sept 14</a:t>
            </a:r>
            <a:r>
              <a:rPr lang="en-US" baseline="30000" dirty="0" smtClean="0"/>
              <a:t>th</a:t>
            </a:r>
            <a:r>
              <a:rPr lang="en-US" dirty="0" smtClean="0"/>
              <a:t>, 	16:00-18:00  - special </a:t>
            </a:r>
            <a:r>
              <a:rPr lang="en-US" dirty="0"/>
              <a:t>session on </a:t>
            </a:r>
            <a:r>
              <a:rPr lang="en-US" dirty="0" smtClean="0"/>
              <a:t>‘Action A’</a:t>
            </a:r>
          </a:p>
          <a:p>
            <a:pPr lvl="1"/>
            <a:r>
              <a:rPr lang="en-US" dirty="0" smtClean="0"/>
              <a:t>Thu, 	Sept 15</a:t>
            </a:r>
            <a:r>
              <a:rPr lang="en-US" baseline="30000" dirty="0" smtClean="0"/>
              <a:t>th</a:t>
            </a:r>
            <a:r>
              <a:rPr lang="en-US" dirty="0" smtClean="0"/>
              <a:t>,	10:30-12:30</a:t>
            </a:r>
          </a:p>
          <a:p>
            <a:pPr lvl="1"/>
            <a:r>
              <a:rPr lang="en-US" dirty="0"/>
              <a:t>Thu, 	Sept 15</a:t>
            </a:r>
            <a:r>
              <a:rPr lang="en-US" baseline="30000" dirty="0"/>
              <a:t>th</a:t>
            </a:r>
            <a:r>
              <a:rPr lang="en-US" dirty="0"/>
              <a:t>,	</a:t>
            </a:r>
            <a:r>
              <a:rPr lang="en-US" dirty="0" smtClean="0"/>
              <a:t>13:30-15:30</a:t>
            </a:r>
            <a:endParaRPr lang="en-US" dirty="0"/>
          </a:p>
          <a:p>
            <a:pPr lvl="1"/>
            <a:r>
              <a:rPr lang="en-US" dirty="0"/>
              <a:t>Thu, 	Sept 15</a:t>
            </a:r>
            <a:r>
              <a:rPr lang="en-US" baseline="30000" dirty="0"/>
              <a:t>th</a:t>
            </a:r>
            <a:r>
              <a:rPr lang="en-US" dirty="0"/>
              <a:t>,	</a:t>
            </a:r>
            <a:r>
              <a:rPr lang="en-US" dirty="0" smtClean="0"/>
              <a:t>16:00-18:00</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York Ad-hoc results</a:t>
            </a:r>
            <a:endParaRPr lang="en-US" dirty="0"/>
          </a:p>
        </p:txBody>
      </p:sp>
      <p:sp>
        <p:nvSpPr>
          <p:cNvPr id="3" name="Content Placeholder 2"/>
          <p:cNvSpPr>
            <a:spLocks noGrp="1"/>
          </p:cNvSpPr>
          <p:nvPr>
            <p:ph idx="1"/>
          </p:nvPr>
        </p:nvSpPr>
        <p:spPr>
          <a:xfrm>
            <a:off x="457200" y="1417638"/>
            <a:ext cx="8229600" cy="4906962"/>
          </a:xfrm>
        </p:spPr>
        <p:txBody>
          <a:bodyPr>
            <a:normAutofit fontScale="62500" lnSpcReduction="20000"/>
          </a:bodyPr>
          <a:lstStyle/>
          <a:p>
            <a:r>
              <a:rPr lang="en-US" dirty="0" smtClean="0"/>
              <a:t>Comments’ discussion w/ Norm Finn</a:t>
            </a:r>
          </a:p>
          <a:p>
            <a:pPr lvl="1"/>
            <a:r>
              <a:rPr lang="en-US" dirty="0" smtClean="0"/>
              <a:t>Discussion about meaning and usage of ‘end station’ and ‘end system’</a:t>
            </a:r>
          </a:p>
          <a:p>
            <a:pPr lvl="1"/>
            <a:r>
              <a:rPr lang="en-US" dirty="0" smtClean="0"/>
              <a:t>Agreement to emphasize in 6.1.7 that access router is ‘end station’ of access network, as it does not forward frames on Layer 2</a:t>
            </a:r>
          </a:p>
          <a:p>
            <a:pPr lvl="1"/>
            <a:r>
              <a:rPr lang="en-US" dirty="0" smtClean="0"/>
              <a:t>Explain in specification that ‘end system’ is where the applications reside</a:t>
            </a:r>
          </a:p>
          <a:p>
            <a:r>
              <a:rPr lang="en-US" dirty="0" smtClean="0"/>
              <a:t>Discussion about Ethernet convergence for 802.15.3d</a:t>
            </a:r>
          </a:p>
          <a:p>
            <a:pPr lvl="1"/>
            <a:r>
              <a:rPr lang="en-US" dirty="0" smtClean="0"/>
              <a:t>Agreement reached that proposing to tunnel Ethernet frames over the </a:t>
            </a:r>
            <a:r>
              <a:rPr lang="en-US" dirty="0" err="1" smtClean="0"/>
              <a:t>ptp</a:t>
            </a:r>
            <a:r>
              <a:rPr lang="en-US" dirty="0" smtClean="0"/>
              <a:t> 802.15.3 link would be the best approach</a:t>
            </a:r>
          </a:p>
          <a:p>
            <a:pPr lvl="1"/>
            <a:r>
              <a:rPr lang="en-US" dirty="0" smtClean="0"/>
              <a:t>Slides for presentation to 802.15.3d updated after discussion</a:t>
            </a:r>
          </a:p>
          <a:p>
            <a:r>
              <a:rPr lang="en-US" dirty="0" smtClean="0"/>
              <a:t>Discussion about the intentions for the </a:t>
            </a:r>
            <a:r>
              <a:rPr lang="en-US" dirty="0" err="1" smtClean="0"/>
              <a:t>OmniRAN</a:t>
            </a:r>
            <a:r>
              <a:rPr lang="en-US" dirty="0" smtClean="0"/>
              <a:t> special session in Warsaw on ‘Industry Connections activity’</a:t>
            </a:r>
          </a:p>
          <a:p>
            <a:pPr lvl="1"/>
            <a:r>
              <a:rPr lang="en-US" dirty="0" smtClean="0"/>
              <a:t>Agreed to initiate a brainstorming session to create and collect ideas on the potential new operators domains, on the potential offerings of IEEE 802 to these operators, and on the necessary actions to establish such new operator domains by </a:t>
            </a:r>
            <a:r>
              <a:rPr lang="en-US" dirty="0"/>
              <a:t>I</a:t>
            </a:r>
            <a:r>
              <a:rPr lang="en-US" dirty="0" smtClean="0"/>
              <a:t>EEE 802</a:t>
            </a:r>
          </a:p>
          <a:p>
            <a:pPr lvl="1"/>
            <a:r>
              <a:rPr lang="en-US" dirty="0" err="1" smtClean="0"/>
              <a:t>WebEX</a:t>
            </a:r>
            <a:r>
              <a:rPr lang="en-US" dirty="0" smtClean="0"/>
              <a:t> session will be set-up and announced on the 5G SC list to enable remote attendance</a:t>
            </a:r>
            <a:endParaRPr lang="en-US" dirty="0"/>
          </a:p>
        </p:txBody>
      </p:sp>
    </p:spTree>
    <p:extLst>
      <p:ext uri="{BB962C8B-B14F-4D97-AF65-F5344CB8AC3E}">
        <p14:creationId xmlns:p14="http://schemas.microsoft.com/office/powerpoint/2010/main" val="44012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a:t>
            </a:r>
            <a:r>
              <a:rPr lang="en-US" dirty="0" smtClean="0"/>
              <a:t>#3</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Contributions </a:t>
            </a:r>
            <a:r>
              <a:rPr lang="en-US" dirty="0"/>
              <a:t>to Industry Connections activity (5G SC Action A</a:t>
            </a:r>
            <a:r>
              <a:rPr lang="en-US" dirty="0" smtClean="0"/>
              <a:t>)</a:t>
            </a:r>
          </a:p>
          <a:p>
            <a:pPr lvl="1"/>
            <a:r>
              <a:rPr lang="en-US" dirty="0" smtClean="0"/>
              <a:t>Special session on Wed, Sep 14, 1600-1800</a:t>
            </a:r>
          </a:p>
          <a:p>
            <a:pPr lvl="2"/>
            <a:r>
              <a:rPr lang="en-US" dirty="0" smtClean="0"/>
              <a:t>Brainstorming session to progress thinking and ideas for industry connections activity</a:t>
            </a:r>
          </a:p>
          <a:p>
            <a:pPr lvl="2"/>
            <a:r>
              <a:rPr lang="en-US" dirty="0" err="1" smtClean="0"/>
              <a:t>WebEX</a:t>
            </a:r>
            <a:r>
              <a:rPr lang="en-US" dirty="0" smtClean="0"/>
              <a:t> for remote attendance</a:t>
            </a:r>
            <a:endParaRPr lang="en-US" dirty="0" smtClean="0"/>
          </a:p>
          <a:p>
            <a:r>
              <a:rPr lang="en-US" dirty="0"/>
              <a:t>Result of TG ballot of P802.1CF-D0.2</a:t>
            </a:r>
          </a:p>
          <a:p>
            <a:pPr lvl="1"/>
            <a:r>
              <a:rPr lang="en-US" dirty="0"/>
              <a:t>Comments’ database</a:t>
            </a:r>
          </a:p>
          <a:p>
            <a:r>
              <a:rPr lang="en-US" dirty="0"/>
              <a:t>Input from York F2F Ad-hoc</a:t>
            </a:r>
          </a:p>
          <a:p>
            <a:pPr lvl="1"/>
            <a:r>
              <a:rPr lang="en-US" dirty="0" smtClean="0"/>
              <a:t>Clarifications on Norman Finn’s comments</a:t>
            </a:r>
            <a:endParaRPr lang="en-US" dirty="0"/>
          </a:p>
          <a:p>
            <a:endParaRPr lang="en-US" dirty="0"/>
          </a:p>
        </p:txBody>
      </p:sp>
    </p:spTree>
    <p:extLst>
      <p:ext uri="{BB962C8B-B14F-4D97-AF65-F5344CB8AC3E}">
        <p14:creationId xmlns:p14="http://schemas.microsoft.com/office/powerpoint/2010/main" val="2035308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ballot results of P802.1CF/D0.2</a:t>
            </a:r>
            <a:endParaRPr lang="en-US" dirty="0"/>
          </a:p>
        </p:txBody>
      </p:sp>
      <p:sp>
        <p:nvSpPr>
          <p:cNvPr id="3" name="Content Placeholder 2"/>
          <p:cNvSpPr>
            <a:spLocks noGrp="1"/>
          </p:cNvSpPr>
          <p:nvPr>
            <p:ph idx="1"/>
          </p:nvPr>
        </p:nvSpPr>
        <p:spPr/>
        <p:txBody>
          <a:bodyPr>
            <a:normAutofit fontScale="77500" lnSpcReduction="20000"/>
          </a:bodyPr>
          <a:lstStyle/>
          <a:p>
            <a:r>
              <a:rPr lang="en-US" dirty="0"/>
              <a:t>Responses can be </a:t>
            </a:r>
            <a:r>
              <a:rPr lang="en-US" dirty="0" smtClean="0"/>
              <a:t>on web archive of ballot list: </a:t>
            </a:r>
            <a:r>
              <a:rPr lang="en-US" dirty="0">
                <a:hlinkClick r:id="rId2"/>
              </a:rPr>
              <a:t>http://</a:t>
            </a:r>
            <a:r>
              <a:rPr lang="en-US" dirty="0" smtClean="0">
                <a:hlinkClick r:id="rId2"/>
              </a:rPr>
              <a:t>www.ieee802.org/1/private/email2/thrd1.html</a:t>
            </a:r>
            <a:endParaRPr lang="en-US" dirty="0" smtClean="0"/>
          </a:p>
          <a:p>
            <a:r>
              <a:rPr lang="en-US" dirty="0" smtClean="0"/>
              <a:t>Somewhat weak response (20 responses total)</a:t>
            </a:r>
          </a:p>
          <a:p>
            <a:pPr lvl="1"/>
            <a:r>
              <a:rPr lang="en-US" dirty="0" smtClean="0"/>
              <a:t>4 Approve</a:t>
            </a:r>
          </a:p>
          <a:p>
            <a:pPr lvl="1"/>
            <a:r>
              <a:rPr lang="en-US" dirty="0" smtClean="0"/>
              <a:t>3 Disapprove</a:t>
            </a:r>
          </a:p>
          <a:p>
            <a:pPr lvl="1"/>
            <a:r>
              <a:rPr lang="en-US" dirty="0" smtClean="0"/>
              <a:t>13 Abstain</a:t>
            </a:r>
          </a:p>
          <a:p>
            <a:pPr lvl="2"/>
            <a:r>
              <a:rPr lang="en-US" dirty="0" smtClean="0"/>
              <a:t>8 lack of expertise</a:t>
            </a:r>
          </a:p>
          <a:p>
            <a:pPr lvl="2"/>
            <a:r>
              <a:rPr lang="en-US" dirty="0" smtClean="0"/>
              <a:t>5 lack of time</a:t>
            </a:r>
          </a:p>
          <a:p>
            <a:r>
              <a:rPr lang="en-US" dirty="0" smtClean="0"/>
              <a:t>Total of 58 comments</a:t>
            </a:r>
          </a:p>
          <a:p>
            <a:pPr lvl="1"/>
            <a:r>
              <a:rPr lang="en-US" dirty="0" smtClean="0"/>
              <a:t>33 editorial</a:t>
            </a:r>
          </a:p>
          <a:p>
            <a:pPr lvl="1"/>
            <a:r>
              <a:rPr lang="en-US" dirty="0" smtClean="0"/>
              <a:t>25 technical</a:t>
            </a:r>
          </a:p>
          <a:p>
            <a:r>
              <a:rPr lang="en-US" dirty="0">
                <a:hlinkClick r:id="rId3"/>
              </a:rPr>
              <a:t>https://</a:t>
            </a:r>
            <a:r>
              <a:rPr lang="en-US" dirty="0" smtClean="0">
                <a:hlinkClick r:id="rId3"/>
              </a:rPr>
              <a:t>mentor.ieee.org/omniran/dcn/16/omniran-16-0059-00-00TG-p802-1cf-d0-2-collected-comments.xls</a:t>
            </a:r>
            <a:endParaRPr lang="en-US" dirty="0" smtClean="0"/>
          </a:p>
        </p:txBody>
      </p:sp>
    </p:spTree>
    <p:extLst>
      <p:ext uri="{BB962C8B-B14F-4D97-AF65-F5344CB8AC3E}">
        <p14:creationId xmlns:p14="http://schemas.microsoft.com/office/powerpoint/2010/main" val="20623685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a:t>
            </a:r>
            <a:r>
              <a:rPr lang="en-US" dirty="0" smtClean="0"/>
              <a:t>#4</a:t>
            </a:r>
            <a:endParaRPr lang="en-US" dirty="0"/>
          </a:p>
        </p:txBody>
      </p:sp>
      <p:sp>
        <p:nvSpPr>
          <p:cNvPr id="3" name="Content Placeholder 2"/>
          <p:cNvSpPr>
            <a:spLocks noGrp="1"/>
          </p:cNvSpPr>
          <p:nvPr>
            <p:ph idx="1"/>
          </p:nvPr>
        </p:nvSpPr>
        <p:spPr/>
        <p:txBody>
          <a:bodyPr/>
          <a:lstStyle/>
          <a:p>
            <a:r>
              <a:rPr lang="en-US" dirty="0" smtClean="0"/>
              <a:t>Comments</a:t>
            </a:r>
            <a:r>
              <a:rPr lang="en-US" dirty="0"/>
              <a:t>’ resolution on P802.1CF-D0.2</a:t>
            </a:r>
          </a:p>
          <a:p>
            <a:r>
              <a:rPr lang="en-US" dirty="0"/>
              <a:t>New P802.1CF contributions</a:t>
            </a:r>
          </a:p>
          <a:p>
            <a:endParaRPr lang="en-US" dirty="0"/>
          </a:p>
        </p:txBody>
      </p:sp>
    </p:spTree>
    <p:extLst>
      <p:ext uri="{BB962C8B-B14F-4D97-AF65-F5344CB8AC3E}">
        <p14:creationId xmlns:p14="http://schemas.microsoft.com/office/powerpoint/2010/main" val="4310198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a:t>
            </a:r>
            <a:r>
              <a:rPr lang="en-US" dirty="0" smtClean="0"/>
              <a:t>#5</a:t>
            </a:r>
            <a:endParaRPr lang="en-US" dirty="0"/>
          </a:p>
        </p:txBody>
      </p:sp>
      <p:sp>
        <p:nvSpPr>
          <p:cNvPr id="3" name="Content Placeholder 2"/>
          <p:cNvSpPr>
            <a:spLocks noGrp="1"/>
          </p:cNvSpPr>
          <p:nvPr>
            <p:ph idx="1"/>
          </p:nvPr>
        </p:nvSpPr>
        <p:spPr/>
        <p:txBody>
          <a:bodyPr/>
          <a:lstStyle/>
          <a:p>
            <a:r>
              <a:rPr lang="en-US" dirty="0"/>
              <a:t>Plan for creation of P802.1CF-D0.3 draft</a:t>
            </a:r>
          </a:p>
          <a:p>
            <a:pPr lvl="1"/>
            <a:r>
              <a:rPr lang="en-US" dirty="0"/>
              <a:t>Completion of comments’ resolution</a:t>
            </a:r>
          </a:p>
          <a:p>
            <a:pPr lvl="1"/>
            <a:r>
              <a:rPr lang="en-US" dirty="0"/>
              <a:t>Plan and timeline for creation of </a:t>
            </a:r>
            <a:r>
              <a:rPr lang="en-US" dirty="0" smtClean="0"/>
              <a:t>D0.3</a:t>
            </a:r>
            <a:endParaRPr lang="en-US" dirty="0"/>
          </a:p>
        </p:txBody>
      </p:sp>
    </p:spTree>
    <p:extLst>
      <p:ext uri="{BB962C8B-B14F-4D97-AF65-F5344CB8AC3E}">
        <p14:creationId xmlns:p14="http://schemas.microsoft.com/office/powerpoint/2010/main" val="14021607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a:t>
            </a:r>
            <a:r>
              <a:rPr lang="en-US" dirty="0" smtClean="0"/>
              <a:t>#6</a:t>
            </a:r>
            <a:endParaRPr lang="en-US" dirty="0"/>
          </a:p>
        </p:txBody>
      </p:sp>
      <p:sp>
        <p:nvSpPr>
          <p:cNvPr id="3" name="Content Placeholder 2"/>
          <p:cNvSpPr>
            <a:spLocks noGrp="1"/>
          </p:cNvSpPr>
          <p:nvPr>
            <p:ph idx="1"/>
          </p:nvPr>
        </p:nvSpPr>
        <p:spPr/>
        <p:txBody>
          <a:bodyPr/>
          <a:lstStyle/>
          <a:p>
            <a:r>
              <a:rPr lang="en-US" dirty="0" smtClean="0"/>
              <a:t>Project </a:t>
            </a:r>
            <a:r>
              <a:rPr lang="en-US" dirty="0"/>
              <a:t>planning</a:t>
            </a:r>
          </a:p>
          <a:p>
            <a:pPr lvl="1"/>
            <a:r>
              <a:rPr lang="en-US" dirty="0"/>
              <a:t>External review of P802.1CF-D0.3</a:t>
            </a:r>
          </a:p>
          <a:p>
            <a:r>
              <a:rPr lang="en-US" dirty="0"/>
              <a:t>Status report to IEEE 802 WGs</a:t>
            </a:r>
          </a:p>
          <a:p>
            <a:r>
              <a:rPr lang="en-US" dirty="0" smtClean="0"/>
              <a:t>AOB</a:t>
            </a:r>
            <a:endParaRPr lang="en-US" dirty="0"/>
          </a:p>
        </p:txBody>
      </p:sp>
    </p:spTree>
    <p:extLst>
      <p:ext uri="{BB962C8B-B14F-4D97-AF65-F5344CB8AC3E}">
        <p14:creationId xmlns:p14="http://schemas.microsoft.com/office/powerpoint/2010/main" val="869525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Agenda proposal for Sept 2016 F2F</a:t>
            </a:r>
          </a:p>
        </p:txBody>
      </p:sp>
      <p:sp>
        <p:nvSpPr>
          <p:cNvPr id="3" name="Content Placeholder 2"/>
          <p:cNvSpPr>
            <a:spLocks noGrp="1"/>
          </p:cNvSpPr>
          <p:nvPr>
            <p:ph idx="1"/>
          </p:nvPr>
        </p:nvSpPr>
        <p:spPr>
          <a:xfrm>
            <a:off x="457200" y="1371600"/>
            <a:ext cx="8229600" cy="4953000"/>
          </a:xfrm>
        </p:spPr>
        <p:txBody>
          <a:bodyPr>
            <a:normAutofit fontScale="62500" lnSpcReduction="20000"/>
          </a:bodyPr>
          <a:lstStyle/>
          <a:p>
            <a:r>
              <a:rPr lang="en-US" dirty="0" smtClean="0"/>
              <a:t>Review of minutes</a:t>
            </a:r>
          </a:p>
          <a:p>
            <a:r>
              <a:rPr lang="en-US" dirty="0" smtClean="0"/>
              <a:t>Reports</a:t>
            </a:r>
          </a:p>
          <a:p>
            <a:r>
              <a:rPr lang="en-US" dirty="0"/>
              <a:t>Contributions to Industry Connections activity (5G SC Action A)</a:t>
            </a:r>
          </a:p>
          <a:p>
            <a:r>
              <a:rPr lang="en-US" dirty="0" smtClean="0"/>
              <a:t>Result of TG ballot of P802.1CF-D0.2</a:t>
            </a:r>
          </a:p>
          <a:p>
            <a:pPr lvl="1"/>
            <a:r>
              <a:rPr lang="en-US" dirty="0" smtClean="0"/>
              <a:t>Comments’ database</a:t>
            </a:r>
          </a:p>
          <a:p>
            <a:r>
              <a:rPr lang="en-US" dirty="0" smtClean="0"/>
              <a:t>Input from York F2F Ad-hoc</a:t>
            </a:r>
          </a:p>
          <a:p>
            <a:r>
              <a:rPr lang="en-US" dirty="0" smtClean="0"/>
              <a:t>Comments’ resolution on P802.1CF-D0.2</a:t>
            </a:r>
          </a:p>
          <a:p>
            <a:r>
              <a:rPr lang="en-US" dirty="0" smtClean="0"/>
              <a:t>New P802.1CF contributions</a:t>
            </a:r>
          </a:p>
          <a:p>
            <a:r>
              <a:rPr lang="en-US" dirty="0" smtClean="0"/>
              <a:t>Plan for creation of P802.1CF-D0.3 draft</a:t>
            </a:r>
          </a:p>
          <a:p>
            <a:pPr lvl="1"/>
            <a:r>
              <a:rPr lang="en-US" dirty="0" smtClean="0"/>
              <a:t>Completion of comments’ resolution</a:t>
            </a:r>
          </a:p>
          <a:p>
            <a:pPr lvl="1"/>
            <a:r>
              <a:rPr lang="en-US" dirty="0" smtClean="0"/>
              <a:t>Plan and timeline for creation of D0.3</a:t>
            </a:r>
          </a:p>
          <a:p>
            <a:r>
              <a:rPr lang="en-US" dirty="0" smtClean="0"/>
              <a:t>Project planning</a:t>
            </a:r>
          </a:p>
          <a:p>
            <a:pPr lvl="1"/>
            <a:r>
              <a:rPr lang="en-US" dirty="0" smtClean="0"/>
              <a:t>External review of P802.1CF-D0.3</a:t>
            </a:r>
          </a:p>
          <a:p>
            <a:r>
              <a:rPr lang="en-US" dirty="0" smtClean="0"/>
              <a:t>Status report to IEEE 802 WGs</a:t>
            </a:r>
          </a:p>
          <a:p>
            <a:r>
              <a:rPr lang="en-US" dirty="0" smtClean="0"/>
              <a:t>AOB</a:t>
            </a:r>
          </a:p>
        </p:txBody>
      </p:sp>
    </p:spTree>
    <p:extLst>
      <p:ext uri="{BB962C8B-B14F-4D97-AF65-F5344CB8AC3E}">
        <p14:creationId xmlns:p14="http://schemas.microsoft.com/office/powerpoint/2010/main" val="3641150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7696200" y="4754880"/>
            <a:ext cx="553212" cy="502920"/>
          </a:xfrm>
          <a:prstGeom prst="rect">
            <a:avLst/>
          </a:prstGeom>
          <a:solidFill>
            <a:schemeClr val="accent6">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 name="Title 1"/>
          <p:cNvSpPr>
            <a:spLocks noGrp="1"/>
          </p:cNvSpPr>
          <p:nvPr>
            <p:ph type="title"/>
          </p:nvPr>
        </p:nvSpPr>
        <p:spPr/>
        <p:txBody>
          <a:bodyPr/>
          <a:lstStyle/>
          <a:p>
            <a:r>
              <a:rPr lang="en-US" dirty="0" smtClean="0"/>
              <a:t>Meeting Room ODRA at Level 3</a:t>
            </a:r>
            <a:endParaRPr lang="en-US" dirty="0"/>
          </a:p>
        </p:txBody>
      </p:sp>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l="2066" t="12273" r="774" b="3495"/>
          <a:stretch/>
        </p:blipFill>
        <p:spPr>
          <a:xfrm>
            <a:off x="575310" y="990600"/>
            <a:ext cx="7974330" cy="5592074"/>
          </a:xfrm>
          <a:prstGeom prst="rect">
            <a:avLst/>
          </a:prstGeom>
        </p:spPr>
      </p:pic>
    </p:spTree>
    <p:extLst>
      <p:ext uri="{BB962C8B-B14F-4D97-AF65-F5344CB8AC3E}">
        <p14:creationId xmlns:p14="http://schemas.microsoft.com/office/powerpoint/2010/main" val="4126340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1889" y="914400"/>
            <a:ext cx="8568952" cy="5410200"/>
          </a:xfrm>
        </p:spPr>
        <p:txBody>
          <a:bodyPr>
            <a:noAutofit/>
          </a:bodyPr>
          <a:lstStyle/>
          <a:p>
            <a:r>
              <a:rPr lang="en-GB" sz="4800" b="1" dirty="0" err="1" smtClean="0"/>
              <a:t>WiFi</a:t>
            </a:r>
            <a:r>
              <a:rPr lang="en-GB" sz="4800" b="1" dirty="0" smtClean="0"/>
              <a:t> in hotel rooms</a:t>
            </a:r>
            <a:r>
              <a:rPr lang="en-GB" sz="1200" b="1" dirty="0" smtClean="0"/>
              <a:t/>
            </a:r>
            <a:br>
              <a:rPr lang="en-GB" sz="1200" b="1" dirty="0" smtClean="0"/>
            </a:br>
            <a:r>
              <a:rPr lang="en-GB" sz="2800" dirty="0" smtClean="0"/>
              <a:t> </a:t>
            </a:r>
            <a:r>
              <a:rPr lang="en-GB" sz="2800" dirty="0"/>
              <a:t>- </a:t>
            </a:r>
            <a:r>
              <a:rPr lang="en-GB" sz="2800" dirty="0" smtClean="0"/>
              <a:t>if you booked your accommodation through the meeting portal, then you have complimentary Wi-Fi in </a:t>
            </a:r>
            <a:r>
              <a:rPr lang="en-GB" sz="2800" dirty="0"/>
              <a:t>your </a:t>
            </a:r>
            <a:r>
              <a:rPr lang="en-GB" sz="2800" dirty="0" smtClean="0"/>
              <a:t>hotel room at the Marriott.</a:t>
            </a:r>
            <a:br>
              <a:rPr lang="en-GB" sz="2800" dirty="0" smtClean="0"/>
            </a:br>
            <a:r>
              <a:rPr lang="en-GB" sz="2800" dirty="0" smtClean="0"/>
              <a:t/>
            </a:r>
            <a:br>
              <a:rPr lang="en-GB" sz="2800" dirty="0" smtClean="0"/>
            </a:br>
            <a:r>
              <a:rPr lang="en-GB" sz="2800" dirty="0" smtClean="0"/>
              <a:t>  The hotel system displays a per day cost for the “High Speed internet””, however this will not be charged by the hotel, and the front desk should have confirmed that at check in.</a:t>
            </a:r>
            <a:br>
              <a:rPr lang="en-GB" sz="2800" dirty="0" smtClean="0"/>
            </a:br>
            <a:r>
              <a:rPr lang="en-GB" sz="2800" dirty="0"/>
              <a:t/>
            </a:r>
            <a:br>
              <a:rPr lang="en-GB" sz="2800" dirty="0"/>
            </a:br>
            <a:r>
              <a:rPr lang="en-GB" sz="2800" dirty="0"/>
              <a:t>Any </a:t>
            </a:r>
            <a:r>
              <a:rPr lang="en-GB" sz="2800" dirty="0" smtClean="0"/>
              <a:t>questions</a:t>
            </a:r>
            <a:r>
              <a:rPr lang="en-AU" sz="2800" dirty="0" smtClean="0"/>
              <a:t>, </a:t>
            </a:r>
            <a:r>
              <a:rPr lang="en-AU" sz="2800" dirty="0"/>
              <a:t>please see the hotel front </a:t>
            </a:r>
            <a:r>
              <a:rPr lang="en-AU" sz="2800" dirty="0" smtClean="0"/>
              <a:t>desk</a:t>
            </a:r>
            <a:r>
              <a:rPr lang="en-GB" sz="2800" dirty="0" smtClean="0"/>
              <a:t> or the registration desk.</a:t>
            </a:r>
            <a:endParaRPr lang="en-AU" sz="2800"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365" y="116632"/>
            <a:ext cx="9144000" cy="846667"/>
          </a:xfrm>
          <a:prstGeom prst="rect">
            <a:avLst/>
          </a:prstGeom>
        </p:spPr>
      </p:pic>
    </p:spTree>
    <p:extLst>
      <p:ext uri="{BB962C8B-B14F-4D97-AF65-F5344CB8AC3E}">
        <p14:creationId xmlns:p14="http://schemas.microsoft.com/office/powerpoint/2010/main" val="4072072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3528" y="990600"/>
            <a:ext cx="8568952" cy="4863920"/>
          </a:xfrm>
        </p:spPr>
        <p:txBody>
          <a:bodyPr>
            <a:normAutofit/>
          </a:bodyPr>
          <a:lstStyle/>
          <a:p>
            <a:r>
              <a:rPr lang="en-GB" sz="4800" b="1" dirty="0" smtClean="0"/>
              <a:t>Meals</a:t>
            </a:r>
            <a:br>
              <a:rPr lang="en-GB" sz="4800" b="1" dirty="0" smtClean="0"/>
            </a:br>
            <a:r>
              <a:rPr lang="en-GB" sz="1200" b="1" dirty="0" smtClean="0"/>
              <a:t/>
            </a:r>
            <a:br>
              <a:rPr lang="en-GB" sz="1200" b="1" dirty="0" smtClean="0"/>
            </a:br>
            <a:r>
              <a:rPr lang="en-GB" sz="2800" dirty="0" smtClean="0"/>
              <a:t> </a:t>
            </a:r>
            <a:r>
              <a:rPr lang="en-GB" sz="2800" dirty="0"/>
              <a:t>- </a:t>
            </a:r>
            <a:r>
              <a:rPr lang="en-GB" sz="2800" dirty="0" smtClean="0"/>
              <a:t>Breakfast is included in your room rate if you booked via the Marriott Hotel link</a:t>
            </a:r>
            <a:br>
              <a:rPr lang="en-GB" sz="2800" dirty="0" smtClean="0"/>
            </a:br>
            <a:r>
              <a:rPr lang="en-GB" sz="2800" dirty="0" smtClean="0"/>
              <a:t/>
            </a:r>
            <a:br>
              <a:rPr lang="en-GB" sz="2800" dirty="0" smtClean="0"/>
            </a:br>
            <a:r>
              <a:rPr lang="en-GB" sz="2800" dirty="0" smtClean="0"/>
              <a:t> - Morning and Afternoon tea will be served in the foyer areas on level 2 and </a:t>
            </a:r>
            <a:r>
              <a:rPr lang="en-GB" sz="2800" dirty="0"/>
              <a:t>3</a:t>
            </a:r>
            <a:r>
              <a:rPr lang="en-GB" sz="2800" dirty="0" smtClean="0"/>
              <a:t/>
            </a:r>
            <a:br>
              <a:rPr lang="en-GB" sz="2800" dirty="0" smtClean="0"/>
            </a:br>
            <a:r>
              <a:rPr lang="en-GB" sz="2800" dirty="0" smtClean="0"/>
              <a:t/>
            </a:r>
            <a:br>
              <a:rPr lang="en-GB" sz="2800" dirty="0" smtClean="0"/>
            </a:br>
            <a:r>
              <a:rPr lang="en-GB" sz="2800" dirty="0"/>
              <a:t> </a:t>
            </a:r>
            <a:r>
              <a:rPr lang="en-GB" sz="2800" dirty="0" smtClean="0"/>
              <a:t>- Lunch will be available from </a:t>
            </a:r>
            <a:r>
              <a:rPr lang="en-GB" sz="2800" b="1" dirty="0" smtClean="0"/>
              <a:t>1200 – 1330 </a:t>
            </a:r>
            <a:r>
              <a:rPr lang="en-GB" sz="2800" dirty="0" smtClean="0"/>
              <a:t>and</a:t>
            </a:r>
            <a:r>
              <a:rPr lang="en-GB" sz="2800" b="1" dirty="0" smtClean="0"/>
              <a:t> </a:t>
            </a:r>
            <a:r>
              <a:rPr lang="en-GB" sz="2800" dirty="0" smtClean="0"/>
              <a:t>will be served </a:t>
            </a:r>
            <a:r>
              <a:rPr lang="en-GB" sz="2800" dirty="0"/>
              <a:t>from </a:t>
            </a:r>
            <a:r>
              <a:rPr lang="en-GB" sz="2800" dirty="0" smtClean="0"/>
              <a:t>the hotel restaurant: Lilla </a:t>
            </a:r>
            <a:r>
              <a:rPr lang="en-GB" sz="2800" dirty="0" err="1" smtClean="0"/>
              <a:t>Weneda</a:t>
            </a:r>
            <a:endParaRPr lang="en-AU" sz="2800"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365" y="116632"/>
            <a:ext cx="9144000" cy="846667"/>
          </a:xfrm>
          <a:prstGeom prst="rect">
            <a:avLst/>
          </a:prstGeom>
        </p:spPr>
      </p:pic>
    </p:spTree>
    <p:extLst>
      <p:ext uri="{BB962C8B-B14F-4D97-AF65-F5344CB8AC3E}">
        <p14:creationId xmlns:p14="http://schemas.microsoft.com/office/powerpoint/2010/main" val="1338942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365" y="-99392"/>
            <a:ext cx="9144000" cy="846667"/>
          </a:xfrm>
          <a:prstGeom prst="rect">
            <a:avLst/>
          </a:prstGeom>
        </p:spPr>
      </p:pic>
      <p:sp>
        <p:nvSpPr>
          <p:cNvPr id="4" name="Title 3"/>
          <p:cNvSpPr>
            <a:spLocks noGrp="1"/>
          </p:cNvSpPr>
          <p:nvPr>
            <p:ph type="title"/>
          </p:nvPr>
        </p:nvSpPr>
        <p:spPr>
          <a:xfrm>
            <a:off x="323528" y="764704"/>
            <a:ext cx="8640960" cy="3551027"/>
          </a:xfrm>
        </p:spPr>
        <p:txBody>
          <a:bodyPr>
            <a:normAutofit fontScale="90000"/>
          </a:bodyPr>
          <a:lstStyle/>
          <a:p>
            <a:r>
              <a:rPr lang="en-GB" sz="4900" b="1" dirty="0" smtClean="0"/>
              <a:t>Wednesday Social </a:t>
            </a:r>
            <a:r>
              <a:rPr lang="en-GB" sz="2700" dirty="0" smtClean="0"/>
              <a:t/>
            </a:r>
            <a:br>
              <a:rPr lang="en-GB" sz="2700" dirty="0" smtClean="0"/>
            </a:br>
            <a:r>
              <a:rPr lang="en-GB" sz="3600" b="1" dirty="0" smtClean="0">
                <a:solidFill>
                  <a:srgbClr val="0070C0"/>
                </a:solidFill>
              </a:rPr>
              <a:t>Dinner in the Fortress</a:t>
            </a:r>
            <a:r>
              <a:rPr lang="en-GB" sz="2000" dirty="0"/>
              <a:t/>
            </a:r>
            <a:br>
              <a:rPr lang="en-GB" sz="2000" dirty="0"/>
            </a:br>
            <a:r>
              <a:rPr lang="en-GB" sz="1100" dirty="0" smtClean="0"/>
              <a:t/>
            </a:r>
            <a:br>
              <a:rPr lang="en-GB" sz="1100" dirty="0" smtClean="0"/>
            </a:br>
            <a:r>
              <a:rPr lang="en-GB" sz="2000" dirty="0"/>
              <a:t> </a:t>
            </a:r>
            <a:r>
              <a:rPr lang="en-GB" sz="2000" dirty="0" smtClean="0"/>
              <a:t>The Wednesday Social is included in your meeting fee</a:t>
            </a:r>
            <a:r>
              <a:rPr lang="en-GB" sz="2000" dirty="0"/>
              <a:t> </a:t>
            </a:r>
            <a:r>
              <a:rPr lang="en-GB" sz="2000" dirty="0" smtClean="0"/>
              <a:t>for all attendees</a:t>
            </a:r>
            <a:br>
              <a:rPr lang="en-GB" sz="2000" dirty="0" smtClean="0"/>
            </a:br>
            <a:r>
              <a:rPr lang="en-GB" sz="2000" dirty="0"/>
              <a:t> </a:t>
            </a:r>
            <a:r>
              <a:rPr lang="en-GB" sz="2000" dirty="0" smtClean="0"/>
              <a:t>Stand up dinner within the old Fortress, including local Folk Dance performances</a:t>
            </a:r>
            <a:r>
              <a:rPr lang="en-GB" sz="2000" dirty="0"/>
              <a:t/>
            </a:r>
            <a:br>
              <a:rPr lang="en-GB" sz="2000" dirty="0"/>
            </a:br>
            <a:r>
              <a:rPr lang="en-GB" sz="2000" dirty="0" smtClean="0"/>
              <a:t>Coach pick up: </a:t>
            </a:r>
            <a:r>
              <a:rPr lang="en-GB" sz="2000" b="1" dirty="0" smtClean="0"/>
              <a:t>6pm</a:t>
            </a:r>
            <a:r>
              <a:rPr lang="en-GB" sz="2000" dirty="0" smtClean="0"/>
              <a:t>, Marriott Foyer. ( </a:t>
            </a:r>
            <a:r>
              <a:rPr lang="en-GB" sz="2000" dirty="0" err="1" smtClean="0"/>
              <a:t>approx</a:t>
            </a:r>
            <a:r>
              <a:rPr lang="en-GB" sz="2000" dirty="0" smtClean="0"/>
              <a:t> 10 min by coach)</a:t>
            </a:r>
            <a:br>
              <a:rPr lang="en-GB" sz="2000" dirty="0" smtClean="0"/>
            </a:br>
            <a:r>
              <a:rPr lang="en-GB" sz="2000" dirty="0" smtClean="0"/>
              <a:t> Timings: dinner from 630pm, Cultural performances from 730pm, return buses from 830pm onwards</a:t>
            </a:r>
            <a:br>
              <a:rPr lang="en-GB" sz="2000" dirty="0" smtClean="0"/>
            </a:br>
            <a:r>
              <a:rPr lang="en-GB" sz="2000" dirty="0" smtClean="0"/>
              <a:t> The Fortress is </a:t>
            </a:r>
            <a:r>
              <a:rPr lang="en-GB" sz="2000" dirty="0" err="1" smtClean="0"/>
              <a:t>approx</a:t>
            </a:r>
            <a:r>
              <a:rPr lang="en-GB" sz="2000" dirty="0" smtClean="0"/>
              <a:t> 10 min walking distance from the Old Town for those of you would like to continue there after dinner.</a:t>
            </a:r>
            <a:br>
              <a:rPr lang="en-GB" sz="2000" dirty="0" smtClean="0"/>
            </a:br>
            <a:r>
              <a:rPr lang="en-GB" sz="2000" dirty="0"/>
              <a:t> </a:t>
            </a:r>
            <a:r>
              <a:rPr lang="en-GB" sz="2000" dirty="0" smtClean="0"/>
              <a:t>For </a:t>
            </a:r>
            <a:r>
              <a:rPr lang="en-GB" sz="2000" dirty="0"/>
              <a:t>catering and transport purposes, if you can not attend, please let the registration desk know</a:t>
            </a:r>
            <a:r>
              <a:rPr lang="en-GB" sz="2000" dirty="0" smtClean="0"/>
              <a:t>.  Any questions please see Sara or Daniel on the registration desk.</a:t>
            </a:r>
            <a:endParaRPr lang="en-AU" dirty="0"/>
          </a:p>
        </p:txBody>
      </p:sp>
      <p:pic>
        <p:nvPicPr>
          <p:cNvPr id="1027" name="Picture 3" descr="P:\1617\1609075 - IEEE 802 Interim 2016\Social\Images\Dancers 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38800" y="4315731"/>
            <a:ext cx="3153987" cy="198864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P:\1617\1609075 - IEEE 802 Interim 2016\Social\Images\Dancers 2.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99915" y="4582961"/>
            <a:ext cx="2501379" cy="1520993"/>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P:\1617\1609075 - IEEE 802 Interim 2016\Social\Images\FORTRESS. 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9087" y="4879975"/>
            <a:ext cx="2433638" cy="174942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1617\1609075 - IEEE 802 Interim 2016\Social\Images\Fortress 2.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67944" y="4876800"/>
            <a:ext cx="2413000"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9766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3"/>
          <p:cNvSpPr>
            <a:spLocks noGrp="1"/>
          </p:cNvSpPr>
          <p:nvPr>
            <p:ph type="title"/>
          </p:nvPr>
        </p:nvSpPr>
        <p:spPr>
          <a:xfrm>
            <a:off x="152400" y="1124744"/>
            <a:ext cx="8596064" cy="3312368"/>
          </a:xfrm>
        </p:spPr>
        <p:txBody>
          <a:bodyPr>
            <a:normAutofit/>
          </a:bodyPr>
          <a:lstStyle/>
          <a:p>
            <a:r>
              <a:rPr lang="en-GB" b="1" dirty="0" smtClean="0"/>
              <a:t>Any Questions</a:t>
            </a:r>
            <a:r>
              <a:rPr lang="en-GB" sz="5400" b="1" dirty="0" smtClean="0"/>
              <a:t/>
            </a:r>
            <a:br>
              <a:rPr lang="en-GB" sz="5400" b="1" dirty="0" smtClean="0"/>
            </a:br>
            <a:r>
              <a:rPr lang="en-GB" sz="1800" b="1" dirty="0"/>
              <a:t/>
            </a:r>
            <a:br>
              <a:rPr lang="en-GB" sz="1800" b="1" dirty="0"/>
            </a:br>
            <a:r>
              <a:rPr lang="en-GB" sz="3100" dirty="0"/>
              <a:t> - </a:t>
            </a:r>
            <a:r>
              <a:rPr lang="en-GB" sz="3100" dirty="0" smtClean="0"/>
              <a:t>Please see Daniel or Sara on the registration desk!</a:t>
            </a:r>
            <a:endParaRPr lang="en-AU" dirty="0"/>
          </a:p>
        </p:txBody>
      </p:sp>
      <p:sp>
        <p:nvSpPr>
          <p:cNvPr id="3" name="Rectangle 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57132" tIns="-33327" rIns="-57132"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Rectangle 2"/>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57132" tIns="-33327" rIns="-57132"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3"/>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57132" tIns="-33327" rIns="-57132"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Rectangle 4"/>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57132" tIns="-33327" rIns="-57132"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1028" name="Picture 4" descr="Daniel Brani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67385" y="4149080"/>
            <a:ext cx="1639443" cy="19812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Sara Arch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90256" y="4149080"/>
            <a:ext cx="1905000" cy="19050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365" y="116632"/>
            <a:ext cx="9144000" cy="846667"/>
          </a:xfrm>
          <a:prstGeom prst="rect">
            <a:avLst/>
          </a:prstGeom>
        </p:spPr>
      </p:pic>
    </p:spTree>
    <p:extLst>
      <p:ext uri="{BB962C8B-B14F-4D97-AF65-F5344CB8AC3E}">
        <p14:creationId xmlns:p14="http://schemas.microsoft.com/office/powerpoint/2010/main" val="587897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Sept 2016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766686562"/>
              </p:ext>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09/12</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09/13</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09/14</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09/15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09/16</a:t>
                      </a:r>
                      <a:endParaRPr lang="en-US" sz="1800" dirty="0">
                        <a:solidFill>
                          <a:schemeClr val="tx2"/>
                        </a:solidFill>
                      </a:endParaRPr>
                    </a:p>
                  </a:txBody>
                  <a:tcPr marL="0" marR="0" marT="0" marB="0">
                    <a:solidFill>
                      <a:schemeClr val="bg1"/>
                    </a:solidFill>
                  </a:tcPr>
                </a:tc>
              </a:tr>
              <a:tr h="540378">
                <a:tc rowSpan="2">
                  <a:txBody>
                    <a:bodyPr/>
                    <a:lstStyle/>
                    <a:p>
                      <a:pPr algn="r"/>
                      <a:r>
                        <a:rPr lang="en-US" sz="1500" dirty="0" smtClean="0"/>
                        <a:t>08:00</a:t>
                      </a:r>
                    </a:p>
                    <a:p>
                      <a:pPr algn="r"/>
                      <a:endParaRPr lang="en-US" sz="1500" dirty="0" smtClean="0"/>
                    </a:p>
                    <a:p>
                      <a:pPr algn="r"/>
                      <a:endParaRPr lang="en-US" sz="1500" dirty="0" smtClean="0"/>
                    </a:p>
                    <a:p>
                      <a:pPr algn="r"/>
                      <a:r>
                        <a:rPr lang="en-US" sz="1500" dirty="0" smtClean="0"/>
                        <a:t>10:00</a:t>
                      </a:r>
                      <a:endParaRPr lang="en-US" sz="1500" dirty="0"/>
                    </a:p>
                  </a:txBody>
                  <a:tcPr marL="0" marR="0" marT="0" marB="0">
                    <a:solidFill>
                      <a:schemeClr val="accent1">
                        <a:lumMod val="40000"/>
                        <a:lumOff val="60000"/>
                      </a:schemeClr>
                    </a:solidFill>
                  </a:tcPr>
                </a:tc>
                <a:tc>
                  <a:txBody>
                    <a:bodyPr/>
                    <a:lstStyle/>
                    <a:p>
                      <a:endParaRPr lang="en-US" sz="1200" dirty="0"/>
                    </a:p>
                  </a:txBody>
                  <a:tcPr marL="36000" marR="36000" marT="36000" marB="36000">
                    <a:noFill/>
                  </a:tcPr>
                </a:tc>
                <a:tc rowSpan="2">
                  <a:txBody>
                    <a:bodyPr/>
                    <a:lstStyle/>
                    <a:p>
                      <a:r>
                        <a:rPr lang="en-US" sz="1100" dirty="0" smtClean="0"/>
                        <a:t>802.11 WNG</a:t>
                      </a:r>
                      <a:endParaRPr lang="en-US" sz="1100" dirty="0"/>
                    </a:p>
                  </a:txBody>
                  <a:tcPr marL="36000" marR="36000" marT="36000" marB="36000">
                    <a:solidFill>
                      <a:schemeClr val="bg1">
                        <a:lumMod val="85000"/>
                      </a:schemeClr>
                    </a:solidFill>
                  </a:tcPr>
                </a:tc>
                <a:tc rowSpan="2">
                  <a:txBody>
                    <a:bodyPr/>
                    <a:lstStyle/>
                    <a:p>
                      <a:pPr marL="85725" indent="-85725">
                        <a:buFont typeface="Arial" panose="020B0604020202020204" pitchFamily="34" charset="0"/>
                        <a:buNone/>
                      </a:pPr>
                      <a:r>
                        <a:rPr lang="de-DE" sz="1100" dirty="0" smtClean="0"/>
                        <a:t>802.11</a:t>
                      </a:r>
                      <a:r>
                        <a:rPr lang="de-DE" sz="1100" baseline="0" dirty="0" smtClean="0"/>
                        <a:t> ARC</a:t>
                      </a:r>
                      <a:endParaRPr lang="en-US" sz="1100" dirty="0"/>
                    </a:p>
                  </a:txBody>
                  <a:tcPr marL="36000" marR="36000" marT="36000" marB="36000">
                    <a:solidFill>
                      <a:schemeClr val="bg1">
                        <a:lumMod val="85000"/>
                      </a:schemeClr>
                    </a:solidFill>
                  </a:tcPr>
                </a:tc>
                <a:tc rowSpan="2">
                  <a:txBody>
                    <a:bodyPr/>
                    <a:lstStyle/>
                    <a:p>
                      <a:endParaRPr lang="en-US" sz="1200" dirty="0"/>
                    </a:p>
                  </a:txBody>
                  <a:tcPr marL="36000" marR="36000" marT="36000" marB="36000">
                    <a:noFill/>
                  </a:tcPr>
                </a:tc>
                <a:tc rowSpan="4">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374022">
                <a:tc vMerge="1">
                  <a:txBody>
                    <a:bodyPr/>
                    <a:lstStyle/>
                    <a:p>
                      <a:endParaRPr lang="en-US"/>
                    </a:p>
                  </a:txBody>
                  <a:tcPr/>
                </a:tc>
                <a:tc rowSpan="3">
                  <a:txBody>
                    <a:bodyPr/>
                    <a:lstStyle/>
                    <a:p>
                      <a:r>
                        <a:rPr lang="en-US" dirty="0" smtClean="0"/>
                        <a:t>OmniRAN</a:t>
                      </a:r>
                      <a:br>
                        <a:rPr lang="en-US" dirty="0" smtClean="0"/>
                      </a:br>
                      <a:r>
                        <a:rPr lang="en-US" dirty="0" smtClean="0"/>
                        <a:t>F2F Ad-hoc</a:t>
                      </a:r>
                      <a:br>
                        <a:rPr lang="en-US" dirty="0" smtClean="0"/>
                      </a:br>
                      <a:r>
                        <a:rPr lang="en-US" dirty="0" smtClean="0"/>
                        <a:t>York </a:t>
                      </a:r>
                      <a:endParaRPr lang="en-US" dirty="0"/>
                    </a:p>
                  </a:txBody>
                  <a:tcPr marL="36000" marR="36000" marT="36000" marB="36000">
                    <a:pattFill prst="zigZag">
                      <a:fgClr>
                        <a:schemeClr val="tx2">
                          <a:lumMod val="60000"/>
                          <a:lumOff val="40000"/>
                        </a:schemeClr>
                      </a:fgClr>
                      <a:bgClr>
                        <a:schemeClr val="bg1"/>
                      </a:bgClr>
                    </a:patt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114300">
                <a:tc>
                  <a:txBody>
                    <a:bodyPr/>
                    <a:lstStyle/>
                    <a:p>
                      <a:pPr algn="r"/>
                      <a:endParaRPr lang="en-US" sz="1500" dirty="0"/>
                    </a:p>
                  </a:txBody>
                  <a:tcPr marL="0" marR="0" marT="0" marB="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694584">
                <a:tc>
                  <a:txBody>
                    <a:bodyPr/>
                    <a:lstStyle/>
                    <a:p>
                      <a:pPr algn="r"/>
                      <a:r>
                        <a:rPr lang="en-US" sz="1500" dirty="0" smtClean="0"/>
                        <a:t>10:30</a:t>
                      </a:r>
                      <a:br>
                        <a:rPr lang="en-US" sz="1500" dirty="0" smtClean="0"/>
                      </a:br>
                      <a:endParaRPr lang="en-US" sz="1500" dirty="0" smtClean="0"/>
                    </a:p>
                    <a:p>
                      <a:pPr algn="r"/>
                      <a:endParaRPr lang="en-US" sz="1500" dirty="0" smtClean="0"/>
                    </a:p>
                    <a:p>
                      <a:pPr algn="r"/>
                      <a:r>
                        <a:rPr lang="en-US" sz="1500" dirty="0" smtClean="0"/>
                        <a:t>12:30</a:t>
                      </a:r>
                      <a:endParaRPr lang="en-US" sz="1500" dirty="0"/>
                    </a:p>
                  </a:txBody>
                  <a:tcPr marL="0" marR="0" marT="0" marB="0">
                    <a:solidFill>
                      <a:schemeClr val="tx2">
                        <a:lumMod val="20000"/>
                        <a:lumOff val="80000"/>
                      </a:schemeClr>
                    </a:solidFill>
                  </a:tcPr>
                </a:tc>
                <a:tc vMerge="1">
                  <a:txBody>
                    <a:bodyPr/>
                    <a:lstStyle/>
                    <a:p>
                      <a:pPr marL="0" indent="0">
                        <a:buFont typeface="Arial" panose="020B0604020202020204" pitchFamily="34" charset="0"/>
                        <a:buNone/>
                      </a:pPr>
                      <a:endParaRPr lang="en-US" sz="1200" dirty="0"/>
                    </a:p>
                  </a:txBody>
                  <a:tcPr marL="36000" marR="36000" marT="36000" marB="36000">
                    <a:solidFill>
                      <a:schemeClr val="accent1">
                        <a:lumMod val="60000"/>
                        <a:lumOff val="40000"/>
                      </a:schemeClr>
                    </a:solidFill>
                  </a:tcPr>
                </a:tc>
                <a:tc>
                  <a:txBody>
                    <a:bodyPr/>
                    <a:lstStyle/>
                    <a:p>
                      <a:pPr marL="82550" indent="-82550">
                        <a:buFont typeface="Arial" pitchFamily="34" charset="0"/>
                        <a:buNone/>
                      </a:pPr>
                      <a:r>
                        <a:rPr lang="en-US" sz="1100" dirty="0" smtClean="0"/>
                        <a:t>802.11ARC</a:t>
                      </a:r>
                      <a:endParaRPr lang="en-US" sz="1100" dirty="0"/>
                    </a:p>
                  </a:txBody>
                  <a:tcPr marL="36000" marR="36000" marT="36000" marB="36000">
                    <a:solidFill>
                      <a:schemeClr val="bg1">
                        <a:lumMod val="85000"/>
                      </a:schemeClr>
                    </a:solidFill>
                  </a:tcPr>
                </a:tc>
                <a:tc>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a:txBody>
                    <a:bodyPr/>
                    <a:lstStyle/>
                    <a:p>
                      <a:pPr marL="85725" indent="-85725">
                        <a:buFont typeface="Arial" pitchFamily="34" charset="0"/>
                        <a:buNone/>
                      </a:pP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0">
                <a:tc rowSpan="2">
                  <a:txBody>
                    <a:bodyPr/>
                    <a:lstStyle/>
                    <a:p>
                      <a:pPr algn="r"/>
                      <a:endParaRPr lang="en-US" sz="1500" dirty="0"/>
                    </a:p>
                  </a:txBody>
                  <a:tcPr marL="0" marR="0" marT="0" marB="0">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endParaRPr lang="en-US" sz="1200" dirty="0"/>
                    </a:p>
                  </a:txBody>
                  <a:tcPr marL="36000" marR="36000" marT="36000" marB="36000">
                    <a:noFill/>
                  </a:tcPr>
                </a:tc>
              </a:tr>
              <a:tr h="228600">
                <a:tc rowSpan="2">
                  <a:txBody>
                    <a:bodyPr/>
                    <a:lstStyle/>
                    <a:p>
                      <a:pPr algn="r"/>
                      <a:r>
                        <a:rPr lang="en-US" sz="1500" dirty="0" smtClean="0"/>
                        <a:t>13:30</a:t>
                      </a:r>
                    </a:p>
                    <a:p>
                      <a:pPr algn="r"/>
                      <a:r>
                        <a:rPr lang="en-US" sz="900" dirty="0" smtClean="0"/>
                        <a:t/>
                      </a:r>
                      <a:br>
                        <a:rPr lang="en-US" sz="900" dirty="0" smtClean="0"/>
                      </a:br>
                      <a:endParaRPr lang="en-US" sz="700" dirty="0" smtClean="0"/>
                    </a:p>
                    <a:p>
                      <a:pPr algn="r"/>
                      <a:endParaRPr lang="en-US" sz="1200" dirty="0" smtClean="0"/>
                    </a:p>
                    <a:p>
                      <a:pPr algn="r"/>
                      <a:r>
                        <a:rPr lang="en-US" sz="1500" dirty="0" smtClean="0"/>
                        <a:t>15:30</a:t>
                      </a:r>
                      <a:endParaRPr lang="en-US" sz="1500" dirty="0"/>
                    </a:p>
                  </a:txBody>
                  <a:tcPr marL="0" marR="0" marT="0" marB="0">
                    <a:solidFill>
                      <a:schemeClr val="tx2">
                        <a:lumMod val="20000"/>
                        <a:lumOff val="80000"/>
                      </a:schemeClr>
                    </a:solidFill>
                  </a:tcPr>
                </a:tc>
                <a:tc vMerge="1">
                  <a:txBody>
                    <a:bodyPr/>
                    <a:lstStyle/>
                    <a:p>
                      <a:endParaRPr lang="en-US"/>
                    </a:p>
                  </a:txBody>
                  <a:tcPr/>
                </a:tc>
                <a:tc rowSpan="2">
                  <a:txBody>
                    <a:bodyPr/>
                    <a:lstStyle/>
                    <a:p>
                      <a:endParaRPr lang="en-US" sz="1200" dirty="0"/>
                    </a:p>
                  </a:txBody>
                  <a:tcPr marL="36000" marR="36000" marT="36000" marB="36000">
                    <a:noFill/>
                  </a:tcPr>
                </a:tc>
                <a:tc rowSpan="2">
                  <a:txBody>
                    <a:bodyPr/>
                    <a:lstStyle/>
                    <a:p>
                      <a:endParaRPr lang="en-US" dirty="0"/>
                    </a:p>
                  </a:txBody>
                  <a:tcPr marL="36000" marR="36000" marT="36000" marB="36000">
                    <a:solidFill>
                      <a:schemeClr val="tx2">
                        <a:lumMod val="60000"/>
                        <a:lumOff val="40000"/>
                      </a:schemeClr>
                    </a:solidFill>
                  </a:tcPr>
                </a:tc>
                <a:tc rowSpan="2">
                  <a:txBody>
                    <a:bodyPr/>
                    <a:lstStyle/>
                    <a:p>
                      <a:endParaRPr lang="en-US" sz="1400" dirty="0"/>
                    </a:p>
                  </a:txBody>
                  <a:tcPr marL="36000" marR="36000" marT="36000" marB="36000">
                    <a:solidFill>
                      <a:schemeClr val="tx2">
                        <a:lumMod val="60000"/>
                        <a:lumOff val="40000"/>
                      </a:schemeClr>
                    </a:solidFill>
                  </a:tcPr>
                </a:tc>
                <a:tc vMerge="1">
                  <a:txBody>
                    <a:bodyPr/>
                    <a:lstStyle/>
                    <a:p>
                      <a:endParaRPr lang="en-US"/>
                    </a:p>
                  </a:txBody>
                  <a:tcPr/>
                </a:tc>
              </a:tr>
              <a:tr h="65532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noFill/>
                  </a:tcPr>
                </a:tc>
                <a:tc vMerge="1">
                  <a:txBody>
                    <a:bodyPr/>
                    <a:lstStyle/>
                    <a:p>
                      <a:endParaRPr lang="en-US" sz="400" dirty="0"/>
                    </a:p>
                  </a:txBody>
                  <a:tcPr marL="36000" marR="36000" marT="36000" marB="36000">
                    <a:solidFill>
                      <a:schemeClr val="bg2">
                        <a:lumMod val="75000"/>
                      </a:schemeClr>
                    </a:solidFill>
                  </a:tcPr>
                </a:tc>
              </a:tr>
              <a:tr h="914400">
                <a:tc>
                  <a:txBody>
                    <a:bodyPr/>
                    <a:lstStyle/>
                    <a:p>
                      <a:pPr algn="r"/>
                      <a:r>
                        <a:rPr lang="en-US" sz="1500" dirty="0" smtClean="0"/>
                        <a:t>16:00</a:t>
                      </a:r>
                    </a:p>
                    <a:p>
                      <a:pPr algn="r"/>
                      <a:endParaRPr lang="en-US" sz="1500" dirty="0" smtClean="0"/>
                    </a:p>
                    <a:p>
                      <a:pPr algn="r"/>
                      <a:endParaRPr lang="en-US" sz="1500" dirty="0" smtClean="0"/>
                    </a:p>
                    <a:p>
                      <a:pPr algn="r"/>
                      <a:r>
                        <a:rPr lang="en-US" sz="1500" dirty="0" smtClean="0"/>
                        <a:t>18:00</a:t>
                      </a:r>
                      <a:endParaRPr lang="en-US" sz="1500" dirty="0"/>
                    </a:p>
                  </a:txBody>
                  <a:tcPr marL="0" marR="0" marT="0" marB="0">
                    <a:solidFill>
                      <a:schemeClr val="tx2">
                        <a:lumMod val="20000"/>
                        <a:lumOff val="80000"/>
                      </a:schemeClr>
                    </a:solidFill>
                  </a:tcPr>
                </a:tc>
                <a:tc>
                  <a:txBody>
                    <a:bodyPr/>
                    <a:lstStyle/>
                    <a:p>
                      <a:endParaRPr lang="en-US" sz="1200" dirty="0"/>
                    </a:p>
                  </a:txBody>
                  <a:tcPr marL="36000" marR="36000" marT="36000" marB="36000">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OmniRAN Opening</a:t>
                      </a:r>
                      <a:endParaRPr lang="en-US" sz="1200" dirty="0"/>
                    </a:p>
                  </a:txBody>
                  <a:tcPr marL="36000" marR="36000" marT="36000" marB="36000">
                    <a:solidFill>
                      <a:schemeClr val="tx2">
                        <a:lumMod val="60000"/>
                        <a:lumOff val="40000"/>
                      </a:schemeClr>
                    </a:solidFill>
                  </a:tcPr>
                </a:tc>
                <a:tc>
                  <a:txBody>
                    <a:bodyPr/>
                    <a:lstStyle/>
                    <a:p>
                      <a:r>
                        <a:rPr lang="en-US" sz="1200" dirty="0" smtClean="0"/>
                        <a:t>OmniRAN special</a:t>
                      </a:r>
                      <a:r>
                        <a:rPr lang="en-US" sz="1200" baseline="0" dirty="0" smtClean="0"/>
                        <a:t> session on Industry Connections activity</a:t>
                      </a:r>
                      <a:endParaRPr lang="en-US" sz="1200" dirty="0"/>
                    </a:p>
                  </a:txBody>
                  <a:tcPr marL="36000" marR="36000" marT="36000" marB="36000">
                    <a:solidFill>
                      <a:schemeClr val="accent5"/>
                    </a:solidFill>
                  </a:tcPr>
                </a:tc>
                <a:tc>
                  <a:txBody>
                    <a:bodyPr/>
                    <a:lstStyle/>
                    <a:p>
                      <a:pPr marL="85725" indent="-85725">
                        <a:buFont typeface="Arial" panose="020B0604020202020204" pitchFamily="34" charset="0"/>
                        <a:buNone/>
                      </a:pPr>
                      <a:r>
                        <a:rPr lang="en-US" sz="1400" dirty="0" smtClean="0"/>
                        <a:t>OmniRAN</a:t>
                      </a:r>
                      <a:r>
                        <a:rPr lang="en-US" sz="1400" baseline="0" dirty="0" smtClean="0"/>
                        <a:t> Closing</a:t>
                      </a:r>
                      <a:endParaRPr lang="en-US" sz="14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204273">
                <a:tc rowSpan="2">
                  <a:txBody>
                    <a:bodyPr/>
                    <a:lstStyle/>
                    <a:p>
                      <a:pPr algn="ctr"/>
                      <a:endParaRPr lang="en-US" sz="1500" dirty="0"/>
                    </a:p>
                  </a:txBody>
                  <a:tcPr marL="0" marR="0" marT="0" marB="0">
                    <a:solidFill>
                      <a:schemeClr val="bg1"/>
                    </a:solidFill>
                  </a:tcPr>
                </a:tc>
                <a:tc>
                  <a:txBody>
                    <a:bodyPr/>
                    <a:lstStyle/>
                    <a:p>
                      <a:endParaRPr lang="en-US" sz="1200" dirty="0"/>
                    </a:p>
                  </a:txBody>
                  <a:tcPr marL="36000" marR="36000" marT="36000" marB="36000">
                    <a:noFill/>
                  </a:tcPr>
                </a:tc>
                <a:tc>
                  <a:txBody>
                    <a:bodyPr/>
                    <a:lstStyle/>
                    <a:p>
                      <a:endParaRPr lang="en-US" sz="1200" dirty="0"/>
                    </a:p>
                  </a:txBody>
                  <a:tcPr marL="36000" marR="36000" marT="36000" marB="36000">
                    <a:no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r h="204273">
                <a:tc vMerge="1">
                  <a:txBody>
                    <a:bodyPr/>
                    <a:lstStyle/>
                    <a:p>
                      <a:endParaRPr lang="en-US"/>
                    </a:p>
                  </a:txBody>
                  <a:tcPr/>
                </a:tc>
                <a:tc>
                  <a:txBody>
                    <a:bodyPr/>
                    <a:lstStyle/>
                    <a:p>
                      <a:endParaRPr lang="en-US" sz="1200" dirty="0"/>
                    </a:p>
                  </a:txBody>
                  <a:tcPr marL="36000" marR="36000" marT="36000" marB="36000">
                    <a:noFill/>
                  </a:tcPr>
                </a:tc>
                <a:tc>
                  <a:txBody>
                    <a:bodyPr/>
                    <a:lstStyle/>
                    <a:p>
                      <a:r>
                        <a:rPr lang="en-US" sz="1200" dirty="0" smtClean="0"/>
                        <a:t>802.11</a:t>
                      </a:r>
                      <a:r>
                        <a:rPr lang="en-US" sz="1200" baseline="0" dirty="0" smtClean="0"/>
                        <a:t> AANI SC</a:t>
                      </a:r>
                      <a:endParaRPr lang="en-US" sz="1200" dirty="0"/>
                    </a:p>
                  </a:txBody>
                  <a:tcPr marL="36000" marR="36000" marT="36000" marB="36000">
                    <a:solidFill>
                      <a:schemeClr val="bg1">
                        <a:lumMod val="85000"/>
                      </a:schemeClr>
                    </a:solid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168877041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938</TotalTime>
  <Words>1277</Words>
  <Application>Microsoft Macintosh PowerPoint</Application>
  <PresentationFormat>On-screen Show (4:3)</PresentationFormat>
  <Paragraphs>251</Paragraphs>
  <Slides>25</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Helvetica</vt:lpstr>
      <vt:lpstr>Monotype Sorts</vt:lpstr>
      <vt:lpstr>ＭＳ Ｐゴシック</vt:lpstr>
      <vt:lpstr>Times</vt:lpstr>
      <vt:lpstr>Times New Roman</vt:lpstr>
      <vt:lpstr>Arial</vt:lpstr>
      <vt:lpstr>Template</vt:lpstr>
      <vt:lpstr>IEEE 802.1 OmniRAN TG Sept 2016 F2F Meeting Warsaw, Poland</vt:lpstr>
      <vt:lpstr>Sept 2016 F2F Meeting</vt:lpstr>
      <vt:lpstr>Agenda proposal for Sept 2016 F2F</vt:lpstr>
      <vt:lpstr>Meeting Room ODRA at Level 3</vt:lpstr>
      <vt:lpstr>WiFi in hotel rooms  - if you booked your accommodation through the meeting portal, then you have complimentary Wi-Fi in your hotel room at the Marriott.    The hotel system displays a per day cost for the “High Speed internet””, however this will not be charged by the hotel, and the front desk should have confirmed that at check in.  Any questions, please see the hotel front desk or the registration desk.</vt:lpstr>
      <vt:lpstr>Meals   - Breakfast is included in your room rate if you booked via the Marriott Hotel link   - Morning and Afternoon tea will be served in the foyer areas on level 2 and 3   - Lunch will be available from 1200 – 1330 and will be served from the hotel restaurant: Lilla Weneda</vt:lpstr>
      <vt:lpstr>Wednesday Social  Dinner in the Fortress   The Wednesday Social is included in your meeting fee for all attendees  Stand up dinner within the old Fortress, including local Folk Dance performances Coach pick up: 6pm, Marriott Foyer. ( approx 10 min by coach)  Timings: dinner from 630pm, Cultural performances from 730pm, return buses from 830pm onwards  The Fortress is approx 10 min walking distance from the Old Town for those of you would like to continue there after dinner.  For catering and transport purposes, if you can not attend, please let the registration desk know.  Any questions please see Sara or Daniel on the registration desk.</vt:lpstr>
      <vt:lpstr>Any Questions   - Please see Daniel or Sara on the registration desk!</vt:lpstr>
      <vt:lpstr>Sept 2016 Agenda Graphics</vt:lpstr>
      <vt:lpstr>Participants, Patents, and Duty to Inform</vt:lpstr>
      <vt:lpstr>Patent Related Links</vt:lpstr>
      <vt:lpstr>Call for Potentially Essential Patents</vt:lpstr>
      <vt:lpstr>Other Guidelines for IEEE WG Meetings</vt:lpstr>
      <vt:lpstr>Resources – URLs</vt:lpstr>
      <vt:lpstr>Business #1</vt:lpstr>
      <vt:lpstr>Call for Potentially Essential Patents</vt:lpstr>
      <vt:lpstr>Agenda for Sept 2016 F2F</vt:lpstr>
      <vt:lpstr>Schedules over the week</vt:lpstr>
      <vt:lpstr>Business #2</vt:lpstr>
      <vt:lpstr>York Ad-hoc results</vt:lpstr>
      <vt:lpstr>Business #3</vt:lpstr>
      <vt:lpstr>TG ballot results of P802.1CF/D0.2</vt:lpstr>
      <vt:lpstr>Business #4</vt:lpstr>
      <vt:lpstr>Business #5</vt:lpstr>
      <vt:lpstr>Business #6</vt:lpstr>
    </vt:vector>
  </TitlesOfParts>
  <Company>NIST</Company>
  <LinksUpToDate>false</LinksUpToDate>
  <SharedDoc>false</SharedDoc>
  <HyperlinksChanged>false</HyperlinksChanged>
  <AppVersion>15.0025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287</cp:revision>
  <cp:lastPrinted>1998-02-10T13:28:06Z</cp:lastPrinted>
  <dcterms:created xsi:type="dcterms:W3CDTF">2011-12-30T17:06:23Z</dcterms:created>
  <dcterms:modified xsi:type="dcterms:W3CDTF">2016-09-13T09:58:19Z</dcterms:modified>
</cp:coreProperties>
</file>