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 id="2147483671" r:id="rId3"/>
  </p:sldMasterIdLst>
  <p:notesMasterIdLst>
    <p:notesMasterId r:id="rId26"/>
  </p:notesMasterIdLst>
  <p:handoutMasterIdLst>
    <p:handoutMasterId r:id="rId27"/>
  </p:handoutMasterIdLst>
  <p:sldIdLst>
    <p:sldId id="262" r:id="rId4"/>
    <p:sldId id="322" r:id="rId5"/>
    <p:sldId id="327" r:id="rId6"/>
    <p:sldId id="328" r:id="rId7"/>
    <p:sldId id="337" r:id="rId8"/>
    <p:sldId id="336" r:id="rId9"/>
    <p:sldId id="330" r:id="rId10"/>
    <p:sldId id="331" r:id="rId11"/>
    <p:sldId id="332" r:id="rId12"/>
    <p:sldId id="333" r:id="rId13"/>
    <p:sldId id="334" r:id="rId14"/>
    <p:sldId id="335" r:id="rId15"/>
    <p:sldId id="338" r:id="rId16"/>
    <p:sldId id="326" r:id="rId17"/>
    <p:sldId id="339" r:id="rId18"/>
    <p:sldId id="329" r:id="rId19"/>
    <p:sldId id="341" r:id="rId20"/>
    <p:sldId id="344" r:id="rId21"/>
    <p:sldId id="340" r:id="rId22"/>
    <p:sldId id="345" r:id="rId23"/>
    <p:sldId id="342" r:id="rId24"/>
    <p:sldId id="34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74" autoAdjust="0"/>
    <p:restoredTop sz="93581" autoAdjust="0"/>
  </p:normalViewPr>
  <p:slideViewPr>
    <p:cSldViewPr>
      <p:cViewPr varScale="1">
        <p:scale>
          <a:sx n="95" d="100"/>
          <a:sy n="95" d="100"/>
        </p:scale>
        <p:origin x="65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432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defRPr>
            </a:lvl1pPr>
            <a:lvl2pPr marL="742950" indent="-285750" defTabSz="966788">
              <a:defRPr sz="2400">
                <a:solidFill>
                  <a:schemeClr val="tx1"/>
                </a:solidFill>
                <a:latin typeface="Times New Roman" charset="0"/>
              </a:defRPr>
            </a:lvl2pPr>
            <a:lvl3pPr marL="1143000" indent="-228600" defTabSz="966788">
              <a:defRPr sz="2400">
                <a:solidFill>
                  <a:schemeClr val="tx1"/>
                </a:solidFill>
                <a:latin typeface="Times New Roman" charset="0"/>
              </a:defRPr>
            </a:lvl3pPr>
            <a:lvl4pPr marL="1600200" indent="-228600" defTabSz="966788">
              <a:defRPr sz="2400">
                <a:solidFill>
                  <a:schemeClr val="tx1"/>
                </a:solidFill>
                <a:latin typeface="Times New Roman" charset="0"/>
              </a:defRPr>
            </a:lvl4pPr>
            <a:lvl5pPr marL="2057400" indent="-228600" defTabSz="966788">
              <a:defRPr sz="2400">
                <a:solidFill>
                  <a:schemeClr val="tx1"/>
                </a:solidFill>
                <a:latin typeface="Times New Roman" charset="0"/>
              </a:defRPr>
            </a:lvl5pPr>
            <a:lvl6pPr marL="2514600" indent="-228600" defTabSz="966788" eaLnBrk="0" fontAlgn="base" hangingPunct="0">
              <a:spcBef>
                <a:spcPct val="0"/>
              </a:spcBef>
              <a:spcAft>
                <a:spcPct val="0"/>
              </a:spcAft>
              <a:defRPr sz="2400">
                <a:solidFill>
                  <a:schemeClr val="tx1"/>
                </a:solidFill>
                <a:latin typeface="Times New Roman" charset="0"/>
              </a:defRPr>
            </a:lvl6pPr>
            <a:lvl7pPr marL="2971800" indent="-228600" defTabSz="966788" eaLnBrk="0" fontAlgn="base" hangingPunct="0">
              <a:spcBef>
                <a:spcPct val="0"/>
              </a:spcBef>
              <a:spcAft>
                <a:spcPct val="0"/>
              </a:spcAft>
              <a:defRPr sz="2400">
                <a:solidFill>
                  <a:schemeClr val="tx1"/>
                </a:solidFill>
                <a:latin typeface="Times New Roman" charset="0"/>
              </a:defRPr>
            </a:lvl7pPr>
            <a:lvl8pPr marL="3429000" indent="-228600" defTabSz="966788" eaLnBrk="0" fontAlgn="base" hangingPunct="0">
              <a:spcBef>
                <a:spcPct val="0"/>
              </a:spcBef>
              <a:spcAft>
                <a:spcPct val="0"/>
              </a:spcAft>
              <a:defRPr sz="2400">
                <a:solidFill>
                  <a:schemeClr val="tx1"/>
                </a:solidFill>
                <a:latin typeface="Times New Roman" charset="0"/>
              </a:defRPr>
            </a:lvl8pPr>
            <a:lvl9pPr marL="3886200" indent="-228600" defTabSz="966788" eaLnBrk="0" fontAlgn="base" hangingPunct="0">
              <a:spcBef>
                <a:spcPct val="0"/>
              </a:spcBef>
              <a:spcAft>
                <a:spcPct val="0"/>
              </a:spcAft>
              <a:defRPr sz="2400">
                <a:solidFill>
                  <a:schemeClr val="tx1"/>
                </a:solidFill>
                <a:latin typeface="Times New Roman" charset="0"/>
              </a:defRPr>
            </a:lvl9pPr>
          </a:lstStyle>
          <a:p>
            <a:fld id="{36A450BE-8775-AB45-B7B9-380F861A6BDF}" type="slidenum">
              <a:rPr lang="en-US" altLang="en-US" sz="1300"/>
              <a:pPr/>
              <a:t>2</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en-US">
              <a:latin typeface="Times New Roman" charset="0"/>
            </a:endParaRPr>
          </a:p>
        </p:txBody>
      </p:sp>
    </p:spTree>
    <p:extLst>
      <p:ext uri="{BB962C8B-B14F-4D97-AF65-F5344CB8AC3E}">
        <p14:creationId xmlns:p14="http://schemas.microsoft.com/office/powerpoint/2010/main" val="516837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solidFill>
                  <a:srgbClr val="438086"/>
                </a:solidFill>
              </a:rPr>
              <a:pPr>
                <a:defRPr/>
              </a:pPr>
              <a:t>9/14/16</a:t>
            </a:fld>
            <a:endParaRPr lang="en-US">
              <a:solidFill>
                <a:srgbClr val="438086"/>
              </a:solidFill>
            </a:endParaRPr>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11582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solidFill>
                  <a:srgbClr val="438086"/>
                </a:solidFill>
              </a:rPr>
              <a:pPr>
                <a:defRPr/>
              </a:pPr>
              <a:t>9/14/16</a:t>
            </a:fld>
            <a:endParaRPr lang="en-US">
              <a:solidFill>
                <a:srgbClr val="438086"/>
              </a:solidFill>
            </a:endParaRPr>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1370414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solidFill>
                  <a:srgbClr val="438086"/>
                </a:solidFill>
              </a:rPr>
              <a:pPr>
                <a:defRPr/>
              </a:pPr>
              <a:t>9/14/16</a:t>
            </a:fld>
            <a:endParaRPr lang="en-US">
              <a:solidFill>
                <a:srgbClr val="438086"/>
              </a:solidFill>
            </a:endParaRPr>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1898389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solidFill>
                  <a:srgbClr val="438086"/>
                </a:solidFill>
              </a:rPr>
              <a:pPr>
                <a:defRPr/>
              </a:pPr>
              <a:t>9/14/16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1913718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solidFill>
                  <a:srgbClr val="438086"/>
                </a:solidFill>
              </a:rPr>
              <a:pPr>
                <a:defRPr/>
              </a:pPr>
              <a:t>9/14/16</a:t>
            </a:fld>
            <a:endParaRPr lang="en-US">
              <a:solidFill>
                <a:srgbClr val="438086"/>
              </a:solidFill>
            </a:endParaRPr>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583423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solidFill>
                  <a:srgbClr val="438086"/>
                </a:solidFill>
              </a:rPr>
              <a:pPr>
                <a:defRPr/>
              </a:pPr>
              <a:t>9/14/16</a:t>
            </a:fld>
            <a:endParaRPr lang="en-US">
              <a:solidFill>
                <a:srgbClr val="438086"/>
              </a:solidFill>
            </a:endParaRPr>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2081775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solidFill>
                  <a:srgbClr val="438086"/>
                </a:solidFill>
              </a:rPr>
              <a:pPr>
                <a:defRPr/>
              </a:pPr>
              <a:t>9/14/16</a:t>
            </a:fld>
            <a:endParaRPr lang="en-US">
              <a:solidFill>
                <a:srgbClr val="438086"/>
              </a:solidFill>
            </a:endParaRPr>
          </a:p>
        </p:txBody>
      </p:sp>
      <p:sp>
        <p:nvSpPr>
          <p:cNvPr id="3"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516080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solidFill>
                  <a:srgbClr val="438086"/>
                </a:solidFill>
              </a:rPr>
              <a:pPr>
                <a:defRPr/>
              </a:pPr>
              <a:t>9/14/16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769371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solidFill>
                  <a:srgbClr val="438086"/>
                </a:solidFill>
              </a:rPr>
              <a:pPr>
                <a:defRPr/>
              </a:pPr>
              <a:t>9/14/16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151725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solidFill>
                  <a:srgbClr val="438086"/>
                </a:solidFill>
              </a:rPr>
              <a:pPr>
                <a:defRPr/>
              </a:pPr>
              <a:t>9/14/16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21386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solidFill>
                  <a:srgbClr val="438086"/>
                </a:solidFill>
              </a:rPr>
              <a:pPr>
                <a:defRPr/>
              </a:pPr>
              <a:t>9/14/16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493791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1625246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solidFill>
                  <a:srgbClr val="438086"/>
                </a:solidFill>
              </a:rPr>
              <a:pPr>
                <a:defRPr/>
              </a:pPr>
              <a:t>9/14/16</a:t>
            </a:fld>
            <a:endParaRPr lang="en-US">
              <a:solidFill>
                <a:srgbClr val="438086"/>
              </a:solidFill>
            </a:endParaRPr>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13359486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solidFill>
                  <a:srgbClr val="438086"/>
                </a:solidFill>
              </a:rPr>
              <a:pPr>
                <a:defRPr/>
              </a:pPr>
              <a:t>9/14/16</a:t>
            </a:fld>
            <a:endParaRPr lang="en-US">
              <a:solidFill>
                <a:srgbClr val="438086"/>
              </a:solidFill>
            </a:endParaRPr>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720218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solidFill>
                  <a:srgbClr val="438086"/>
                </a:solidFill>
              </a:rPr>
              <a:pPr>
                <a:defRPr/>
              </a:pPr>
              <a:t>9/14/16</a:t>
            </a:fld>
            <a:endParaRPr lang="en-US">
              <a:solidFill>
                <a:srgbClr val="438086"/>
              </a:solidFill>
            </a:endParaRPr>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21186125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solidFill>
                  <a:srgbClr val="438086"/>
                </a:solidFill>
              </a:rPr>
              <a:pPr>
                <a:defRPr/>
              </a:pPr>
              <a:t>9/14/16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9567885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solidFill>
                  <a:srgbClr val="438086"/>
                </a:solidFill>
              </a:rPr>
              <a:pPr>
                <a:defRPr/>
              </a:pPr>
              <a:t>9/14/16</a:t>
            </a:fld>
            <a:endParaRPr lang="en-US">
              <a:solidFill>
                <a:srgbClr val="438086"/>
              </a:solidFill>
            </a:endParaRPr>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1531320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solidFill>
                  <a:srgbClr val="438086"/>
                </a:solidFill>
              </a:rPr>
              <a:pPr>
                <a:defRPr/>
              </a:pPr>
              <a:t>9/14/16</a:t>
            </a:fld>
            <a:endParaRPr lang="en-US">
              <a:solidFill>
                <a:srgbClr val="438086"/>
              </a:solidFill>
            </a:endParaRPr>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12507797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solidFill>
                  <a:srgbClr val="438086"/>
                </a:solidFill>
              </a:rPr>
              <a:pPr>
                <a:defRPr/>
              </a:pPr>
              <a:t>9/14/16</a:t>
            </a:fld>
            <a:endParaRPr lang="en-US">
              <a:solidFill>
                <a:srgbClr val="438086"/>
              </a:solidFill>
            </a:endParaRPr>
          </a:p>
        </p:txBody>
      </p:sp>
      <p:sp>
        <p:nvSpPr>
          <p:cNvPr id="3"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6955931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solidFill>
                  <a:srgbClr val="438086"/>
                </a:solidFill>
              </a:rPr>
              <a:pPr>
                <a:defRPr/>
              </a:pPr>
              <a:t>9/14/16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1870076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solidFill>
                  <a:srgbClr val="438086"/>
                </a:solidFill>
              </a:rPr>
              <a:pPr>
                <a:defRPr/>
              </a:pPr>
              <a:t>9/14/16</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13027755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solidFill>
                  <a:srgbClr val="438086"/>
                </a:solidFill>
              </a:rPr>
              <a:pPr>
                <a:defRPr/>
              </a:pPr>
              <a:t>9/14/16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12541425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solidFill>
                  <a:srgbClr val="438086"/>
                </a:solidFill>
              </a:rPr>
              <a:pPr>
                <a:defRPr/>
              </a:pPr>
              <a:t>9/14/16</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19578447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118038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2.xml"/><Relationship Id="rId12" Type="http://schemas.openxmlformats.org/officeDocument/2006/relationships/slideLayout" Target="../slideLayouts/slideLayout33.xml"/><Relationship Id="rId13" Type="http://schemas.openxmlformats.org/officeDocument/2006/relationships/theme" Target="../theme/theme3.xml"/><Relationship Id="rId1" Type="http://schemas.openxmlformats.org/officeDocument/2006/relationships/slideLayout" Target="../slideLayouts/slideLayout22.xml"/><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59040" y="76200"/>
            <a:ext cx="2156360" cy="307777"/>
          </a:xfrm>
          <a:prstGeom prst="rect">
            <a:avLst/>
          </a:prstGeom>
        </p:spPr>
        <p:txBody>
          <a:bodyPr wrap="none">
            <a:spAutoFit/>
          </a:bodyPr>
          <a:lstStyle/>
          <a:p>
            <a:pPr algn="r"/>
            <a:r>
              <a:rPr lang="en-US" sz="1400" b="1" dirty="0" smtClean="0">
                <a:effectLst/>
              </a:rPr>
              <a:t>omniran-16-0061-00-5gaa</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eaLnBrk="1" hangingPunct="1">
              <a:defRPr/>
            </a:pPr>
            <a:fld id="{DDF63E3F-C225-4446-A8D4-5BA525BF7951}" type="datetime1">
              <a:rPr lang="en-US" smtClean="0">
                <a:solidFill>
                  <a:srgbClr val="438086"/>
                </a:solidFill>
                <a:latin typeface="Arial" pitchFamily="34" charset="0"/>
                <a:cs typeface="Arial" pitchFamily="34" charset="0"/>
              </a:rPr>
              <a:pPr eaLnBrk="1" hangingPunct="1">
                <a:defRPr/>
              </a:pPr>
              <a:t>9/14/16</a:t>
            </a:fld>
            <a:endParaRPr lang="en-US">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solidFill>
                  <a:srgbClr val="438086"/>
                </a:solidFill>
                <a:latin typeface="Arial" pitchFamily="34" charset="0"/>
                <a:cs typeface="Arial" pitchFamily="34" charset="0"/>
              </a:rPr>
              <a:t>Mentor DCN:  EC-16-0119-01-5GSG</a:t>
            </a:r>
            <a:endParaRPr lang="en-US" dirty="0">
              <a:solidFill>
                <a:srgbClr val="438086"/>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eaLnBrk="1" hangingPunct="1">
              <a:defRPr/>
            </a:pPr>
            <a:fld id="{EAD30A4D-3E4E-4063-A979-96800F195A9D}" type="slidenum">
              <a:rPr lang="en-US" sz="1800">
                <a:latin typeface="Arial" pitchFamily="34" charset="0"/>
                <a:cs typeface="Arial" pitchFamily="34" charset="0"/>
              </a:rPr>
              <a:pPr eaLnBrk="1" hangingPunct="1">
                <a:defRPr/>
              </a:pPr>
              <a:t>‹#›</a:t>
            </a:fld>
            <a:endParaRPr lang="en-US" sz="1800">
              <a:latin typeface="Arial" pitchFamily="34" charset="0"/>
              <a:cs typeface="Arial" pitchFamily="34" charset="0"/>
            </a:endParaRPr>
          </a:p>
        </p:txBody>
      </p:sp>
    </p:spTree>
    <p:extLst>
      <p:ext uri="{BB962C8B-B14F-4D97-AF65-F5344CB8AC3E}">
        <p14:creationId xmlns:p14="http://schemas.microsoft.com/office/powerpoint/2010/main" val="179985969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eaLnBrk="1" hangingPunct="1">
              <a:defRPr/>
            </a:pPr>
            <a:fld id="{DDF63E3F-C225-4446-A8D4-5BA525BF7951}" type="datetime1">
              <a:rPr lang="en-US" smtClean="0">
                <a:solidFill>
                  <a:srgbClr val="438086"/>
                </a:solidFill>
                <a:latin typeface="Arial" pitchFamily="34" charset="0"/>
                <a:cs typeface="Arial" pitchFamily="34" charset="0"/>
              </a:rPr>
              <a:pPr eaLnBrk="1" hangingPunct="1">
                <a:defRPr/>
              </a:pPr>
              <a:t>9/14/16</a:t>
            </a:fld>
            <a:endParaRPr lang="en-US">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solidFill>
                  <a:srgbClr val="438086"/>
                </a:solidFill>
                <a:latin typeface="Arial" pitchFamily="34" charset="0"/>
                <a:cs typeface="Arial" pitchFamily="34" charset="0"/>
              </a:rPr>
              <a:t>Mentor DCN:  EC-16-0119-01-5GSG</a:t>
            </a:r>
            <a:endParaRPr lang="en-US" dirty="0">
              <a:solidFill>
                <a:srgbClr val="438086"/>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eaLnBrk="1" hangingPunct="1">
              <a:defRPr/>
            </a:pPr>
            <a:fld id="{EAD30A4D-3E4E-4063-A979-96800F195A9D}" type="slidenum">
              <a:rPr lang="en-US" sz="1800">
                <a:latin typeface="Arial" pitchFamily="34" charset="0"/>
                <a:cs typeface="Arial" pitchFamily="34" charset="0"/>
              </a:rPr>
              <a:pPr eaLnBrk="1" hangingPunct="1">
                <a:defRPr/>
              </a:pPr>
              <a:t>‹#›</a:t>
            </a:fld>
            <a:endParaRPr lang="en-US" sz="1800">
              <a:latin typeface="Arial" pitchFamily="34" charset="0"/>
              <a:cs typeface="Arial" pitchFamily="34" charset="0"/>
            </a:endParaRPr>
          </a:p>
        </p:txBody>
      </p:sp>
    </p:spTree>
    <p:extLst>
      <p:ext uri="{BB962C8B-B14F-4D97-AF65-F5344CB8AC3E}">
        <p14:creationId xmlns:p14="http://schemas.microsoft.com/office/powerpoint/2010/main" val="41249776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indconn/icaid_form.doc" TargetMode="External"/><Relationship Id="rId4" Type="http://schemas.openxmlformats.org/officeDocument/2006/relationships/hyperlink" Target="http://standards.ieee.org/about/sasb/iccom/resources.html" TargetMode="External"/><Relationship Id="rId1" Type="http://schemas.openxmlformats.org/officeDocument/2006/relationships/slideLayout" Target="../slideLayouts/slideLayout2.xml"/><Relationship Id="rId2" Type="http://schemas.openxmlformats.org/officeDocument/2006/relationships/hyperlink" Target="http://standards.ieee.org/develop/indconn/"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a:t>S</a:t>
            </a:r>
            <a:r>
              <a:rPr lang="en-US" dirty="0" smtClean="0"/>
              <a:t>pecial </a:t>
            </a:r>
            <a:r>
              <a:rPr lang="en-US" dirty="0"/>
              <a:t>session on </a:t>
            </a:r>
            <a:r>
              <a:rPr lang="en-US" dirty="0" smtClean="0"/>
              <a:t>5G SC Action </a:t>
            </a:r>
            <a:r>
              <a:rPr lang="en-US" dirty="0" smtClean="0"/>
              <a:t>A (Industry Connections activity)</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2016-09-14</a:t>
            </a:r>
          </a:p>
          <a:p>
            <a:r>
              <a:rPr lang="en-US" dirty="0" smtClean="0"/>
              <a:t>Max Riegel, Nokia Bell Labs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638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6387"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6388"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6389"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6390"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6392"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99C65F53-738F-7142-8198-D2056D5FC7BA}"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10</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200" y="922040"/>
            <a:ext cx="8229600" cy="1066800"/>
          </a:xfrm>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A: Routes to success</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802 Access </a:t>
            </a:r>
            <a:r>
              <a:rPr lang="en-US" dirty="0" smtClean="0">
                <a:solidFill>
                  <a:schemeClr val="accent2"/>
                </a:solidFill>
                <a:latin typeface="Trebuchet MS" pitchFamily="-92" charset="0"/>
                <a:ea typeface="Trebuchet MS" pitchFamily="-92" charset="0"/>
                <a:cs typeface="Trebuchet MS" pitchFamily="-92" charset="0"/>
              </a:rPr>
              <a:t>Network</a:t>
            </a:r>
            <a:endParaRPr lang="en-US" dirty="0"/>
          </a:p>
        </p:txBody>
      </p:sp>
      <p:sp>
        <p:nvSpPr>
          <p:cNvPr id="3" name="Content Placeholder 2"/>
          <p:cNvSpPr>
            <a:spLocks noGrp="1"/>
          </p:cNvSpPr>
          <p:nvPr>
            <p:ph idx="1"/>
          </p:nvPr>
        </p:nvSpPr>
        <p:spPr>
          <a:xfrm>
            <a:off x="527050" y="1828800"/>
            <a:ext cx="8229600" cy="4821238"/>
          </a:xfrm>
        </p:spPr>
        <p:txBody>
          <a:bodyPr>
            <a:normAutofit fontScale="85000" lnSpcReduction="10000"/>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sz="2400" dirty="0" smtClean="0"/>
              <a:t>engage </a:t>
            </a:r>
            <a:r>
              <a:rPr lang="en-US" sz="2400" dirty="0"/>
              <a:t>with 3GPP to specify interface details</a:t>
            </a:r>
          </a:p>
          <a:p>
            <a:pPr marL="534988" lvl="1" indent="-153988">
              <a:buFontTx/>
              <a:buChar char="▫"/>
              <a:tabLst>
                <a:tab pos="101600" algn="l"/>
                <a:tab pos="406400" algn="l"/>
                <a:tab pos="698500" algn="l"/>
                <a:tab pos="914400" algn="l"/>
              </a:tabLst>
            </a:pPr>
            <a:r>
              <a:rPr lang="en-US" dirty="0">
                <a:solidFill>
                  <a:schemeClr val="accent2"/>
                </a:solidFill>
              </a:rPr>
              <a:t>could support many 802 </a:t>
            </a:r>
            <a:r>
              <a:rPr lang="en-US" dirty="0" err="1" smtClean="0">
                <a:solidFill>
                  <a:schemeClr val="accent2"/>
                </a:solidFill>
              </a:rPr>
              <a:t>MACs</a:t>
            </a:r>
            <a:r>
              <a:rPr lang="en-US" dirty="0" smtClean="0"/>
              <a:t> and </a:t>
            </a:r>
            <a:r>
              <a:rPr lang="en-US" dirty="0" err="1" smtClean="0"/>
              <a:t>PHYs</a:t>
            </a:r>
            <a:endParaRPr lang="en-US" dirty="0" smtClean="0">
              <a:solidFill>
                <a:schemeClr val="accent2"/>
              </a:solidFill>
            </a:endParaRPr>
          </a:p>
          <a:p>
            <a:pPr>
              <a:lnSpc>
                <a:spcPts val="3300"/>
              </a:lnSpc>
              <a:tabLst>
                <a:tab pos="101600" algn="l"/>
                <a:tab pos="406400" algn="l"/>
                <a:tab pos="698500" algn="l"/>
                <a:tab pos="914400" algn="l"/>
              </a:tabLst>
            </a:pPr>
            <a:r>
              <a:rPr lang="en-US" sz="2400" dirty="0" smtClean="0"/>
              <a:t>engage </a:t>
            </a:r>
            <a:r>
              <a:rPr lang="en-US" sz="2400" dirty="0"/>
              <a:t>with other parties to specify interface details</a:t>
            </a:r>
          </a:p>
          <a:p>
            <a:pPr marL="534988" lvl="1" indent="-153988">
              <a:buFontTx/>
              <a:buChar char="▫"/>
              <a:tabLst>
                <a:tab pos="101600" algn="l"/>
                <a:tab pos="406400" algn="l"/>
                <a:tab pos="698500" algn="l"/>
                <a:tab pos="914400" algn="l"/>
              </a:tabLst>
            </a:pPr>
            <a:r>
              <a:rPr lang="en-US" dirty="0">
                <a:solidFill>
                  <a:schemeClr val="accent2"/>
                </a:solidFill>
              </a:rPr>
              <a:t>build partnership with other operator communities</a:t>
            </a:r>
          </a:p>
          <a:p>
            <a:pPr>
              <a:lnSpc>
                <a:spcPts val="3300"/>
              </a:lnSpc>
              <a:tabLst>
                <a:tab pos="101600" algn="l"/>
                <a:tab pos="406400" algn="l"/>
                <a:tab pos="698500" algn="l"/>
                <a:tab pos="914400" algn="l"/>
              </a:tabLst>
            </a:pPr>
            <a:r>
              <a:rPr lang="en-US" sz="2400" dirty="0" smtClean="0"/>
              <a:t>support </a:t>
            </a:r>
            <a:r>
              <a:rPr lang="en-US" sz="2400" dirty="0"/>
              <a:t>internationalization</a:t>
            </a:r>
          </a:p>
          <a:p>
            <a:pPr marL="534988" lvl="1" indent="-153988">
              <a:buFontTx/>
              <a:buChar char="▫"/>
              <a:tabLst>
                <a:tab pos="101600" algn="l"/>
                <a:tab pos="406400" algn="l"/>
                <a:tab pos="698500" algn="l"/>
                <a:tab pos="914400" algn="l"/>
              </a:tabLst>
            </a:pPr>
            <a:r>
              <a:rPr lang="en-US" dirty="0">
                <a:solidFill>
                  <a:schemeClr val="accent2"/>
                </a:solidFill>
              </a:rPr>
              <a:t>standardize within partner communities</a:t>
            </a:r>
            <a:endParaRPr lang="en-US" sz="2400" dirty="0"/>
          </a:p>
          <a:p>
            <a:pPr marL="534988" lvl="1" indent="-153988">
              <a:buFontTx/>
              <a:buChar char="▫"/>
              <a:tabLst>
                <a:tab pos="101600" algn="l"/>
                <a:tab pos="406400" algn="l"/>
                <a:tab pos="698500" algn="l"/>
                <a:tab pos="914400" algn="l"/>
              </a:tabLst>
            </a:pPr>
            <a:r>
              <a:rPr lang="en-US" dirty="0">
                <a:solidFill>
                  <a:schemeClr val="accent2"/>
                </a:solidFill>
              </a:rPr>
              <a:t>standardize in JTC1</a:t>
            </a:r>
          </a:p>
          <a:p>
            <a:pPr marL="534988" lvl="1" indent="-153988">
              <a:buFontTx/>
              <a:buChar char="▫"/>
              <a:tabLst>
                <a:tab pos="101600" algn="l"/>
                <a:tab pos="406400" algn="l"/>
                <a:tab pos="698500" algn="l"/>
                <a:tab pos="914400" algn="l"/>
              </a:tabLst>
            </a:pPr>
            <a:r>
              <a:rPr lang="en-US" dirty="0">
                <a:solidFill>
                  <a:schemeClr val="accent2"/>
                </a:solidFill>
              </a:rPr>
              <a:t>standardize in ITU-R (WP 5A) in support of spectrum needs</a:t>
            </a:r>
          </a:p>
          <a:p>
            <a:pPr marL="915988" lvl="2" indent="-153988">
              <a:buFontTx/>
              <a:buChar char="▫"/>
              <a:tabLst>
                <a:tab pos="101600" algn="l"/>
                <a:tab pos="406400" algn="l"/>
                <a:tab pos="698500" algn="l"/>
                <a:tab pos="914400" algn="l"/>
              </a:tabLst>
            </a:pPr>
            <a:r>
              <a:rPr lang="en-US" dirty="0">
                <a:solidFill>
                  <a:schemeClr val="accent2"/>
                </a:solidFill>
              </a:rPr>
              <a:t>WP 5A: “Land mobile service excluding IMT”</a:t>
            </a:r>
          </a:p>
          <a:p>
            <a:pPr marL="915988" lvl="2" indent="-153988">
              <a:buFontTx/>
              <a:buChar char="▫"/>
              <a:tabLst>
                <a:tab pos="101600" algn="l"/>
                <a:tab pos="406400" algn="l"/>
                <a:tab pos="698500" algn="l"/>
                <a:tab pos="914400" algn="l"/>
              </a:tabLst>
            </a:pPr>
            <a:r>
              <a:rPr lang="en-US" dirty="0">
                <a:solidFill>
                  <a:schemeClr val="accent2"/>
                </a:solidFill>
              </a:rPr>
              <a:t>refer to WP 5A’s “Guide to the use of ITU-R texts relating to the land mobile service, including wireless access in the fixed service”</a:t>
            </a:r>
          </a:p>
          <a:p>
            <a:pPr marL="534988" lvl="1" indent="-153988">
              <a:buFontTx/>
              <a:buChar char="▫"/>
              <a:tabLst>
                <a:tab pos="101600" algn="l"/>
                <a:tab pos="406400" algn="l"/>
                <a:tab pos="698500" algn="l"/>
                <a:tab pos="914400" algn="l"/>
              </a:tabLst>
            </a:pPr>
            <a:r>
              <a:rPr lang="en-US" dirty="0">
                <a:solidFill>
                  <a:schemeClr val="accent2"/>
                </a:solidFill>
              </a:rPr>
              <a:t>could standardize in ITU-R IMT-2020 (see Action B)</a:t>
            </a:r>
            <a:endParaRPr lang="en-US" dirty="0">
              <a:latin typeface="Calibri" pitchFamily="-92" charset="0"/>
              <a:ea typeface="Calibri" pitchFamily="-92" charset="0"/>
              <a:cs typeface="Calibri" pitchFamily="-92" charset="0"/>
              <a:sym typeface="Calibri" pitchFamily="-92" charset="0"/>
            </a:endParaRPr>
          </a:p>
          <a:p>
            <a:endParaRPr lang="en-US" dirty="0"/>
          </a:p>
        </p:txBody>
      </p:sp>
      <p:sp>
        <p:nvSpPr>
          <p:cNvPr id="6" name="Date Placeholder 5"/>
          <p:cNvSpPr>
            <a:spLocks noGrp="1"/>
          </p:cNvSpPr>
          <p:nvPr>
            <p:ph type="dt" sz="half" idx="10"/>
          </p:nvPr>
        </p:nvSpPr>
        <p:spPr/>
        <p:txBody>
          <a:bodyPr/>
          <a:lstStyle/>
          <a:p>
            <a:pPr>
              <a:defRPr/>
            </a:pPr>
            <a:fld id="{864324F1-4EDD-4E56-A67B-889DEBECED29}" type="datetime1">
              <a:rPr lang="en-US" smtClean="0">
                <a:solidFill>
                  <a:srgbClr val="438086"/>
                </a:solidFill>
              </a:rPr>
              <a:pPr>
                <a:defRPr/>
              </a:pPr>
              <a:t>9/14/16</a:t>
            </a:fld>
            <a:endParaRPr lang="en-US">
              <a:solidFill>
                <a:srgbClr val="438086"/>
              </a:solidFill>
            </a:endParaRPr>
          </a:p>
        </p:txBody>
      </p:sp>
      <p:sp>
        <p:nvSpPr>
          <p:cNvPr id="7" name="Footer Placeholder 6"/>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1567867500"/>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741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741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741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741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741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7416"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739D2F53-A894-1644-8366-CBBEAEA6DE3C}"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11</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A: Possible partners</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802 Access </a:t>
            </a:r>
            <a:r>
              <a:rPr lang="en-US" dirty="0" smtClean="0">
                <a:solidFill>
                  <a:schemeClr val="accent2"/>
                </a:solidFill>
                <a:latin typeface="Trebuchet MS" pitchFamily="-92" charset="0"/>
                <a:ea typeface="Trebuchet MS" pitchFamily="-92" charset="0"/>
                <a:cs typeface="Trebuchet MS" pitchFamily="-92" charset="0"/>
              </a:rPr>
              <a:t>Network</a:t>
            </a:r>
            <a:endParaRPr lang="en-US" dirty="0"/>
          </a:p>
        </p:txBody>
      </p:sp>
      <p:sp>
        <p:nvSpPr>
          <p:cNvPr id="3" name="Content Placeholder 2"/>
          <p:cNvSpPr>
            <a:spLocks noGrp="1"/>
          </p:cNvSpPr>
          <p:nvPr>
            <p:ph idx="1"/>
          </p:nvPr>
        </p:nvSpPr>
        <p:spPr/>
        <p:txBody>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t>	</a:t>
            </a:r>
            <a:r>
              <a:rPr lang="en-US" sz="2400" dirty="0" smtClean="0"/>
              <a:t>IEEE</a:t>
            </a:r>
            <a:endParaRPr lang="en-US" sz="2400" dirty="0"/>
          </a:p>
          <a:p>
            <a:pPr marL="534988" lvl="1" indent="-153988">
              <a:buFontTx/>
              <a:buChar char="▫"/>
              <a:tabLst>
                <a:tab pos="101600" algn="l"/>
                <a:tab pos="406400" algn="l"/>
                <a:tab pos="698500" algn="l"/>
                <a:tab pos="914400" algn="l"/>
              </a:tabLst>
            </a:pPr>
            <a:r>
              <a:rPr lang="en-US" dirty="0" smtClean="0">
                <a:solidFill>
                  <a:schemeClr val="accent2"/>
                </a:solidFill>
              </a:rPr>
              <a:t>Communications </a:t>
            </a:r>
            <a:r>
              <a:rPr lang="en-US" smtClean="0">
                <a:solidFill>
                  <a:schemeClr val="accent2"/>
                </a:solidFill>
              </a:rPr>
              <a:t>Society</a:t>
            </a:r>
            <a:r>
              <a:rPr lang="en-US" smtClean="0"/>
              <a:t> standards activities; </a:t>
            </a:r>
            <a:r>
              <a:rPr lang="en-US" dirty="0" smtClean="0">
                <a:solidFill>
                  <a:schemeClr val="accent2"/>
                </a:solidFill>
              </a:rPr>
              <a:t>e.g. </a:t>
            </a:r>
            <a:r>
              <a:rPr lang="en-US" dirty="0">
                <a:solidFill>
                  <a:schemeClr val="accent2"/>
                </a:solidFill>
              </a:rPr>
              <a:t>IEEE 1904 Access Networks Working Group</a:t>
            </a:r>
          </a:p>
          <a:p>
            <a:pPr>
              <a:lnSpc>
                <a:spcPts val="3300"/>
              </a:lnSpc>
              <a:tabLst>
                <a:tab pos="101600" algn="l"/>
                <a:tab pos="406400" algn="l"/>
                <a:tab pos="698500" algn="l"/>
                <a:tab pos="914400" algn="l"/>
              </a:tabLst>
            </a:pPr>
            <a:r>
              <a:rPr lang="en-US" dirty="0"/>
              <a:t>	</a:t>
            </a:r>
            <a:r>
              <a:rPr lang="en-US" sz="2400" dirty="0" smtClean="0"/>
              <a:t>3GPP</a:t>
            </a:r>
            <a:endParaRPr lang="en-US" sz="2400" dirty="0"/>
          </a:p>
          <a:p>
            <a:pPr>
              <a:lnSpc>
                <a:spcPts val="3300"/>
              </a:lnSpc>
              <a:tabLst>
                <a:tab pos="101600" algn="l"/>
                <a:tab pos="406400" algn="l"/>
                <a:tab pos="698500" algn="l"/>
                <a:tab pos="914400" algn="l"/>
              </a:tabLst>
            </a:pPr>
            <a:r>
              <a:rPr lang="en-US" dirty="0"/>
              <a:t>	</a:t>
            </a:r>
            <a:r>
              <a:rPr lang="en-US" sz="2400" dirty="0" smtClean="0"/>
              <a:t>ITU-R </a:t>
            </a:r>
            <a:r>
              <a:rPr lang="en-US" sz="2400" dirty="0"/>
              <a:t>(WP 5A; WP 5D)</a:t>
            </a:r>
          </a:p>
          <a:p>
            <a:pPr>
              <a:lnSpc>
                <a:spcPts val="3300"/>
              </a:lnSpc>
              <a:tabLst>
                <a:tab pos="101600" algn="l"/>
                <a:tab pos="406400" algn="l"/>
                <a:tab pos="698500" algn="l"/>
                <a:tab pos="914400" algn="l"/>
              </a:tabLst>
            </a:pPr>
            <a:r>
              <a:rPr lang="en-US" dirty="0"/>
              <a:t>	</a:t>
            </a:r>
            <a:r>
              <a:rPr lang="en-US" sz="2400" dirty="0" smtClean="0"/>
              <a:t>IETF</a:t>
            </a:r>
            <a:r>
              <a:rPr lang="en-US" sz="2400" dirty="0"/>
              <a:t>, Broadband Forum, CableLabs, MEF, ETSI BRAN, Open Networking Foundation, Wi-Fi Alliance, ZigBee Alliance, Ethernet Alliance, WiMAX Forum, CPRI, …</a:t>
            </a:r>
          </a:p>
          <a:p>
            <a:endParaRPr lang="en-US" dirty="0"/>
          </a:p>
        </p:txBody>
      </p:sp>
      <p:sp>
        <p:nvSpPr>
          <p:cNvPr id="6" name="Date Placeholder 5"/>
          <p:cNvSpPr>
            <a:spLocks noGrp="1"/>
          </p:cNvSpPr>
          <p:nvPr>
            <p:ph type="dt" sz="half" idx="10"/>
          </p:nvPr>
        </p:nvSpPr>
        <p:spPr/>
        <p:txBody>
          <a:bodyPr/>
          <a:lstStyle/>
          <a:p>
            <a:pPr>
              <a:defRPr/>
            </a:pPr>
            <a:fld id="{9B54EBD7-5244-47DA-964A-9BE35ABE47A7}" type="datetime1">
              <a:rPr lang="en-US" smtClean="0">
                <a:solidFill>
                  <a:srgbClr val="438086"/>
                </a:solidFill>
              </a:rPr>
              <a:pPr>
                <a:defRPr/>
              </a:pPr>
              <a:t>9/14/16</a:t>
            </a:fld>
            <a:endParaRPr lang="en-US">
              <a:solidFill>
                <a:srgbClr val="438086"/>
              </a:solidFill>
            </a:endParaRPr>
          </a:p>
        </p:txBody>
      </p:sp>
      <p:sp>
        <p:nvSpPr>
          <p:cNvPr id="7" name="Footer Placeholder 6"/>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1524723810"/>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8434"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8435"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8436"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8437"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8438"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8527" name="Rectangle 95"/>
          <p:cNvSpPr>
            <a:spLocks/>
          </p:cNvSpPr>
          <p:nvPr/>
        </p:nvSpPr>
        <p:spPr bwMode="auto">
          <a:xfrm>
            <a:off x="76200" y="1143000"/>
            <a:ext cx="7904163"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eaLnBrk="1" hangingPunct="1">
              <a:lnSpc>
                <a:spcPts val="4800"/>
              </a:lnSpc>
              <a:tabLst>
                <a:tab pos="215900" algn="l"/>
              </a:tabLst>
            </a:pPr>
            <a:r>
              <a:rPr lang="en-US" sz="1800" dirty="0">
                <a:solidFill>
                  <a:prstClr val="black"/>
                </a:solidFill>
                <a:latin typeface="Calibri" pitchFamily="-92" charset="0"/>
                <a:ea typeface="Calibri" pitchFamily="-92" charset="0"/>
                <a:cs typeface="Calibri" pitchFamily="-92" charset="0"/>
                <a:sym typeface="Calibri"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a:t>
            </a:r>
            <a:r>
              <a:rPr lang="en-US" sz="39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IEEE</a:t>
            </a:r>
            <a:r>
              <a:rPr lang="en-US" sz="39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802 Access Network</a:t>
            </a:r>
            <a:endParaRPr lang="en-US" sz="1800" dirty="0">
              <a:solidFill>
                <a:prstClr val="black"/>
              </a:solidFill>
              <a:latin typeface="Calibri" pitchFamily="-92" charset="0"/>
              <a:ea typeface="Calibri" pitchFamily="-92" charset="0"/>
              <a:cs typeface="Calibri" pitchFamily="-92" charset="0"/>
              <a:sym typeface="Calibri" pitchFamily="-92" charset="0"/>
            </a:endParaRPr>
          </a:p>
        </p:txBody>
      </p:sp>
      <p:sp>
        <p:nvSpPr>
          <p:cNvPr id="18532" name="Rectangle 100"/>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B2DF356D-2ACD-9C41-9B19-52E5500988CC}"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12</a:t>
            </a:fld>
            <a:endParaRPr lang="en-US" sz="1800">
              <a:solidFill>
                <a:srgbClr val="FFFFFF"/>
              </a:solidFill>
              <a:latin typeface="Arial" pitchFamily="-92" charset="0"/>
              <a:ea typeface="Arial" pitchFamily="-92" charset="0"/>
              <a:cs typeface="Arial" pitchFamily="-92" charset="0"/>
              <a:sym typeface="Arial" pitchFamily="-92" charset="0"/>
            </a:endParaRPr>
          </a:p>
        </p:txBody>
      </p:sp>
      <p:graphicFrame>
        <p:nvGraphicFramePr>
          <p:cNvPr id="42" name="Content Placeholder 6"/>
          <p:cNvGraphicFramePr>
            <a:graphicFrameLocks noGrp="1"/>
          </p:cNvGraphicFramePr>
          <p:nvPr>
            <p:ph idx="1"/>
            <p:extLst/>
          </p:nvPr>
        </p:nvGraphicFramePr>
        <p:xfrm>
          <a:off x="228600" y="1752600"/>
          <a:ext cx="2740144" cy="2006068"/>
        </p:xfrm>
        <a:graphic>
          <a:graphicData uri="http://schemas.openxmlformats.org/drawingml/2006/table">
            <a:tbl>
              <a:tblPr firstRow="1" bandRow="1">
                <a:tableStyleId>{5C22544A-7EE6-4342-B048-85BDC9FD1C3A}</a:tableStyleId>
              </a:tblPr>
              <a:tblGrid>
                <a:gridCol w="2740144"/>
              </a:tblGrid>
              <a:tr h="416237">
                <a:tc>
                  <a:txBody>
                    <a:bodyPr/>
                    <a:lstStyle/>
                    <a:p>
                      <a:r>
                        <a:rPr lang="en-US" sz="1600" dirty="0" smtClean="0">
                          <a:latin typeface="Georgia"/>
                        </a:rPr>
                        <a:t>Objective</a:t>
                      </a:r>
                      <a:endParaRPr lang="en-US" sz="1600" dirty="0">
                        <a:latin typeface="Georgia"/>
                      </a:endParaRPr>
                    </a:p>
                  </a:txBody>
                  <a:tcPr/>
                </a:tc>
              </a:tr>
              <a:tr h="1589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Georgia"/>
                        </a:rPr>
                        <a:t>Adoption of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specification in multiple disparate operator networks.</a:t>
                      </a:r>
                    </a:p>
                  </a:txBody>
                  <a:tcPr/>
                </a:tc>
              </a:tr>
            </a:tbl>
          </a:graphicData>
        </a:graphic>
      </p:graphicFrame>
      <p:graphicFrame>
        <p:nvGraphicFramePr>
          <p:cNvPr id="43" name="Content Placeholder 7"/>
          <p:cNvGraphicFramePr>
            <a:graphicFrameLocks/>
          </p:cNvGraphicFramePr>
          <p:nvPr>
            <p:extLst/>
          </p:nvPr>
        </p:nvGraphicFramePr>
        <p:xfrm>
          <a:off x="3048000" y="1752600"/>
          <a:ext cx="5904656" cy="3641057"/>
        </p:xfrm>
        <a:graphic>
          <a:graphicData uri="http://schemas.openxmlformats.org/drawingml/2006/table">
            <a:tbl>
              <a:tblPr firstRow="1" bandRow="1">
                <a:tableStyleId>{5C22544A-7EE6-4342-B048-85BDC9FD1C3A}</a:tableStyleId>
              </a:tblPr>
              <a:tblGrid>
                <a:gridCol w="1476164"/>
                <a:gridCol w="1476164"/>
                <a:gridCol w="1476164"/>
                <a:gridCol w="1476164"/>
              </a:tblGrid>
              <a:tr h="532593">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15644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Builds on traditional 802 presentation of interface to support many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Could require compromises in the support of any specific network</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Can be applied in both 3GPP networks and in alternative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Coordination</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efforts required–</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may not be</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accepted</a:t>
                      </a: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Enhances interoperation with identified end-to-end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Offers an advantage for end-to-end networks to use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Specifications may come too late or under-perform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Could be leveraged to promote spectrum for non-IMT systems; e.g. </a:t>
                      </a:r>
                      <a:r>
                        <a:rPr kumimoji="0" lang="en-US" sz="1200" b="0" i="0" u="none" strike="noStrike" cap="none" normalizeH="0" baseline="0" smtClean="0">
                          <a:ln>
                            <a:noFill/>
                          </a:ln>
                          <a:solidFill>
                            <a:srgbClr val="000000"/>
                          </a:solidFill>
                          <a:effectLst/>
                          <a:latin typeface="Georgia" pitchFamily="-92" charset="0"/>
                          <a:ea typeface="Georgia" pitchFamily="-92" charset="0"/>
                          <a:cs typeface="Georgia" pitchFamily="-92" charset="0"/>
                          <a:sym typeface="Georgia" pitchFamily="-92" charset="0"/>
                        </a:rPr>
                        <a:t>WAS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May require development of uses cases and  requirements </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Increases value of the entire range of 802 MAC/</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could support spectrum expansion</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Non-802 technologies may be used at the specified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44" name="Content Placeholder 6"/>
          <p:cNvGraphicFramePr>
            <a:graphicFrameLocks/>
          </p:cNvGraphicFramePr>
          <p:nvPr>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800"/>
                        </a:lnSpc>
                        <a:tabLst>
                          <a:tab pos="101600" algn="l"/>
                          <a:tab pos="114300" algn="l"/>
                          <a:tab pos="393700" algn="l"/>
                        </a:tabLst>
                      </a:pPr>
                      <a:r>
                        <a:rPr lang="en-US" sz="1600" dirty="0" smtClean="0">
                          <a:latin typeface="Georgia"/>
                        </a:rPr>
                        <a:t>Specify</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an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incorporating IEEE 802 MAC/</a:t>
                      </a:r>
                      <a:r>
                        <a:rPr lang="en-US" sz="1600" dirty="0" err="1" smtClean="0">
                          <a:latin typeface="Georgia"/>
                        </a:rPr>
                        <a:t>PHYs</a:t>
                      </a:r>
                      <a:r>
                        <a:rPr lang="en-US" sz="1600" dirty="0" smtClean="0">
                          <a:latin typeface="Georgia"/>
                        </a:rPr>
                        <a:t> and supporting standards, with a unified interface to end-to-end networks. Promote standardization of the integration of the IEEE 802 Access Network into end-to-end networks.</a:t>
                      </a:r>
                      <a:endParaRPr lang="en-US" sz="1600" dirty="0">
                        <a:latin typeface="Georgia"/>
                      </a:endParaRPr>
                    </a:p>
                  </a:txBody>
                  <a:tcPr/>
                </a:tc>
              </a:tr>
            </a:tbl>
          </a:graphicData>
        </a:graphic>
      </p:graphicFrame>
      <p:graphicFrame>
        <p:nvGraphicFramePr>
          <p:cNvPr id="45" name="Content Placeholder 6"/>
          <p:cNvGraphicFramePr>
            <a:graphicFrameLocks/>
          </p:cNvGraphicFramePr>
          <p:nvPr>
            <p:extLst/>
          </p:nvPr>
        </p:nvGraphicFramePr>
        <p:xfrm>
          <a:off x="3048000"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IEEE 802 needs to develop Access Network spec;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may need to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new amendments;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external ecosystems need to be developed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Makes IEEE 802 the central player in heterogeneous access and in access networks for 5G of all forms; IEEE has no responsibility to specify end</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-to-end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
        <p:nvSpPr>
          <p:cNvPr id="4" name="Date Placeholder 3"/>
          <p:cNvSpPr>
            <a:spLocks noGrp="1"/>
          </p:cNvSpPr>
          <p:nvPr>
            <p:ph type="dt" sz="half" idx="10"/>
          </p:nvPr>
        </p:nvSpPr>
        <p:spPr/>
        <p:txBody>
          <a:bodyPr/>
          <a:lstStyle/>
          <a:p>
            <a:pPr>
              <a:defRPr/>
            </a:pPr>
            <a:fld id="{8BD52E93-672B-45C9-AAC0-9665EF13208D}" type="datetime1">
              <a:rPr lang="en-US" smtClean="0">
                <a:solidFill>
                  <a:srgbClr val="438086"/>
                </a:solidFill>
              </a:rPr>
              <a:pPr>
                <a:defRPr/>
              </a:pPr>
              <a:t>9/14/16</a:t>
            </a:fld>
            <a:endParaRPr lang="en-US">
              <a:solidFill>
                <a:srgbClr val="438086"/>
              </a:solidFill>
            </a:endParaRPr>
          </a:p>
        </p:txBody>
      </p:sp>
      <p:sp>
        <p:nvSpPr>
          <p:cNvPr id="5" name="Footer Placeholder 4"/>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110715019"/>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OmniRAN</a:t>
            </a:r>
            <a:r>
              <a:rPr lang="en-US" dirty="0" smtClean="0"/>
              <a:t> San Diego conclusions</a:t>
            </a:r>
            <a:endParaRPr lang="en-US" dirty="0"/>
          </a:p>
        </p:txBody>
      </p:sp>
      <p:sp>
        <p:nvSpPr>
          <p:cNvPr id="3" name="Text Placeholder 2"/>
          <p:cNvSpPr>
            <a:spLocks noGrp="1"/>
          </p:cNvSpPr>
          <p:nvPr>
            <p:ph type="body" idx="1"/>
          </p:nvPr>
        </p:nvSpPr>
        <p:spPr/>
        <p:txBody>
          <a:bodyPr/>
          <a:lstStyle/>
          <a:p>
            <a:r>
              <a:rPr lang="en-US" dirty="0"/>
              <a:t>802.1 </a:t>
            </a:r>
            <a:r>
              <a:rPr lang="en-US" dirty="0" err="1"/>
              <a:t>OmniRAN</a:t>
            </a:r>
            <a:r>
              <a:rPr lang="en-US" dirty="0"/>
              <a:t> TG – 5G SC Action </a:t>
            </a:r>
            <a:r>
              <a:rPr lang="en-US" dirty="0" smtClean="0"/>
              <a:t>A</a:t>
            </a:r>
            <a:endParaRPr lang="en-US" dirty="0"/>
          </a:p>
        </p:txBody>
      </p:sp>
    </p:spTree>
    <p:extLst>
      <p:ext uri="{BB962C8B-B14F-4D97-AF65-F5344CB8AC3E}">
        <p14:creationId xmlns:p14="http://schemas.microsoft.com/office/powerpoint/2010/main" val="1934553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smtClean="0"/>
              <a:t>OmniRAN</a:t>
            </a:r>
            <a:r>
              <a:rPr lang="en-US" dirty="0" smtClean="0"/>
              <a:t> San </a:t>
            </a:r>
            <a:r>
              <a:rPr lang="en-US" dirty="0" smtClean="0"/>
              <a:t>Diego Conclusions</a:t>
            </a:r>
            <a:endParaRPr lang="en-US" dirty="0"/>
          </a:p>
        </p:txBody>
      </p:sp>
      <p:sp>
        <p:nvSpPr>
          <p:cNvPr id="3" name="Content Placeholder 2"/>
          <p:cNvSpPr>
            <a:spLocks noGrp="1"/>
          </p:cNvSpPr>
          <p:nvPr>
            <p:ph idx="1"/>
          </p:nvPr>
        </p:nvSpPr>
        <p:spPr>
          <a:xfrm>
            <a:off x="457200" y="1219200"/>
            <a:ext cx="8229600" cy="5181600"/>
          </a:xfrm>
        </p:spPr>
        <p:txBody>
          <a:bodyPr>
            <a:normAutofit fontScale="70000" lnSpcReduction="20000"/>
          </a:bodyPr>
          <a:lstStyle/>
          <a:p>
            <a:r>
              <a:rPr lang="en-US" dirty="0" smtClean="0"/>
              <a:t>There are limited possibilities to establish IEEE 802 as complementary 5G technology in ITU WP-5A</a:t>
            </a:r>
          </a:p>
          <a:p>
            <a:pPr lvl="1"/>
            <a:r>
              <a:rPr lang="en-US" dirty="0" smtClean="0"/>
              <a:t>”5G” is a marketing term not used by ITU-R</a:t>
            </a:r>
          </a:p>
          <a:p>
            <a:r>
              <a:rPr lang="en-US" dirty="0" smtClean="0"/>
              <a:t>IEEE 802 is already prominently represented in M.1450 maintained by WP-5A</a:t>
            </a:r>
          </a:p>
          <a:p>
            <a:pPr lvl="1"/>
            <a:r>
              <a:rPr lang="en-US" dirty="0" smtClean="0"/>
              <a:t>Could potentially be even more enhanced</a:t>
            </a:r>
          </a:p>
          <a:p>
            <a:pPr lvl="1"/>
            <a:r>
              <a:rPr lang="en-US" dirty="0" smtClean="0"/>
              <a:t>IEEE 802.18 is already active, but might require more input</a:t>
            </a:r>
          </a:p>
          <a:p>
            <a:r>
              <a:rPr lang="en-US" dirty="0" smtClean="0"/>
              <a:t>There are plenty of options to establish an IEEE 802 “5G” specification</a:t>
            </a:r>
          </a:p>
          <a:p>
            <a:pPr lvl="1"/>
            <a:r>
              <a:rPr lang="en-US" dirty="0" smtClean="0"/>
              <a:t>But we are currently missing the objectives for such an effort</a:t>
            </a:r>
          </a:p>
          <a:p>
            <a:r>
              <a:rPr lang="en-US" dirty="0" smtClean="0"/>
              <a:t>We need a customer for the IEEE 802 “5G” specification</a:t>
            </a:r>
          </a:p>
          <a:p>
            <a:pPr lvl="1"/>
            <a:r>
              <a:rPr lang="en-US" dirty="0" smtClean="0"/>
              <a:t>Like 3GPP has strong relationship with mobile operators on 5G/IMT-2020</a:t>
            </a:r>
          </a:p>
          <a:p>
            <a:r>
              <a:rPr lang="en-US" dirty="0" smtClean="0"/>
              <a:t>We have to work on industry relations for IEEE 802 “5G”</a:t>
            </a:r>
          </a:p>
          <a:p>
            <a:pPr lvl="1"/>
            <a:r>
              <a:rPr lang="en-US" dirty="0" smtClean="0"/>
              <a:t>Ideas and proposals wanted!</a:t>
            </a:r>
            <a:br>
              <a:rPr lang="en-US" dirty="0" smtClean="0"/>
            </a:br>
            <a:endParaRPr lang="en-US" dirty="0" smtClean="0"/>
          </a:p>
          <a:p>
            <a:r>
              <a:rPr lang="en-US" dirty="0" smtClean="0"/>
              <a:t>BTW: Standardization effort for Action A is not the issue.</a:t>
            </a:r>
            <a:endParaRPr lang="en-US" dirty="0"/>
          </a:p>
        </p:txBody>
      </p:sp>
    </p:spTree>
    <p:extLst>
      <p:ext uri="{BB962C8B-B14F-4D97-AF65-F5344CB8AC3E}">
        <p14:creationId xmlns:p14="http://schemas.microsoft.com/office/powerpoint/2010/main" val="1338130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Industry Connections activity</a:t>
            </a:r>
            <a:endParaRPr lang="en-US" dirty="0"/>
          </a:p>
        </p:txBody>
      </p:sp>
      <p:sp>
        <p:nvSpPr>
          <p:cNvPr id="3" name="Text Placeholder 2"/>
          <p:cNvSpPr>
            <a:spLocks noGrp="1"/>
          </p:cNvSpPr>
          <p:nvPr>
            <p:ph type="body" idx="1"/>
          </p:nvPr>
        </p:nvSpPr>
        <p:spPr/>
        <p:txBody>
          <a:bodyPr/>
          <a:lstStyle/>
          <a:p>
            <a:r>
              <a:rPr lang="en-US" dirty="0"/>
              <a:t>802.1 </a:t>
            </a:r>
            <a:r>
              <a:rPr lang="en-US" dirty="0" err="1"/>
              <a:t>OmniRAN</a:t>
            </a:r>
            <a:r>
              <a:rPr lang="en-US" dirty="0"/>
              <a:t> TG – 5G SC Action </a:t>
            </a:r>
            <a:r>
              <a:rPr lang="en-US" dirty="0" smtClean="0"/>
              <a:t>A</a:t>
            </a:r>
            <a:endParaRPr lang="en-US" dirty="0"/>
          </a:p>
        </p:txBody>
      </p:sp>
    </p:spTree>
    <p:extLst>
      <p:ext uri="{BB962C8B-B14F-4D97-AF65-F5344CB8AC3E}">
        <p14:creationId xmlns:p14="http://schemas.microsoft.com/office/powerpoint/2010/main" val="117823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Industry Connections activity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Aimed for technical group discussions (far) ahead of starting PAR discussions.</a:t>
            </a:r>
          </a:p>
          <a:p>
            <a:pPr lvl="1"/>
            <a:r>
              <a:rPr lang="en-US" dirty="0" smtClean="0">
                <a:hlinkClick r:id="rId2"/>
              </a:rPr>
              <a:t>http://standards.ieee.org/develop/indconn/</a:t>
            </a:r>
            <a:endParaRPr lang="en-US" dirty="0" smtClean="0"/>
          </a:p>
          <a:p>
            <a:pPr lvl="1"/>
            <a:r>
              <a:rPr lang="en-US" dirty="0" smtClean="0"/>
              <a:t>Can be individual or entity based.</a:t>
            </a:r>
          </a:p>
          <a:p>
            <a:pPr lvl="1"/>
            <a:r>
              <a:rPr lang="en-US" dirty="0" smtClean="0"/>
              <a:t>Works under dedicated P&amp;Ps</a:t>
            </a:r>
          </a:p>
          <a:p>
            <a:pPr lvl="1"/>
            <a:r>
              <a:rPr lang="en-US" dirty="0" smtClean="0"/>
              <a:t>Confidentiality, lighter IPR regime ???</a:t>
            </a:r>
          </a:p>
          <a:p>
            <a:pPr lvl="1"/>
            <a:endParaRPr lang="en-US" dirty="0" smtClean="0"/>
          </a:p>
          <a:p>
            <a:r>
              <a:rPr lang="en-US" dirty="0" smtClean="0"/>
              <a:t>IEEE SA offers special procedural support</a:t>
            </a:r>
          </a:p>
          <a:p>
            <a:pPr lvl="1"/>
            <a:r>
              <a:rPr lang="en-US" dirty="0" smtClean="0"/>
              <a:t>ICAID (Industry Connections Activity Initiation Document) request form for approval</a:t>
            </a:r>
          </a:p>
          <a:p>
            <a:pPr lvl="2"/>
            <a:r>
              <a:rPr lang="en-US" dirty="0">
                <a:hlinkClick r:id="rId3"/>
              </a:rPr>
              <a:t>http://</a:t>
            </a:r>
            <a:r>
              <a:rPr lang="en-US" dirty="0" smtClean="0">
                <a:hlinkClick r:id="rId3"/>
              </a:rPr>
              <a:t>standards.ieee.org/develop/indconn/icaid_form.doc</a:t>
            </a:r>
            <a:endParaRPr lang="en-US" dirty="0" smtClean="0"/>
          </a:p>
          <a:p>
            <a:r>
              <a:rPr lang="en-US" dirty="0" smtClean="0"/>
              <a:t>Further resources:</a:t>
            </a:r>
          </a:p>
          <a:p>
            <a:pPr lvl="1"/>
            <a:r>
              <a:rPr lang="en-US" dirty="0">
                <a:hlinkClick r:id="rId4"/>
              </a:rPr>
              <a:t>http://</a:t>
            </a:r>
            <a:r>
              <a:rPr lang="en-US" dirty="0" smtClean="0">
                <a:hlinkClick r:id="rId4"/>
              </a:rPr>
              <a:t>standards.ieee.org/about/sasb/iccom/resources.html</a:t>
            </a:r>
            <a:endParaRPr lang="en-US" dirty="0" smtClean="0"/>
          </a:p>
        </p:txBody>
      </p:sp>
    </p:spTree>
    <p:extLst>
      <p:ext uri="{BB962C8B-B14F-4D97-AF65-F5344CB8AC3E}">
        <p14:creationId xmlns:p14="http://schemas.microsoft.com/office/powerpoint/2010/main" val="1412708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a:t>
            </a:r>
            <a:endParaRPr lang="en-US" dirty="0"/>
          </a:p>
        </p:txBody>
      </p:sp>
      <p:sp>
        <p:nvSpPr>
          <p:cNvPr id="3" name="Text Placeholder 2"/>
          <p:cNvSpPr>
            <a:spLocks noGrp="1"/>
          </p:cNvSpPr>
          <p:nvPr>
            <p:ph type="body" idx="1"/>
          </p:nvPr>
        </p:nvSpPr>
        <p:spPr/>
        <p:txBody>
          <a:bodyPr/>
          <a:lstStyle/>
          <a:p>
            <a:r>
              <a:rPr lang="en-US" dirty="0" smtClean="0"/>
              <a:t>802.1 </a:t>
            </a:r>
            <a:r>
              <a:rPr lang="en-US" dirty="0" err="1" smtClean="0"/>
              <a:t>OmniRAN</a:t>
            </a:r>
            <a:r>
              <a:rPr lang="en-US" dirty="0" smtClean="0"/>
              <a:t> TG – 5G SC Action A</a:t>
            </a:r>
            <a:endParaRPr lang="en-US" dirty="0"/>
          </a:p>
        </p:txBody>
      </p:sp>
    </p:spTree>
    <p:extLst>
      <p:ext uri="{BB962C8B-B14F-4D97-AF65-F5344CB8AC3E}">
        <p14:creationId xmlns:p14="http://schemas.microsoft.com/office/powerpoint/2010/main" val="387248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mtClean="0">
                <a:latin typeface="+mj-lt"/>
              </a:rPr>
              <a:t>What does IEEE 802 like to achieve?</a:t>
            </a:r>
            <a:endParaRPr lang="en-US" dirty="0">
              <a:latin typeface="+mj-lt"/>
            </a:endParaRPr>
          </a:p>
        </p:txBody>
      </p:sp>
      <p:sp>
        <p:nvSpPr>
          <p:cNvPr id="8" name="Content Placeholder 7"/>
          <p:cNvSpPr>
            <a:spLocks noGrp="1"/>
          </p:cNvSpPr>
          <p:nvPr>
            <p:ph idx="1"/>
          </p:nvPr>
        </p:nvSpPr>
        <p:spPr/>
        <p:txBody>
          <a:bodyPr/>
          <a:lstStyle/>
          <a:p>
            <a:endParaRPr lang="en-US"/>
          </a:p>
        </p:txBody>
      </p:sp>
    </p:spTree>
    <p:extLst>
      <p:ext uri="{BB962C8B-B14F-4D97-AF65-F5344CB8AC3E}">
        <p14:creationId xmlns:p14="http://schemas.microsoft.com/office/powerpoint/2010/main" val="295482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latin typeface="+mj-lt"/>
              </a:rPr>
              <a:t>What can IEEE 802 offer/deliver?</a:t>
            </a:r>
            <a:endParaRPr lang="en-US" dirty="0">
              <a:latin typeface="+mj-lt"/>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083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304800"/>
            <a:ext cx="8458200" cy="609600"/>
          </a:xfrm>
        </p:spPr>
        <p:txBody>
          <a:bodyPr/>
          <a:lstStyle/>
          <a:p>
            <a:r>
              <a:rPr lang="en-US" altLang="en-US" sz="3200" u="sng"/>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charset="2"/>
              <a:buChar char="l"/>
              <a:defRPr sz="3200">
                <a:solidFill>
                  <a:srgbClr val="000099"/>
                </a:solidFill>
                <a:latin typeface="Arial" charset="0"/>
              </a:defRPr>
            </a:lvl1pPr>
            <a:lvl2pPr marL="742950"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gn="ctr">
              <a:spcBef>
                <a:spcPct val="0"/>
              </a:spcBef>
              <a:buClrTx/>
              <a:buSzTx/>
              <a:buFontTx/>
              <a:buNone/>
            </a:pPr>
            <a:endParaRPr lang="en-GB" altLang="en-US" sz="2400" b="1" u="sng">
              <a:latin typeface="Helvetica"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charset="2"/>
              <a:buChar char="l"/>
              <a:defRPr sz="3200">
                <a:solidFill>
                  <a:srgbClr val="000099"/>
                </a:solidFill>
                <a:latin typeface="Arial" charset="0"/>
              </a:defRPr>
            </a:lvl1pPr>
            <a:lvl2pPr marL="630238"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charset="2"/>
              <a:buNone/>
            </a:pPr>
            <a:r>
              <a:rPr lang="en-US" altLang="en-US" sz="1000" b="1"/>
              <a:t>---------------------------------------------------------------   </a:t>
            </a:r>
          </a:p>
          <a:p>
            <a:pPr algn="ctr">
              <a:lnSpc>
                <a:spcPct val="80000"/>
              </a:lnSpc>
              <a:buFont typeface="Monotype Sorts"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charset="2"/>
              <a:buNone/>
            </a:pPr>
            <a:endParaRPr lang="en-US" altLang="en-US" sz="1200" b="1"/>
          </a:p>
          <a:p>
            <a:pPr algn="ctr">
              <a:lnSpc>
                <a:spcPct val="80000"/>
              </a:lnSpc>
              <a:buFont typeface="Monotype Sorts"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4294967295"/>
          </p:nvPr>
        </p:nvSpPr>
        <p:spPr>
          <a:xfrm>
            <a:off x="838200" y="5867400"/>
            <a:ext cx="7848600" cy="920750"/>
          </a:xfrm>
          <a:prstGeom prst="rect">
            <a:avLst/>
          </a:prstGeom>
        </p:spPr>
        <p:txBody>
          <a:bodyPr/>
          <a:lstStyle/>
          <a:p>
            <a:pPr algn="ctr">
              <a:defRPr/>
            </a:pPr>
            <a:endParaRPr lang="en-US" b="1" dirty="0"/>
          </a:p>
          <a:p>
            <a:pPr algn="ctr">
              <a:defRPr/>
            </a:pPr>
            <a:r>
              <a:rPr lang="en-US" b="1" dirty="0"/>
              <a:t>March 2015</a:t>
            </a:r>
          </a:p>
          <a:p>
            <a:pPr algn="ctr">
              <a:defRPr/>
            </a:pPr>
            <a:r>
              <a:rPr lang="en-US" b="1" dirty="0"/>
              <a:t>IEEE-SA Standards Board Patent Committee</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latin typeface="+mj-lt"/>
              </a:rPr>
              <a:t>What would be the means/steps to move forward?</a:t>
            </a:r>
            <a:endParaRPr lang="en-US" dirty="0">
              <a:latin typeface="+mj-lt"/>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387272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and next steps</a:t>
            </a:r>
            <a:endParaRPr lang="en-US" dirty="0"/>
          </a:p>
        </p:txBody>
      </p:sp>
      <p:sp>
        <p:nvSpPr>
          <p:cNvPr id="3" name="Text Placeholder 2"/>
          <p:cNvSpPr>
            <a:spLocks noGrp="1"/>
          </p:cNvSpPr>
          <p:nvPr>
            <p:ph type="body" idx="1"/>
          </p:nvPr>
        </p:nvSpPr>
        <p:spPr/>
        <p:txBody>
          <a:bodyPr/>
          <a:lstStyle/>
          <a:p>
            <a:r>
              <a:rPr lang="en-US" dirty="0" smtClean="0"/>
              <a:t>802.1 </a:t>
            </a:r>
            <a:r>
              <a:rPr lang="en-US" dirty="0" err="1" smtClean="0"/>
              <a:t>OmniRAN</a:t>
            </a:r>
            <a:r>
              <a:rPr lang="en-US" dirty="0" smtClean="0"/>
              <a:t> TG – 5G SC Action A</a:t>
            </a:r>
            <a:endParaRPr lang="en-US" dirty="0"/>
          </a:p>
        </p:txBody>
      </p:sp>
    </p:spTree>
    <p:extLst>
      <p:ext uri="{BB962C8B-B14F-4D97-AF65-F5344CB8AC3E}">
        <p14:creationId xmlns:p14="http://schemas.microsoft.com/office/powerpoint/2010/main" val="546443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and next steps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37199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Introduction</a:t>
            </a:r>
          </a:p>
          <a:p>
            <a:r>
              <a:rPr lang="en-US" dirty="0" smtClean="0"/>
              <a:t>5G SC Conclusions</a:t>
            </a:r>
          </a:p>
          <a:p>
            <a:r>
              <a:rPr lang="en-US" dirty="0"/>
              <a:t>Recap of </a:t>
            </a:r>
            <a:r>
              <a:rPr lang="en-US" dirty="0" err="1" smtClean="0"/>
              <a:t>OmniRAN</a:t>
            </a:r>
            <a:r>
              <a:rPr lang="en-US" dirty="0" smtClean="0"/>
              <a:t> discussions </a:t>
            </a:r>
            <a:r>
              <a:rPr lang="en-US" dirty="0"/>
              <a:t>in San Diego</a:t>
            </a:r>
          </a:p>
          <a:p>
            <a:r>
              <a:rPr lang="en-US" dirty="0" smtClean="0"/>
              <a:t>IEEE </a:t>
            </a:r>
            <a:r>
              <a:rPr lang="en-US" dirty="0" smtClean="0"/>
              <a:t>SA Industry Connections activity</a:t>
            </a:r>
          </a:p>
          <a:p>
            <a:pPr lvl="1"/>
            <a:r>
              <a:rPr lang="en-US" dirty="0"/>
              <a:t>Industry Connections Activity Initiation Document (ICAID)</a:t>
            </a:r>
            <a:endParaRPr lang="en-US" dirty="0" smtClean="0"/>
          </a:p>
          <a:p>
            <a:r>
              <a:rPr lang="en-US" dirty="0" smtClean="0"/>
              <a:t>Discussion </a:t>
            </a:r>
            <a:r>
              <a:rPr lang="en-US" dirty="0" smtClean="0"/>
              <a:t>topics for the meeting</a:t>
            </a:r>
          </a:p>
          <a:p>
            <a:pPr lvl="1"/>
            <a:r>
              <a:rPr lang="en-US" dirty="0" smtClean="0"/>
              <a:t>What does IEEE 802 like to achieve?</a:t>
            </a:r>
          </a:p>
          <a:p>
            <a:pPr lvl="1"/>
            <a:r>
              <a:rPr lang="en-US" dirty="0" smtClean="0"/>
              <a:t>What can IEEE 802 offer/deliver?</a:t>
            </a:r>
          </a:p>
          <a:p>
            <a:pPr lvl="1"/>
            <a:r>
              <a:rPr lang="en-US" dirty="0" smtClean="0"/>
              <a:t>What would be the means/steps to move forward?</a:t>
            </a:r>
          </a:p>
          <a:p>
            <a:r>
              <a:rPr lang="en-US" dirty="0" smtClean="0"/>
              <a:t>Conclusion</a:t>
            </a:r>
          </a:p>
          <a:p>
            <a:r>
              <a:rPr lang="en-US" dirty="0" err="1" smtClean="0"/>
              <a:t>AoB</a:t>
            </a:r>
            <a:endParaRPr lang="en-US" dirty="0"/>
          </a:p>
        </p:txBody>
      </p:sp>
    </p:spTree>
    <p:extLst>
      <p:ext uri="{BB962C8B-B14F-4D97-AF65-F5344CB8AC3E}">
        <p14:creationId xmlns:p14="http://schemas.microsoft.com/office/powerpoint/2010/main" val="9442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802.1 </a:t>
            </a:r>
            <a:r>
              <a:rPr lang="en-US" dirty="0" err="1" smtClean="0"/>
              <a:t>OmniRAN</a:t>
            </a:r>
            <a:r>
              <a:rPr lang="en-US" dirty="0" smtClean="0"/>
              <a:t> TG is tasked to hold sessions in preparation of an Industry Connections activity resulting out of 5G SC Action A.</a:t>
            </a:r>
          </a:p>
          <a:p>
            <a:r>
              <a:rPr lang="en-US" dirty="0" smtClean="0"/>
              <a:t>Many options have been raised, but it seems that we are far from having conclusions on the particular approach.</a:t>
            </a:r>
          </a:p>
          <a:p>
            <a:r>
              <a:rPr lang="en-US" dirty="0" smtClean="0"/>
              <a:t>The session is aimed to openly exchange views and ideas.</a:t>
            </a:r>
          </a:p>
          <a:p>
            <a:pPr lvl="1"/>
            <a:r>
              <a:rPr lang="en-US" dirty="0" smtClean="0"/>
              <a:t>Do not hesitate to provide all your thoughts.</a:t>
            </a:r>
            <a:endParaRPr lang="en-US" dirty="0" smtClean="0"/>
          </a:p>
          <a:p>
            <a:endParaRPr lang="en-US" dirty="0"/>
          </a:p>
        </p:txBody>
      </p:sp>
    </p:spTree>
    <p:extLst>
      <p:ext uri="{BB962C8B-B14F-4D97-AF65-F5344CB8AC3E}">
        <p14:creationId xmlns:p14="http://schemas.microsoft.com/office/powerpoint/2010/main" val="192186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5G SC Action A conclusion</a:t>
            </a:r>
            <a:endParaRPr lang="en-US" dirty="0"/>
          </a:p>
        </p:txBody>
      </p:sp>
      <p:sp>
        <p:nvSpPr>
          <p:cNvPr id="3" name="Text Placeholder 2"/>
          <p:cNvSpPr>
            <a:spLocks noGrp="1"/>
          </p:cNvSpPr>
          <p:nvPr>
            <p:ph type="body" idx="1"/>
          </p:nvPr>
        </p:nvSpPr>
        <p:spPr/>
        <p:txBody>
          <a:bodyPr/>
          <a:lstStyle/>
          <a:p>
            <a:r>
              <a:rPr lang="en-US" dirty="0" smtClean="0"/>
              <a:t>802.1 </a:t>
            </a:r>
            <a:r>
              <a:rPr lang="en-US" dirty="0" err="1" smtClean="0"/>
              <a:t>OmniRAN</a:t>
            </a:r>
            <a:r>
              <a:rPr lang="en-US" dirty="0" smtClean="0"/>
              <a:t> TG – 5G SC Action A</a:t>
            </a:r>
            <a:endParaRPr lang="en-US" dirty="0"/>
          </a:p>
        </p:txBody>
      </p:sp>
    </p:spTree>
    <p:extLst>
      <p:ext uri="{BB962C8B-B14F-4D97-AF65-F5344CB8AC3E}">
        <p14:creationId xmlns:p14="http://schemas.microsoft.com/office/powerpoint/2010/main" val="147851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05964878-6438-BF48-A027-2E2B1CD893FE}"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6</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200" y="836712"/>
            <a:ext cx="8229600" cy="1066800"/>
          </a:xfrm>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 </a:t>
            </a:r>
            <a:endParaRPr lang="en-US" sz="3200" dirty="0"/>
          </a:p>
        </p:txBody>
      </p:sp>
      <p:sp>
        <p:nvSpPr>
          <p:cNvPr id="5" name="Date Placeholder 4"/>
          <p:cNvSpPr>
            <a:spLocks noGrp="1"/>
          </p:cNvSpPr>
          <p:nvPr>
            <p:ph type="dt" sz="half" idx="10"/>
          </p:nvPr>
        </p:nvSpPr>
        <p:spPr/>
        <p:txBody>
          <a:bodyPr/>
          <a:lstStyle/>
          <a:p>
            <a:pPr>
              <a:defRPr/>
            </a:pPr>
            <a:fld id="{A30FFFE7-2351-458A-A811-93011A2873A0}" type="datetime1">
              <a:rPr lang="en-US" smtClean="0">
                <a:solidFill>
                  <a:srgbClr val="438086"/>
                </a:solidFill>
              </a:rPr>
              <a:pPr>
                <a:defRPr/>
              </a:pPr>
              <a:t>9/14/16</a:t>
            </a:fld>
            <a:endParaRPr lang="en-US">
              <a:solidFill>
                <a:srgbClr val="438086"/>
              </a:solidFill>
            </a:endParaRPr>
          </a:p>
        </p:txBody>
      </p:sp>
      <p:sp>
        <p:nvSpPr>
          <p:cNvPr id="6" name="Footer Placeholder 5"/>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32595810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65" name="Rectangle 5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388BE802-BD76-1F47-A1D2-688794B55014}"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7</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a:t>C</a:t>
            </a:r>
            <a:r>
              <a:rPr lang="en-US" dirty="0" smtClean="0"/>
              <a:t>ost benefit analysis of options/actions</a:t>
            </a:r>
            <a:endParaRPr lang="en-US" dirty="0"/>
          </a:p>
        </p:txBody>
      </p:sp>
      <p:sp>
        <p:nvSpPr>
          <p:cNvPr id="5" name="Text Placeholder 4"/>
          <p:cNvSpPr>
            <a:spLocks noGrp="1"/>
          </p:cNvSpPr>
          <p:nvPr>
            <p:ph type="body" idx="1"/>
          </p:nvPr>
        </p:nvSpPr>
        <p:spPr/>
        <p:txBody>
          <a:bodyPr/>
          <a:lstStyle/>
          <a:p>
            <a:r>
              <a:rPr lang="en-US" dirty="0" smtClean="0"/>
              <a:t> </a:t>
            </a:r>
            <a:endParaRPr lang="en-US" dirty="0"/>
          </a:p>
        </p:txBody>
      </p:sp>
      <p:sp>
        <p:nvSpPr>
          <p:cNvPr id="6" name="Date Placeholder 5"/>
          <p:cNvSpPr>
            <a:spLocks noGrp="1"/>
          </p:cNvSpPr>
          <p:nvPr>
            <p:ph type="dt" sz="half" idx="10"/>
          </p:nvPr>
        </p:nvSpPr>
        <p:spPr/>
        <p:txBody>
          <a:bodyPr/>
          <a:lstStyle/>
          <a:p>
            <a:pPr>
              <a:defRPr/>
            </a:pPr>
            <a:fld id="{B95C9621-7675-403A-B4A7-A83E90C0B28F}" type="datetime1">
              <a:rPr lang="en-US" smtClean="0">
                <a:solidFill>
                  <a:srgbClr val="438086"/>
                </a:solidFill>
              </a:rPr>
              <a:pPr>
                <a:defRPr/>
              </a:pPr>
              <a:t>9/14/16</a:t>
            </a:fld>
            <a:endParaRPr lang="en-US">
              <a:solidFill>
                <a:srgbClr val="438086"/>
              </a:solidFill>
            </a:endParaRPr>
          </a:p>
        </p:txBody>
      </p:sp>
      <p:sp>
        <p:nvSpPr>
          <p:cNvPr id="7" name="Footer Placeholder 6"/>
          <p:cNvSpPr>
            <a:spLocks noGrp="1"/>
          </p:cNvSpPr>
          <p:nvPr>
            <p:ph type="ftr" sz="quarter" idx="11"/>
          </p:nvPr>
        </p:nvSpPr>
        <p:spPr/>
        <p:txBody>
          <a:body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66972176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eaLnBrk="1" hangingPunct="1">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eaLnBrk="1" hangingPunct="1">
              <a:tabLst>
                <a:tab pos="101600" algn="l"/>
                <a:tab pos="406400" algn="l"/>
                <a:tab pos="698500" algn="l"/>
                <a:tab pos="914400" algn="l"/>
              </a:tabLst>
            </a:pPr>
            <a:r>
              <a:rPr lang="en-US" sz="3900" dirty="0">
                <a:solidFill>
                  <a:srgbClr val="438086"/>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eaLnBrk="1" hangingPunct="1">
              <a:lnSpc>
                <a:spcPts val="1000"/>
              </a:lnSpc>
              <a:tabLst>
                <a:tab pos="101600" algn="l"/>
                <a:tab pos="406400" algn="l"/>
                <a:tab pos="698500" algn="l"/>
                <a:tab pos="914400" algn="l"/>
              </a:tabLst>
            </a:pPr>
            <a:endParaRPr lang="en-US" sz="1800" dirty="0">
              <a:solidFill>
                <a:prstClr val="black"/>
              </a:solidFill>
              <a:latin typeface="Calibri" pitchFamily="-92" charset="0"/>
              <a:ea typeface="Calibri" pitchFamily="-92" charset="0"/>
              <a:cs typeface="Calibri" pitchFamily="-92" charset="0"/>
              <a:sym typeface="Calibri" pitchFamily="-92" charset="0"/>
            </a:endParaRPr>
          </a:p>
          <a:p>
            <a:pPr eaLnBrk="1" hangingPunct="1">
              <a:lnSpc>
                <a:spcPts val="3300"/>
              </a:lnSpc>
              <a:tabLst>
                <a:tab pos="101600" algn="l"/>
                <a:tab pos="406400" algn="l"/>
                <a:tab pos="698500" algn="l"/>
                <a:tab pos="914400" algn="l"/>
              </a:tabLst>
            </a:pPr>
            <a:r>
              <a:rPr lang="en-US" sz="1800" dirty="0">
                <a:solidFill>
                  <a:prstClr val="black"/>
                </a:solidFill>
                <a:latin typeface="Calibri" pitchFamily="-92" charset="0"/>
                <a:ea typeface="Calibri" pitchFamily="-92" charset="0"/>
                <a:cs typeface="Calibri" pitchFamily="-92" charset="0"/>
                <a:sym typeface="Calibri" pitchFamily="-92" charset="0"/>
              </a:rPr>
              <a:t>	</a:t>
            </a:r>
            <a:r>
              <a:rPr lang="en-US" sz="2400" dirty="0">
                <a:solidFill>
                  <a:srgbClr val="A04DA3"/>
                </a:solidFill>
                <a:latin typeface="Arial" pitchFamily="34" charset="0"/>
                <a:cs typeface="Arial" pitchFamily="34" charset="0"/>
              </a:rPr>
              <a:t>•</a:t>
            </a:r>
            <a:r>
              <a:rPr lang="en-US" sz="24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2400" dirty="0">
                <a:solidFill>
                  <a:prstClr val="black"/>
                </a:solidFill>
                <a:latin typeface="Arial" pitchFamily="34" charset="0"/>
                <a:cs typeface="Arial" pitchFamily="34" charset="0"/>
              </a:rPr>
              <a:t>specify an 802 access network</a:t>
            </a:r>
            <a:endParaRPr lang="en-US" sz="2400" dirty="0" smtClean="0">
              <a:solidFill>
                <a:prstClr val="black"/>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smtClean="0">
                <a:solidFill>
                  <a:srgbClr val="438086"/>
                </a:solidFill>
                <a:latin typeface="Arial" pitchFamily="34" charset="0"/>
                <a:cs typeface="Arial" pitchFamily="34" charset="0"/>
              </a:rPr>
              <a:t>could </a:t>
            </a:r>
            <a:r>
              <a:rPr lang="en-US" sz="1800" dirty="0">
                <a:solidFill>
                  <a:srgbClr val="438086"/>
                </a:solidFill>
                <a:latin typeface="Arial" pitchFamily="34" charset="0"/>
                <a:cs typeface="Arial" pitchFamily="34" charset="0"/>
              </a:rPr>
              <a:t>be based on P802.1CF</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provides an external view into general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many 802</a:t>
            </a:r>
            <a:r>
              <a:rPr lang="en-US" sz="1800" dirty="0" smtClean="0">
                <a:solidFill>
                  <a:srgbClr val="438086"/>
                </a:solidFill>
                <a:latin typeface="Arial" pitchFamily="34" charset="0"/>
                <a:cs typeface="Arial" pitchFamily="34" charset="0"/>
              </a:rPr>
              <a:t> </a:t>
            </a:r>
            <a:r>
              <a:rPr lang="en-US" sz="1800" dirty="0" err="1" smtClean="0">
                <a:solidFill>
                  <a:srgbClr val="438086"/>
                </a:solidFill>
                <a:latin typeface="Arial" pitchFamily="34" charset="0"/>
                <a:cs typeface="Arial" pitchFamily="34" charset="0"/>
              </a:rPr>
              <a:t>MACs</a:t>
            </a:r>
            <a:r>
              <a:rPr lang="en-US" sz="1800" dirty="0" smtClean="0">
                <a:solidFill>
                  <a:srgbClr val="438086"/>
                </a:solidFill>
                <a:latin typeface="Arial" pitchFamily="34" charset="0"/>
                <a:cs typeface="Arial" pitchFamily="34" charset="0"/>
              </a:rPr>
              <a:t> and </a:t>
            </a:r>
            <a:r>
              <a:rPr lang="en-US" sz="1800" dirty="0" err="1" smtClean="0">
                <a:solidFill>
                  <a:srgbClr val="438086"/>
                </a:solidFill>
                <a:latin typeface="Arial" pitchFamily="34" charset="0"/>
                <a:cs typeface="Arial" pitchFamily="34" charset="0"/>
              </a:rPr>
              <a:t>PHYs</a:t>
            </a:r>
            <a:endParaRPr lang="en-US" sz="1800" dirty="0" smtClean="0">
              <a:solidFill>
                <a:srgbClr val="438086"/>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plug into incumbent mobile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for example, expand the notion of LWA so that the cellular network supports 802 rather than 802.11</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strong supporting role in 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integration into other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e.g. cable TV or fixed telecom</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central role in non-cellular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feasible for 802 access network to support </a:t>
            </a:r>
            <a:r>
              <a:rPr lang="en-US" sz="1800" dirty="0" smtClean="0">
                <a:solidFill>
                  <a:srgbClr val="438086"/>
                </a:solidFill>
                <a:latin typeface="Arial" pitchFamily="34" charset="0"/>
                <a:cs typeface="Arial" pitchFamily="34" charset="0"/>
              </a:rPr>
              <a:t>both</a:t>
            </a:r>
          </a:p>
          <a:p>
            <a:pPr marL="534988" lvl="1" indent="-153988" eaLnBrk="1" hangingPunct="1">
              <a:buSzPct val="100000"/>
              <a:buFontTx/>
              <a:buChar char="▫"/>
              <a:tabLst>
                <a:tab pos="101600" algn="l"/>
                <a:tab pos="406400" algn="l"/>
                <a:tab pos="698500" algn="l"/>
                <a:tab pos="914400" algn="l"/>
              </a:tabLst>
            </a:pPr>
            <a:r>
              <a:rPr lang="en-US" sz="1800" dirty="0" smtClean="0">
                <a:solidFill>
                  <a:srgbClr val="438086"/>
                </a:solidFill>
                <a:latin typeface="Arial" pitchFamily="34" charset="0"/>
                <a:cs typeface="Arial" pitchFamily="34" charset="0"/>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2503109E-7F8F-DF49-A5F8-DF3BBECBBA11}"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8</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4" name="Date Placeholder 3"/>
          <p:cNvSpPr>
            <a:spLocks noGrp="1"/>
          </p:cNvSpPr>
          <p:nvPr>
            <p:ph type="dt" sz="half" idx="10"/>
          </p:nvPr>
        </p:nvSpPr>
        <p:spPr/>
        <p:txBody>
          <a:bodyPr/>
          <a:lstStyle/>
          <a:p>
            <a:pPr>
              <a:defRPr/>
            </a:pPr>
            <a:fld id="{BFDC10E5-1CF4-4010-A0AC-49E941DE8EB7}" type="datetime1">
              <a:rPr lang="en-US" smtClean="0">
                <a:solidFill>
                  <a:srgbClr val="438086"/>
                </a:solidFill>
              </a:rPr>
              <a:pPr>
                <a:defRPr/>
              </a:pPr>
              <a:t>9/14/16</a:t>
            </a:fld>
            <a:endParaRPr lang="en-US">
              <a:solidFill>
                <a:srgbClr val="438086"/>
              </a:solidFill>
            </a:endParaRPr>
          </a:p>
        </p:txBody>
      </p:sp>
      <p:sp>
        <p:nvSpPr>
          <p:cNvPr id="5" name="Footer Placeholder 4"/>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184492262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5362"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5363"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5364"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5365"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5366"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5367" name="Rectangle 7"/>
          <p:cNvSpPr>
            <a:spLocks/>
          </p:cNvSpPr>
          <p:nvPr/>
        </p:nvSpPr>
        <p:spPr bwMode="auto">
          <a:xfrm>
            <a:off x="546100" y="1103313"/>
            <a:ext cx="8307388" cy="612988"/>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eaLnBrk="1" hangingPunct="1">
              <a:lnSpc>
                <a:spcPts val="4800"/>
              </a:lnSpc>
              <a:tabLst>
                <a:tab pos="101600" algn="l"/>
                <a:tab pos="4064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P802.1CF Interface option to 5G</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5369" name="Rectangle 9"/>
          <p:cNvSpPr>
            <a:spLocks/>
          </p:cNvSpPr>
          <p:nvPr/>
        </p:nvSpPr>
        <p:spPr bwMode="auto">
          <a:xfrm>
            <a:off x="8593138" y="17463"/>
            <a:ext cx="342900"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5E7B3F9B-1260-F349-8334-9F8FB6067F97}"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9</a:t>
            </a:fld>
            <a:endParaRPr lang="en-US" sz="1800">
              <a:solidFill>
                <a:srgbClr val="FFFFFF"/>
              </a:solidFill>
              <a:latin typeface="Arial" pitchFamily="-92" charset="0"/>
              <a:ea typeface="Arial" pitchFamily="-92" charset="0"/>
              <a:cs typeface="Arial" pitchFamily="-92" charset="0"/>
              <a:sym typeface="Arial" pitchFamily="-92" charset="0"/>
            </a:endParaRPr>
          </a:p>
        </p:txBody>
      </p:sp>
      <p:pic>
        <p:nvPicPr>
          <p:cNvPr id="160" name="Picture 159"/>
          <p:cNvPicPr>
            <a:picLocks noChangeAspect="1"/>
          </p:cNvPicPr>
          <p:nvPr/>
        </p:nvPicPr>
        <p:blipFill>
          <a:blip r:embed="rId2"/>
          <a:stretch>
            <a:fillRect/>
          </a:stretch>
        </p:blipFill>
        <p:spPr>
          <a:xfrm>
            <a:off x="1295400" y="1790700"/>
            <a:ext cx="6934200" cy="4681465"/>
          </a:xfrm>
          <a:prstGeom prst="rect">
            <a:avLst/>
          </a:prstGeom>
        </p:spPr>
      </p:pic>
      <p:sp>
        <p:nvSpPr>
          <p:cNvPr id="11" name="TextBox 10"/>
          <p:cNvSpPr txBox="1"/>
          <p:nvPr/>
        </p:nvSpPr>
        <p:spPr>
          <a:xfrm>
            <a:off x="685800" y="6477000"/>
            <a:ext cx="7924800" cy="276999"/>
          </a:xfrm>
          <a:prstGeom prst="rect">
            <a:avLst/>
          </a:prstGeom>
          <a:noFill/>
        </p:spPr>
        <p:txBody>
          <a:bodyPr wrap="square" rtlCol="0">
            <a:spAutoFit/>
          </a:bodyPr>
          <a:lstStyle/>
          <a:p>
            <a:pPr algn="ctr" eaLnBrk="1" hangingPunct="1"/>
            <a:r>
              <a:rPr lang="en-US" dirty="0" smtClean="0">
                <a:solidFill>
                  <a:prstClr val="black"/>
                </a:solidFill>
                <a:latin typeface="Arial" pitchFamily="34" charset="0"/>
                <a:cs typeface="Arial" pitchFamily="34" charset="0"/>
              </a:rPr>
              <a:t>Source: IEEE 802-EC-16-0083-00-5GSG</a:t>
            </a:r>
            <a:endParaRPr lang="en-US" dirty="0">
              <a:solidFill>
                <a:prstClr val="black"/>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pPr>
              <a:defRPr/>
            </a:pPr>
            <a:fld id="{7D48CB27-862A-41CC-B1B9-9AA46F67486E}" type="datetime1">
              <a:rPr lang="en-US" smtClean="0">
                <a:solidFill>
                  <a:srgbClr val="438086"/>
                </a:solidFill>
              </a:rPr>
              <a:pPr>
                <a:defRPr/>
              </a:pPr>
              <a:t>9/14/16</a:t>
            </a:fld>
            <a:endParaRPr lang="en-US">
              <a:solidFill>
                <a:srgbClr val="438086"/>
              </a:solidFill>
            </a:endParaRPr>
          </a:p>
        </p:txBody>
      </p:sp>
      <p:sp>
        <p:nvSpPr>
          <p:cNvPr id="5" name="Footer Placeholder 4"/>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98095307"/>
      </p:ext>
    </p:extLst>
  </p:cSld>
  <p:clrMapOvr>
    <a:masterClrMapping/>
  </p:clrMapOvr>
  <p:transition spd="med"/>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1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1222</TotalTime>
  <Words>990</Words>
  <Application>Microsoft Macintosh PowerPoint</Application>
  <PresentationFormat>On-screen Show (4:3)</PresentationFormat>
  <Paragraphs>170</Paragraphs>
  <Slides>22</Slides>
  <Notes>2</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22</vt:i4>
      </vt:variant>
    </vt:vector>
  </HeadingPairs>
  <TitlesOfParts>
    <vt:vector size="35" baseType="lpstr">
      <vt:lpstr>Calibri</vt:lpstr>
      <vt:lpstr>Georgia</vt:lpstr>
      <vt:lpstr>Helvetica</vt:lpstr>
      <vt:lpstr>Monotype Sorts</vt:lpstr>
      <vt:lpstr>ＭＳ Ｐゴシック</vt:lpstr>
      <vt:lpstr>Times</vt:lpstr>
      <vt:lpstr>Times New Roman</vt:lpstr>
      <vt:lpstr>Trebuchet MS</vt:lpstr>
      <vt:lpstr>Wingdings 2</vt:lpstr>
      <vt:lpstr>Arial</vt:lpstr>
      <vt:lpstr>Template</vt:lpstr>
      <vt:lpstr>Urban</vt:lpstr>
      <vt:lpstr>1_Urban</vt:lpstr>
      <vt:lpstr>IEEE 802.1 OmniRAN TG Special session on 5G SC Action A (Industry Connections activity) </vt:lpstr>
      <vt:lpstr>Guidelines for IEEE-SA Meetings</vt:lpstr>
      <vt:lpstr>Agenda proposal</vt:lpstr>
      <vt:lpstr>Introduction</vt:lpstr>
      <vt:lpstr>5G SC Action A conclusion</vt:lpstr>
      <vt:lpstr>IMT-2020 (per ITU-R M.2083) </vt:lpstr>
      <vt:lpstr>Cost benefit analysis of options/actions</vt:lpstr>
      <vt:lpstr>PowerPoint Presentation</vt:lpstr>
      <vt:lpstr>PowerPoint Presentation</vt:lpstr>
      <vt:lpstr>Action A: Routes to success 802 Access Network</vt:lpstr>
      <vt:lpstr>Action A: Possible partners 802 Access Network</vt:lpstr>
      <vt:lpstr>PowerPoint Presentation</vt:lpstr>
      <vt:lpstr>OmniRAN San Diego conclusions</vt:lpstr>
      <vt:lpstr>OmniRAN San Diego Conclusions</vt:lpstr>
      <vt:lpstr>IEEE Industry Connections activity</vt:lpstr>
      <vt:lpstr>IEEE SA Industry Connections activity</vt:lpstr>
      <vt:lpstr>Discussions</vt:lpstr>
      <vt:lpstr>What does IEEE 802 like to achieve?</vt:lpstr>
      <vt:lpstr>What can IEEE 802 offer/deliver?</vt:lpstr>
      <vt:lpstr>What would be the means/steps to move forward?</vt:lpstr>
      <vt:lpstr>Conclusion and next steps</vt:lpstr>
      <vt:lpstr>Conclusion and next steps</vt:lpstr>
    </vt:vector>
  </TitlesOfParts>
  <Company>NIST</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302</cp:revision>
  <cp:lastPrinted>1998-02-10T13:28:06Z</cp:lastPrinted>
  <dcterms:created xsi:type="dcterms:W3CDTF">2011-12-30T17:06:23Z</dcterms:created>
  <dcterms:modified xsi:type="dcterms:W3CDTF">2016-09-14T10:17:50Z</dcterms:modified>
</cp:coreProperties>
</file>