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64" r:id="rId2"/>
    <p:sldId id="356" r:id="rId3"/>
    <p:sldId id="389" r:id="rId4"/>
    <p:sldId id="397" r:id="rId5"/>
    <p:sldId id="395" r:id="rId6"/>
    <p:sldId id="396"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9900CC"/>
    <a:srgbClr val="A50021"/>
    <a:srgbClr val="9900FF"/>
    <a:srgbClr val="7600A0"/>
    <a:srgbClr val="6600CC"/>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85" autoAdjust="0"/>
    <p:restoredTop sz="99233" autoAdjust="0"/>
  </p:normalViewPr>
  <p:slideViewPr>
    <p:cSldViewPr>
      <p:cViewPr varScale="1">
        <p:scale>
          <a:sx n="83" d="100"/>
          <a:sy n="83" d="100"/>
        </p:scale>
        <p:origin x="-878"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gridSpacing cx="46080363" cy="46080363"/>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6827969" y="76200"/>
            <a:ext cx="2087431" cy="307777"/>
          </a:xfrm>
          <a:prstGeom prst="rect">
            <a:avLst/>
          </a:prstGeom>
        </p:spPr>
        <p:txBody>
          <a:bodyPr wrap="none">
            <a:spAutoFit/>
          </a:bodyPr>
          <a:lstStyle/>
          <a:p>
            <a:pPr algn="r"/>
            <a:r>
              <a:rPr lang="en-US" sz="1400" b="1" dirty="0" smtClean="0"/>
              <a:t>OmniRAN-16-0065-0000</a:t>
            </a:r>
            <a:endParaRPr lang="en-US" sz="1400" b="1" dirty="0" smtClean="0"/>
          </a:p>
        </p:txBody>
      </p:sp>
      <p:sp>
        <p:nvSpPr>
          <p:cNvPr id="3" name="TextBox 2"/>
          <p:cNvSpPr txBox="1"/>
          <p:nvPr/>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1" fontAlgn="base" hangingPunct="1">
        <a:spcBef>
          <a:spcPct val="0"/>
        </a:spcBef>
        <a:spcAft>
          <a:spcPct val="0"/>
        </a:spcAft>
        <a:defRPr sz="32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1" fontAlgn="base" hangingPunct="1">
        <a:spcBef>
          <a:spcPct val="0"/>
        </a:spcBef>
        <a:spcAft>
          <a:spcPct val="0"/>
        </a:spcAft>
        <a:defRPr sz="3200">
          <a:solidFill>
            <a:schemeClr val="tx2"/>
          </a:solidFill>
          <a:latin typeface="Times" charset="0"/>
        </a:defRPr>
      </a:lvl6pPr>
      <a:lvl7pPr marL="914400" algn="ctr" rtl="0" eaLnBrk="1" fontAlgn="base" hangingPunct="1">
        <a:spcBef>
          <a:spcPct val="0"/>
        </a:spcBef>
        <a:spcAft>
          <a:spcPct val="0"/>
        </a:spcAft>
        <a:defRPr sz="3200">
          <a:solidFill>
            <a:schemeClr val="tx2"/>
          </a:solidFill>
          <a:latin typeface="Times" charset="0"/>
        </a:defRPr>
      </a:lvl7pPr>
      <a:lvl8pPr marL="1371600" algn="ctr" rtl="0" eaLnBrk="1" fontAlgn="base" hangingPunct="1">
        <a:spcBef>
          <a:spcPct val="0"/>
        </a:spcBef>
        <a:spcAft>
          <a:spcPct val="0"/>
        </a:spcAft>
        <a:defRPr sz="3200">
          <a:solidFill>
            <a:schemeClr val="tx2"/>
          </a:solidFill>
          <a:latin typeface="Times" charset="0"/>
        </a:defRPr>
      </a:lvl8pPr>
      <a:lvl9pPr marL="1828800" algn="ctr" rtl="0" eaLnBrk="1" fontAlgn="base" hangingPunct="1">
        <a:spcBef>
          <a:spcPct val="0"/>
        </a:spcBef>
        <a:spcAft>
          <a:spcPct val="0"/>
        </a:spcAft>
        <a:defRPr sz="3200">
          <a:solidFill>
            <a:schemeClr val="tx2"/>
          </a:solidFill>
          <a:latin typeface="Times"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charset="-128"/>
        </a:defRPr>
      </a:lvl2pPr>
      <a:lvl3pPr marL="1085850" indent="-228600" algn="l" rtl="0" eaLnBrk="1" fontAlgn="base" hangingPunct="1">
        <a:spcBef>
          <a:spcPct val="20000"/>
        </a:spcBef>
        <a:spcAft>
          <a:spcPct val="0"/>
        </a:spcAft>
        <a:buChar char="•"/>
        <a:defRPr sz="2400">
          <a:solidFill>
            <a:schemeClr val="tx1"/>
          </a:solidFill>
          <a:latin typeface="+mn-lt"/>
          <a:ea typeface="ＭＳ Ｐゴシック" charset="-128"/>
        </a:defRPr>
      </a:lvl3pPr>
      <a:lvl4pPr marL="1428750" indent="-228600" algn="l" rtl="0" eaLnBrk="1" fontAlgn="base" hangingPunct="1">
        <a:spcBef>
          <a:spcPct val="20000"/>
        </a:spcBef>
        <a:spcAft>
          <a:spcPct val="0"/>
        </a:spcAft>
        <a:buChar char="–"/>
        <a:defRPr sz="2000">
          <a:solidFill>
            <a:schemeClr val="tx1"/>
          </a:solidFill>
          <a:latin typeface="+mn-lt"/>
          <a:ea typeface="ＭＳ Ｐゴシック" charset="-128"/>
        </a:defRPr>
      </a:lvl4pPr>
      <a:lvl5pPr marL="1771650" indent="-228600" algn="l" rtl="0" eaLnBrk="1" fontAlgn="base" hangingPunct="1">
        <a:spcBef>
          <a:spcPct val="20000"/>
        </a:spcBef>
        <a:spcAft>
          <a:spcPct val="0"/>
        </a:spcAft>
        <a:buChar char="•"/>
        <a:defRPr sz="20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2" Type="http://schemas.openxmlformats.org/officeDocument/2006/relationships/hyperlink" Target="http://standards.ieee.org/IPR/copyrightpolicy.html" TargetMode="External"/><Relationship Id="rId1" Type="http://schemas.openxmlformats.org/officeDocument/2006/relationships/slideLayout" Target="../slideLayouts/slideLayout7.xml"/><Relationship Id="rId4" Type="http://schemas.openxmlformats.org/officeDocument/2006/relationships/hyperlink" Target="http://standards.ieee.org/guides/opman/sect6.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 xmlns:p14="http://schemas.microsoft.com/office/powerpoint/2010/main" val="2359667526"/>
              </p:ext>
            </p:extLst>
          </p:nvPr>
        </p:nvGraphicFramePr>
        <p:xfrm>
          <a:off x="477000" y="483090"/>
          <a:ext cx="8133601" cy="3481529"/>
        </p:xfrm>
        <a:graphic>
          <a:graphicData uri="http://schemas.openxmlformats.org/drawingml/2006/table">
            <a:tbl>
              <a:tblPr firstRow="1" bandRow="1">
                <a:tableStyleId>{5940675A-B579-460E-94D1-54222C63F5DA}</a:tableStyleId>
              </a:tblPr>
              <a:tblGrid>
                <a:gridCol w="2112415"/>
                <a:gridCol w="1622545"/>
                <a:gridCol w="1845205"/>
                <a:gridCol w="2553436"/>
              </a:tblGrid>
              <a:tr h="399499">
                <a:tc gridSpan="4">
                  <a:txBody>
                    <a:bodyPr/>
                    <a:lstStyle/>
                    <a:p>
                      <a:pPr algn="ctr"/>
                      <a:r>
                        <a:rPr lang="en-US" sz="2000" dirty="0" err="1" smtClean="0">
                          <a:solidFill>
                            <a:schemeClr val="tx2"/>
                          </a:solidFill>
                          <a:latin typeface="+mj-lt"/>
                        </a:rPr>
                        <a:t>omniRAN</a:t>
                      </a:r>
                      <a:r>
                        <a:rPr lang="en-US" sz="2000" baseline="0" dirty="0" smtClean="0">
                          <a:solidFill>
                            <a:schemeClr val="tx2"/>
                          </a:solidFill>
                          <a:latin typeface="+mj-lt"/>
                        </a:rPr>
                        <a:t> </a:t>
                      </a:r>
                      <a:r>
                        <a:rPr lang="en-US" sz="2000" baseline="0" dirty="0" smtClean="0">
                          <a:solidFill>
                            <a:schemeClr val="tx2"/>
                          </a:solidFill>
                          <a:latin typeface="+mj-lt"/>
                        </a:rPr>
                        <a:t>Virtual Access Network Instantiation </a:t>
                      </a:r>
                      <a:endParaRPr lang="en-US" sz="2000" dirty="0">
                        <a:solidFill>
                          <a:schemeClr val="tx2"/>
                        </a:solidFill>
                        <a:latin typeface="+mj-lt"/>
                      </a:endParaRPr>
                    </a:p>
                  </a:txBody>
                  <a:tcPr marL="36000" marR="36000" marT="36000" marB="36000" anchor="ctr"/>
                </a:tc>
                <a:tc hMerge="1">
                  <a:txBody>
                    <a:bodyPr/>
                    <a:lstStyle/>
                    <a:p>
                      <a:endParaRPr lang="en-US" dirty="0"/>
                    </a:p>
                  </a:txBody>
                  <a:tcPr/>
                </a:tc>
                <a:tc hMerge="1">
                  <a:txBody>
                    <a:bodyPr/>
                    <a:lstStyle/>
                    <a:p>
                      <a:endParaRPr lang="en-US"/>
                    </a:p>
                  </a:txBody>
                  <a:tcPr/>
                </a:tc>
                <a:tc hMerge="1">
                  <a:txBody>
                    <a:bodyPr/>
                    <a:lstStyle/>
                    <a:p>
                      <a:endParaRPr lang="en-US" dirty="0"/>
                    </a:p>
                  </a:txBody>
                  <a:tcPr/>
                </a:tc>
              </a:tr>
              <a:tr h="270234">
                <a:tc gridSpan="4">
                  <a:txBody>
                    <a:bodyPr/>
                    <a:lstStyle/>
                    <a:p>
                      <a:pPr algn="ctr"/>
                      <a:r>
                        <a:rPr lang="en-US" sz="1200" dirty="0" smtClean="0"/>
                        <a:t>Date: </a:t>
                      </a:r>
                      <a:r>
                        <a:rPr lang="en-US" sz="1200" dirty="0" smtClean="0"/>
                        <a:t>2016-09-27</a:t>
                      </a:r>
                      <a:endParaRPr lang="en-US" sz="1200" dirty="0"/>
                    </a:p>
                  </a:txBody>
                  <a:tcPr marL="36000" marR="36000" marT="36000" marB="36000" anchor="ctr">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93897">
                <a:tc gridSpan="4">
                  <a:txBody>
                    <a:bodyPr/>
                    <a:lstStyle/>
                    <a:p>
                      <a:r>
                        <a:rPr lang="en-US" sz="1200" b="1" i="1" dirty="0" smtClean="0"/>
                        <a:t>Authors:</a:t>
                      </a:r>
                      <a:endParaRPr lang="en-US" sz="1200" b="1" i="1" dirty="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77280">
                <a:tc>
                  <a:txBody>
                    <a:bodyPr/>
                    <a:lstStyle/>
                    <a:p>
                      <a:r>
                        <a:rPr lang="en-US" sz="1000" b="0" i="1" dirty="0" smtClean="0"/>
                        <a:t>Name</a:t>
                      </a:r>
                      <a:endParaRPr lang="en-US" sz="1000" b="0" i="1"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Affiliation</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Phone</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Email</a:t>
                      </a:r>
                      <a:endParaRPr lang="en-US" sz="1000" b="0" i="1"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40000">
                <a:tc>
                  <a:txBody>
                    <a:bodyPr/>
                    <a:lstStyle/>
                    <a:p>
                      <a:r>
                        <a:rPr lang="en-US" sz="1200" dirty="0" err="1" smtClean="0"/>
                        <a:t>Yonggang</a:t>
                      </a:r>
                      <a:r>
                        <a:rPr lang="en-US" sz="1200" dirty="0" smtClean="0"/>
                        <a:t> Fang</a:t>
                      </a:r>
                      <a:endParaRPr lang="en-US" sz="12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200" dirty="0" smtClean="0"/>
                        <a:t>ZTETX Inc</a:t>
                      </a:r>
                      <a:endParaRPr lang="en-US" sz="12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2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200" dirty="0" smtClean="0"/>
                        <a:t>yfang@ztetx.com</a:t>
                      </a:r>
                      <a:endParaRPr lang="en-US" sz="12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pPr marL="0" algn="l" defTabSz="457200" rtl="0" eaLnBrk="1" latinLnBrk="0" hangingPunct="1"/>
                      <a:endParaRPr lang="en-US" sz="1200" kern="1200" dirty="0">
                        <a:solidFill>
                          <a:schemeClr val="tx1"/>
                        </a:solidFill>
                        <a:latin typeface="+mn-lt"/>
                        <a:ea typeface="+mn-ea"/>
                        <a:cs typeface="+mn-cs"/>
                      </a:endParaRPr>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algn="l" defTabSz="457200" rtl="0" eaLnBrk="1" latinLnBrk="0" hangingPunct="1"/>
                      <a:endParaRPr lang="en-US" sz="1200" kern="1200" dirty="0">
                        <a:solidFill>
                          <a:schemeClr val="tx1"/>
                        </a:solidFill>
                        <a:latin typeface="+mn-lt"/>
                        <a:ea typeface="+mn-ea"/>
                        <a:cs typeface="+mn-cs"/>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algn="l" defTabSz="457200" rtl="0" eaLnBrk="1" latinLnBrk="0" hangingPunct="1"/>
                      <a:endParaRPr lang="en-US" sz="1200" kern="1200" dirty="0">
                        <a:solidFill>
                          <a:schemeClr val="tx1"/>
                        </a:solidFill>
                        <a:latin typeface="+mn-lt"/>
                        <a:ea typeface="+mn-ea"/>
                        <a:cs typeface="+mn-cs"/>
                      </a:endParaRPr>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pPr marL="0" algn="l" defTabSz="457200" rtl="0" eaLnBrk="1" latinLnBrk="0" hangingPunct="1"/>
                      <a:endParaRPr lang="en-US" sz="1200" kern="1200" dirty="0">
                        <a:solidFill>
                          <a:schemeClr val="tx1"/>
                        </a:solidFill>
                        <a:latin typeface="+mn-lt"/>
                        <a:ea typeface="+mn-ea"/>
                        <a:cs typeface="+mn-cs"/>
                      </a:endParaRPr>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algn="l" defTabSz="457200" rtl="0" eaLnBrk="1" latinLnBrk="0" hangingPunct="1"/>
                      <a:endParaRPr lang="en-US" sz="1200" kern="1200" dirty="0">
                        <a:solidFill>
                          <a:schemeClr val="tx1"/>
                        </a:solidFill>
                        <a:latin typeface="+mn-lt"/>
                        <a:ea typeface="+mn-ea"/>
                        <a:cs typeface="+mn-cs"/>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algn="l" defTabSz="457200" rtl="0" eaLnBrk="1" latinLnBrk="0" hangingPunct="1"/>
                      <a:endParaRPr lang="en-US" sz="1200" kern="1200" dirty="0">
                        <a:solidFill>
                          <a:schemeClr val="tx1"/>
                        </a:solidFill>
                        <a:latin typeface="+mn-lt"/>
                        <a:ea typeface="+mn-ea"/>
                        <a:cs typeface="+mn-cs"/>
                      </a:endParaRPr>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pPr marL="0" algn="l" defTabSz="457200" rtl="0" eaLnBrk="1" latinLnBrk="0" hangingPunct="1"/>
                      <a:endParaRPr lang="en-US" sz="1200" kern="1200" dirty="0">
                        <a:solidFill>
                          <a:schemeClr val="tx1"/>
                        </a:solidFill>
                        <a:latin typeface="+mn-lt"/>
                        <a:ea typeface="+mn-ea"/>
                        <a:cs typeface="+mn-cs"/>
                      </a:endParaRPr>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algn="l" defTabSz="457200" rtl="0" eaLnBrk="1" latinLnBrk="0" hangingPunct="1"/>
                      <a:endParaRPr lang="en-US" sz="1200" kern="1200" dirty="0">
                        <a:solidFill>
                          <a:schemeClr val="tx1"/>
                        </a:solidFill>
                        <a:latin typeface="+mn-lt"/>
                        <a:ea typeface="+mn-ea"/>
                        <a:cs typeface="+mn-cs"/>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CN" altLang="zh-CN" sz="14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endParaRPr>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646323">
                <a:tc gridSpan="4">
                  <a:txBody>
                    <a:bodyPr/>
                    <a:lstStyle/>
                    <a:p>
                      <a:r>
                        <a:rPr lang="en-US" sz="1000" b="1" i="1" dirty="0" smtClean="0"/>
                        <a:t>Notice:</a:t>
                      </a:r>
                    </a:p>
                    <a:p>
                      <a:r>
                        <a:rPr lang="en-US" sz="1000" i="0" kern="1200" dirty="0" smtClean="0">
                          <a:solidFill>
                            <a:schemeClr val="tx1"/>
                          </a:solidFill>
                          <a:latin typeface="+mn-lt"/>
                          <a:ea typeface="+mn-ea"/>
                          <a:cs typeface="+mn-cs"/>
                        </a:rPr>
                        <a:t>This document </a:t>
                      </a:r>
                      <a:r>
                        <a:rPr lang="en-US" sz="1000" i="0" kern="1200" baseline="0" dirty="0" smtClean="0">
                          <a:solidFill>
                            <a:schemeClr val="tx1"/>
                          </a:solidFill>
                          <a:latin typeface="+mn-lt"/>
                          <a:ea typeface="+mn-ea"/>
                          <a:cs typeface="+mn-cs"/>
                        </a:rPr>
                        <a:t> </a:t>
                      </a:r>
                      <a:r>
                        <a:rPr lang="en-US" sz="1000" i="0" kern="1200" dirty="0" smtClean="0">
                          <a:solidFill>
                            <a:schemeClr val="tx1"/>
                          </a:solidFill>
                          <a:latin typeface="+mn-lt"/>
                          <a:ea typeface="+mn-ea"/>
                          <a:cs typeface="+mn-cs"/>
                        </a:rPr>
                        <a:t>represents only the views of the participants listed in the ‘Authors:’ field above. It is offered as a basis for discussion. It is not binding on contributors, who reserve the right to add, amend or withdraw material contained herein.</a:t>
                      </a:r>
                      <a:endParaRPr lang="en-US" sz="1000" i="0" dirty="0"/>
                    </a:p>
                  </a:txBody>
                  <a:tcPr marL="36000" marR="36000" marT="0" marB="0" anchor="ctr">
                    <a:lnT w="6350" cap="flat" cmpd="sng" algn="ctr">
                      <a:solidFill>
                        <a:schemeClr val="tx1"/>
                      </a:solidFill>
                      <a:prstDash val="solid"/>
                      <a:round/>
                      <a:headEnd type="none" w="med" len="med"/>
                      <a:tailEnd type="none" w="med" len="med"/>
                    </a:lnT>
                  </a:tcP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383754">
                <a:tc gridSpan="4">
                  <a:txBody>
                    <a:bodyPr/>
                    <a:lstStyle/>
                    <a:p>
                      <a:r>
                        <a:rPr lang="en-US" sz="1000" b="1" i="1" dirty="0" smtClean="0"/>
                        <a:t>Copyright policy:</a:t>
                      </a:r>
                    </a:p>
                    <a:p>
                      <a:r>
                        <a:rPr lang="en-US" sz="1000" kern="1200" dirty="0" smtClean="0">
                          <a:solidFill>
                            <a:schemeClr val="tx1"/>
                          </a:solidFill>
                          <a:latin typeface="+mn-lt"/>
                          <a:ea typeface="+mn-ea"/>
                          <a:cs typeface="+mn-cs"/>
                        </a:rPr>
                        <a:t>The contributor is familiar with the IEEE-SA Copyright Policy &lt;</a:t>
                      </a:r>
                      <a:r>
                        <a:rPr lang="en-US" sz="1000" kern="1200" dirty="0" smtClean="0">
                          <a:solidFill>
                            <a:schemeClr val="tx1"/>
                          </a:solidFill>
                          <a:latin typeface="+mn-lt"/>
                          <a:ea typeface="+mn-ea"/>
                          <a:cs typeface="+mn-cs"/>
                          <a:hlinkClick r:id="rId2"/>
                        </a:rPr>
                        <a:t>http://standards.ieee.org/IPR/copyrightpolicy.html</a:t>
                      </a:r>
                      <a:r>
                        <a:rPr lang="en-US" sz="1000" kern="1200" dirty="0" smtClean="0">
                          <a:solidFill>
                            <a:schemeClr val="tx1"/>
                          </a:solidFill>
                          <a:latin typeface="+mn-lt"/>
                          <a:ea typeface="+mn-ea"/>
                          <a:cs typeface="+mn-cs"/>
                        </a:rPr>
                        <a:t>&gt;.</a:t>
                      </a:r>
                      <a:endParaRPr lang="en-US" sz="1000" dirty="0"/>
                    </a:p>
                  </a:txBody>
                  <a:tcPr marL="36000" marR="36000" marT="0" marB="0" anchor="ct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484742">
                <a:tc gridSpan="4">
                  <a:txBody>
                    <a:bodyPr/>
                    <a:lstStyle/>
                    <a:p>
                      <a:r>
                        <a:rPr lang="en-US" sz="1000" b="1" i="1" dirty="0" smtClean="0"/>
                        <a:t>Patent policy:</a:t>
                      </a:r>
                      <a:endParaRPr lang="en-US" sz="1000" b="1" i="1" dirty="0"/>
                    </a:p>
                    <a:p>
                      <a:r>
                        <a:rPr lang="en-US" sz="1000" kern="1200" dirty="0" smtClean="0">
                          <a:solidFill>
                            <a:schemeClr val="tx1"/>
                          </a:solidFill>
                          <a:latin typeface="+mn-lt"/>
                          <a:ea typeface="+mn-ea"/>
                          <a:cs typeface="+mn-cs"/>
                        </a:rPr>
                        <a:t>The contributor is familiar with the IEEE-SA Patent Policy and Procedures:</a:t>
                      </a:r>
                    </a:p>
                    <a:p>
                      <a:r>
                        <a:rPr lang="en-US" sz="1000" kern="1200" dirty="0" smtClean="0">
                          <a:solidFill>
                            <a:schemeClr val="tx1"/>
                          </a:solidFill>
                          <a:latin typeface="+mn-lt"/>
                          <a:ea typeface="+mn-ea"/>
                          <a:cs typeface="+mn-cs"/>
                        </a:rPr>
                        <a:t>&lt;</a:t>
                      </a:r>
                      <a:r>
                        <a:rPr lang="en-US" sz="1000" u="none" strike="noStrike" kern="1200" dirty="0" smtClean="0">
                          <a:solidFill>
                            <a:schemeClr val="tx1"/>
                          </a:solidFill>
                          <a:latin typeface="+mn-lt"/>
                          <a:ea typeface="+mn-ea"/>
                          <a:cs typeface="+mn-cs"/>
                          <a:hlinkClick r:id="rId3"/>
                        </a:rPr>
                        <a:t>http://standards.ieee.org/guides/bylaws/sect6-7.html#6</a:t>
                      </a:r>
                      <a:r>
                        <a:rPr lang="en-US" sz="1000" kern="1200" dirty="0" smtClean="0">
                          <a:solidFill>
                            <a:schemeClr val="tx1"/>
                          </a:solidFill>
                          <a:latin typeface="+mn-lt"/>
                          <a:ea typeface="+mn-ea"/>
                          <a:cs typeface="+mn-cs"/>
                        </a:rPr>
                        <a:t>&gt; and &lt;</a:t>
                      </a:r>
                      <a:r>
                        <a:rPr lang="en-US" sz="1000" u="none" strike="noStrike" kern="1200" dirty="0" smtClean="0">
                          <a:solidFill>
                            <a:schemeClr val="tx1"/>
                          </a:solidFill>
                          <a:latin typeface="+mn-lt"/>
                          <a:ea typeface="+mn-ea"/>
                          <a:cs typeface="+mn-cs"/>
                          <a:hlinkClick r:id="rId4"/>
                        </a:rPr>
                        <a:t>http://standards.ieee.org/guides/opman/sect6.html#6.3</a:t>
                      </a:r>
                      <a:r>
                        <a:rPr lang="en-US" sz="1000" kern="1200" dirty="0" smtClean="0">
                          <a:solidFill>
                            <a:schemeClr val="tx1"/>
                          </a:solidFill>
                          <a:latin typeface="+mn-lt"/>
                          <a:ea typeface="+mn-ea"/>
                          <a:cs typeface="+mn-cs"/>
                        </a:rPr>
                        <a:t>&gt;.</a:t>
                      </a:r>
                    </a:p>
                  </a:txBody>
                  <a:tcPr marL="36000" marR="36000" marT="0" marB="0" anchor="ctr"/>
                </a:tc>
                <a:tc hMerge="1">
                  <a:txBody>
                    <a:bodyPr/>
                    <a:lstStyle/>
                    <a:p>
                      <a:endParaRPr lang="en-US" sz="1200" kern="1200" dirty="0" smtClean="0">
                        <a:solidFill>
                          <a:schemeClr val="tx1"/>
                        </a:solidFill>
                        <a:latin typeface="+mn-lt"/>
                        <a:ea typeface="+mn-ea"/>
                        <a:cs typeface="+mn-cs"/>
                      </a:endParaRPr>
                    </a:p>
                  </a:txBody>
                  <a:tcPr marL="36000" marR="36000" marT="0" marB="0" anchor="ctr"/>
                </a:tc>
                <a:tc hMerge="1">
                  <a:txBody>
                    <a:bodyPr/>
                    <a:lstStyle/>
                    <a:p>
                      <a:endParaRPr lang="en-US" dirty="0"/>
                    </a:p>
                  </a:txBody>
                  <a:tcPr/>
                </a:tc>
                <a:tc hMerge="1">
                  <a:txBody>
                    <a:bodyPr/>
                    <a:lstStyle/>
                    <a:p>
                      <a:endParaRPr lang="en-US" dirty="0"/>
                    </a:p>
                  </a:txBody>
                  <a:tcPr/>
                </a:tc>
              </a:tr>
            </a:tbl>
          </a:graphicData>
        </a:graphic>
      </p:graphicFrame>
      <p:sp>
        <p:nvSpPr>
          <p:cNvPr id="8" name="TextBox 7"/>
          <p:cNvSpPr txBox="1"/>
          <p:nvPr/>
        </p:nvSpPr>
        <p:spPr>
          <a:xfrm>
            <a:off x="533400" y="4149000"/>
            <a:ext cx="8077200" cy="2099400"/>
          </a:xfrm>
          <a:prstGeom prst="rect">
            <a:avLst/>
          </a:prstGeom>
          <a:noFill/>
        </p:spPr>
        <p:txBody>
          <a:bodyPr wrap="square" lIns="36000" tIns="36000" rIns="36000" bIns="36000" rtlCol="0">
            <a:normAutofit/>
          </a:bodyPr>
          <a:lstStyle/>
          <a:p>
            <a:pPr algn="ctr"/>
            <a:r>
              <a:rPr lang="en-US" sz="2000" dirty="0" smtClean="0">
                <a:latin typeface="+mn-lt"/>
              </a:rPr>
              <a:t>Abstract</a:t>
            </a:r>
          </a:p>
          <a:p>
            <a:endParaRPr lang="en-US" sz="1600" dirty="0" smtClean="0">
              <a:latin typeface="+mn-lt"/>
            </a:endParaRPr>
          </a:p>
          <a:p>
            <a:r>
              <a:rPr lang="en-US" sz="1600" dirty="0" smtClean="0">
                <a:latin typeface="+mn-lt"/>
              </a:rPr>
              <a:t>This contribution </a:t>
            </a:r>
            <a:r>
              <a:rPr lang="en-US" sz="1600" dirty="0" smtClean="0">
                <a:latin typeface="+mn-lt"/>
              </a:rPr>
              <a:t>provides an overview of virtual access network creation for P802.1CF specification of Recommended Practice for Network </a:t>
            </a:r>
            <a:r>
              <a:rPr lang="en-US" sz="1600" dirty="0" smtClean="0">
                <a:latin typeface="+mn-lt"/>
              </a:rPr>
              <a:t>R</a:t>
            </a:r>
            <a:r>
              <a:rPr lang="en-US" sz="1600" dirty="0" smtClean="0">
                <a:latin typeface="+mn-lt"/>
              </a:rPr>
              <a:t>eference Model ad Functional </a:t>
            </a:r>
            <a:r>
              <a:rPr lang="en-US" sz="1600" dirty="0" smtClean="0">
                <a:latin typeface="+mn-lt"/>
              </a:rPr>
              <a:t>D</a:t>
            </a:r>
            <a:r>
              <a:rPr lang="en-US" sz="1600" dirty="0" smtClean="0">
                <a:latin typeface="+mn-lt"/>
              </a:rPr>
              <a:t>escription of IEEE 802 Access </a:t>
            </a:r>
            <a:r>
              <a:rPr lang="en-US" sz="1600" dirty="0" smtClean="0">
                <a:latin typeface="+mn-lt"/>
              </a:rPr>
              <a:t>N</a:t>
            </a:r>
            <a:r>
              <a:rPr lang="en-US" sz="1600" dirty="0" smtClean="0">
                <a:latin typeface="+mn-lt"/>
              </a:rPr>
              <a:t>etwork.  </a:t>
            </a:r>
            <a:endParaRPr lang="en-US" sz="1600" dirty="0" smtClean="0">
              <a:latin typeface="+mn-lt"/>
            </a:endParaRPr>
          </a:p>
          <a:p>
            <a:endParaRPr lang="en-US" sz="1600" dirty="0" smtClean="0">
              <a:latin typeface="+mn-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04362"/>
          </a:xfrm>
        </p:spPr>
        <p:txBody>
          <a:bodyPr/>
          <a:lstStyle/>
          <a:p>
            <a:r>
              <a:rPr lang="en-US" dirty="0" smtClean="0"/>
              <a:t>Background</a:t>
            </a:r>
            <a:endParaRPr lang="en-US" dirty="0"/>
          </a:p>
        </p:txBody>
      </p:sp>
      <p:sp>
        <p:nvSpPr>
          <p:cNvPr id="666" name="Content Placeholder 2"/>
          <p:cNvSpPr>
            <a:spLocks noGrp="1"/>
          </p:cNvSpPr>
          <p:nvPr>
            <p:ph idx="1"/>
          </p:nvPr>
        </p:nvSpPr>
        <p:spPr>
          <a:xfrm>
            <a:off x="457200" y="1089000"/>
            <a:ext cx="8524800" cy="5265000"/>
          </a:xfrm>
        </p:spPr>
        <p:txBody>
          <a:bodyPr>
            <a:noAutofit/>
          </a:bodyPr>
          <a:lstStyle/>
          <a:p>
            <a:pPr>
              <a:buFont typeface="Arial" charset="0"/>
              <a:buChar char="•"/>
            </a:pPr>
            <a:r>
              <a:rPr lang="en-US" altLang="zh-CN" sz="2400" b="1" dirty="0" smtClean="0">
                <a:latin typeface="Times New Roman" pitchFamily="18" charset="0"/>
                <a:ea typeface="微软雅黑"/>
                <a:cs typeface="Times New Roman" pitchFamily="18" charset="0"/>
              </a:rPr>
              <a:t>Why </a:t>
            </a:r>
            <a:r>
              <a:rPr lang="en-US" altLang="zh-CN" sz="2400" b="1" dirty="0" smtClean="0">
                <a:latin typeface="Times New Roman" pitchFamily="18" charset="0"/>
                <a:ea typeface="微软雅黑"/>
                <a:cs typeface="Times New Roman" pitchFamily="18" charset="0"/>
              </a:rPr>
              <a:t>needs </a:t>
            </a:r>
            <a:r>
              <a:rPr lang="en-US" altLang="zh-CN" sz="2400" b="1" dirty="0" smtClean="0">
                <a:latin typeface="Times New Roman" pitchFamily="18" charset="0"/>
                <a:ea typeface="微软雅黑"/>
                <a:cs typeface="Times New Roman" pitchFamily="18" charset="0"/>
              </a:rPr>
              <a:t>an instantiation </a:t>
            </a:r>
            <a:r>
              <a:rPr lang="en-US" altLang="zh-CN" sz="2400" b="1" dirty="0" smtClean="0">
                <a:latin typeface="Times New Roman" pitchFamily="18" charset="0"/>
                <a:ea typeface="微软雅黑"/>
                <a:cs typeface="Times New Roman" pitchFamily="18" charset="0"/>
              </a:rPr>
              <a:t> </a:t>
            </a:r>
            <a:endParaRPr lang="en-US" altLang="zh-CN" sz="2400" b="1" dirty="0" smtClean="0">
              <a:latin typeface="Times New Roman" pitchFamily="18" charset="0"/>
              <a:ea typeface="微软雅黑"/>
              <a:cs typeface="Times New Roman" pitchFamily="18" charset="0"/>
            </a:endParaRPr>
          </a:p>
          <a:p>
            <a:pPr lvl="1"/>
            <a:r>
              <a:rPr lang="en-US" altLang="zh-CN" sz="2000" dirty="0" err="1" smtClean="0">
                <a:latin typeface="Times New Roman" pitchFamily="18" charset="0"/>
                <a:ea typeface="微软雅黑"/>
                <a:cs typeface="Times New Roman" pitchFamily="18" charset="0"/>
              </a:rPr>
              <a:t>omniRAN</a:t>
            </a:r>
            <a:r>
              <a:rPr lang="en-US" altLang="zh-CN" sz="2000" dirty="0" smtClean="0">
                <a:latin typeface="Times New Roman" pitchFamily="18" charset="0"/>
                <a:ea typeface="微软雅黑"/>
                <a:cs typeface="Times New Roman" pitchFamily="18" charset="0"/>
              </a:rPr>
              <a:t> defines a virtual access network in the NRM, which is a kind of software defined access network. </a:t>
            </a:r>
          </a:p>
          <a:p>
            <a:pPr lvl="1"/>
            <a:r>
              <a:rPr lang="en-US" altLang="zh-CN" sz="2000" dirty="0" smtClean="0">
                <a:latin typeface="Times New Roman" pitchFamily="18" charset="0"/>
                <a:ea typeface="微软雅黑"/>
                <a:cs typeface="Times New Roman" pitchFamily="18" charset="0"/>
              </a:rPr>
              <a:t>The functions of virtual AN are implemented through the virtualized network function modules which encapsulate physical functions and offer the common software interfaces to other functional modules of virtual access network.</a:t>
            </a:r>
          </a:p>
          <a:p>
            <a:pPr lvl="1"/>
            <a:r>
              <a:rPr lang="en-US" altLang="zh-CN" sz="2000" dirty="0" smtClean="0">
                <a:latin typeface="Times New Roman" pitchFamily="18" charset="0"/>
                <a:ea typeface="微软雅黑"/>
                <a:cs typeface="Times New Roman" pitchFamily="18" charset="0"/>
              </a:rPr>
              <a:t>Unlike the real access network, the virtual access </a:t>
            </a:r>
            <a:r>
              <a:rPr lang="en-US" altLang="zh-CN" sz="2000" dirty="0" smtClean="0">
                <a:latin typeface="Times New Roman" pitchFamily="18" charset="0"/>
                <a:ea typeface="微软雅黑"/>
                <a:cs typeface="Times New Roman" pitchFamily="18" charset="0"/>
              </a:rPr>
              <a:t>network may not be necessary to be created upon the power-up. Instead, it may be created upon needed by the orchestrator.</a:t>
            </a:r>
          </a:p>
          <a:p>
            <a:pPr lvl="1"/>
            <a:r>
              <a:rPr lang="en-US" altLang="zh-CN" sz="2000" dirty="0" smtClean="0">
                <a:latin typeface="Times New Roman" pitchFamily="18" charset="0"/>
                <a:ea typeface="微软雅黑"/>
                <a:cs typeface="Times New Roman" pitchFamily="18" charset="0"/>
              </a:rPr>
              <a:t>The virtual access network can be updated or released at anytime.</a:t>
            </a:r>
            <a:endParaRPr lang="en-US" altLang="zh-CN" sz="2000" dirty="0" smtClean="0">
              <a:latin typeface="Times New Roman" pitchFamily="18" charset="0"/>
              <a:ea typeface="微软雅黑"/>
              <a:cs typeface="Times New Roman" pitchFamily="18" charset="0"/>
            </a:endParaRPr>
          </a:p>
          <a:p>
            <a:pPr lvl="1"/>
            <a:endParaRPr lang="en-US" altLang="zh-CN" sz="1800" dirty="0" smtClean="0">
              <a:latin typeface="Times New Roman" pitchFamily="18" charset="0"/>
              <a:ea typeface="微软雅黑"/>
              <a:cs typeface="Times New Roman" pitchFamily="18" charset="0"/>
            </a:endParaRPr>
          </a:p>
        </p:txBody>
      </p:sp>
    </p:spTree>
    <p:extLst>
      <p:ext uri="{BB962C8B-B14F-4D97-AF65-F5344CB8AC3E}">
        <p14:creationId xmlns="" xmlns:p14="http://schemas.microsoft.com/office/powerpoint/2010/main" val="37318122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04362"/>
          </a:xfrm>
        </p:spPr>
        <p:txBody>
          <a:bodyPr/>
          <a:lstStyle/>
          <a:p>
            <a:r>
              <a:rPr lang="en-US" dirty="0" err="1" smtClean="0"/>
              <a:t>omniRAN</a:t>
            </a:r>
            <a:r>
              <a:rPr lang="en-US" dirty="0" smtClean="0"/>
              <a:t> Network Reference Model</a:t>
            </a:r>
            <a:endParaRPr lang="en-US" dirty="0"/>
          </a:p>
        </p:txBody>
      </p:sp>
      <p:pic>
        <p:nvPicPr>
          <p:cNvPr id="1026" name="Picture 2"/>
          <p:cNvPicPr>
            <a:picLocks noChangeAspect="1" noChangeArrowheads="1"/>
          </p:cNvPicPr>
          <p:nvPr/>
        </p:nvPicPr>
        <p:blipFill>
          <a:blip r:embed="rId2"/>
          <a:srcRect/>
          <a:stretch>
            <a:fillRect/>
          </a:stretch>
        </p:blipFill>
        <p:spPr bwMode="auto">
          <a:xfrm>
            <a:off x="4437000" y="2034000"/>
            <a:ext cx="4725000" cy="4411638"/>
          </a:xfrm>
          <a:prstGeom prst="rect">
            <a:avLst/>
          </a:prstGeom>
          <a:noFill/>
          <a:ln w="9525">
            <a:noFill/>
            <a:miter lim="800000"/>
            <a:headEnd/>
            <a:tailEnd/>
          </a:ln>
        </p:spPr>
      </p:pic>
      <p:sp>
        <p:nvSpPr>
          <p:cNvPr id="68" name="Content Placeholder 2"/>
          <p:cNvSpPr>
            <a:spLocks noGrp="1"/>
          </p:cNvSpPr>
          <p:nvPr>
            <p:ph idx="1"/>
          </p:nvPr>
        </p:nvSpPr>
        <p:spPr>
          <a:xfrm>
            <a:off x="432000" y="1089000"/>
            <a:ext cx="6660000" cy="5310000"/>
          </a:xfrm>
        </p:spPr>
        <p:txBody>
          <a:bodyPr>
            <a:noAutofit/>
          </a:bodyPr>
          <a:lstStyle/>
          <a:p>
            <a:pPr>
              <a:buFont typeface="Arial" charset="0"/>
              <a:buChar char="•"/>
            </a:pPr>
            <a:r>
              <a:rPr lang="en-US" altLang="zh-CN" sz="2400" b="1" dirty="0" smtClean="0">
                <a:latin typeface="Times New Roman" pitchFamily="18" charset="0"/>
                <a:ea typeface="微软雅黑"/>
                <a:cs typeface="Times New Roman" pitchFamily="18" charset="0"/>
              </a:rPr>
              <a:t>Instance of Virtual AN</a:t>
            </a:r>
            <a:endParaRPr lang="en-US" altLang="zh-CN" sz="2400" b="1" dirty="0" smtClean="0">
              <a:latin typeface="Times New Roman" pitchFamily="18" charset="0"/>
              <a:ea typeface="微软雅黑"/>
              <a:cs typeface="Times New Roman" pitchFamily="18" charset="0"/>
            </a:endParaRPr>
          </a:p>
          <a:p>
            <a:pPr lvl="1">
              <a:buFont typeface="Arial" charset="0"/>
              <a:buChar char="•"/>
            </a:pPr>
            <a:r>
              <a:rPr lang="en-US" altLang="zh-CN" sz="1600" dirty="0" smtClean="0">
                <a:latin typeface="Times New Roman" pitchFamily="18" charset="0"/>
                <a:ea typeface="微软雅黑"/>
                <a:cs typeface="Times New Roman" pitchFamily="18" charset="0"/>
              </a:rPr>
              <a:t>A virtual AN is a kind of software defined access network </a:t>
            </a:r>
            <a:r>
              <a:rPr lang="en-US" altLang="zh-CN" sz="1600" dirty="0" smtClean="0">
                <a:latin typeface="Times New Roman" pitchFamily="18" charset="0"/>
                <a:ea typeface="微软雅黑"/>
                <a:cs typeface="Times New Roman" pitchFamily="18" charset="0"/>
              </a:rPr>
              <a:t>associating  with a service provider. Service providers expect to operate the virtual access network in the same way as the real dedicated access network.</a:t>
            </a:r>
          </a:p>
          <a:p>
            <a:pPr lvl="1">
              <a:buFont typeface="Arial" charset="0"/>
              <a:buChar char="•"/>
            </a:pPr>
            <a:r>
              <a:rPr lang="en-US" altLang="zh-CN" sz="1600" dirty="0" smtClean="0">
                <a:latin typeface="Times New Roman" pitchFamily="18" charset="0"/>
                <a:ea typeface="微软雅黑"/>
                <a:cs typeface="Times New Roman" pitchFamily="18" charset="0"/>
              </a:rPr>
              <a:t>The virtual AN is </a:t>
            </a:r>
            <a:r>
              <a:rPr lang="en-US" altLang="zh-CN" sz="1600" dirty="0" smtClean="0">
                <a:latin typeface="Times New Roman" pitchFamily="18" charset="0"/>
                <a:ea typeface="微软雅黑"/>
                <a:cs typeface="Times New Roman" pitchFamily="18" charset="0"/>
              </a:rPr>
              <a:t>represented by the instance which is </a:t>
            </a:r>
            <a:r>
              <a:rPr lang="en-US" altLang="zh-CN" sz="1600" dirty="0" smtClean="0">
                <a:latin typeface="Times New Roman" pitchFamily="18" charset="0"/>
                <a:ea typeface="微软雅黑"/>
                <a:cs typeface="Times New Roman" pitchFamily="18" charset="0"/>
              </a:rPr>
              <a:t>created dynamically</a:t>
            </a:r>
            <a:r>
              <a:rPr lang="en-US" altLang="zh-CN" sz="1600" dirty="0" smtClean="0">
                <a:latin typeface="Times New Roman" pitchFamily="18" charset="0"/>
                <a:ea typeface="微软雅黑"/>
                <a:cs typeface="Times New Roman" pitchFamily="18" charset="0"/>
              </a:rPr>
              <a:t> by the access network orchestrator, when there </a:t>
            </a:r>
          </a:p>
          <a:p>
            <a:pPr lvl="1">
              <a:buNone/>
            </a:pPr>
            <a:r>
              <a:rPr lang="en-US" altLang="zh-CN" sz="1600" dirty="0" smtClean="0">
                <a:latin typeface="Times New Roman" pitchFamily="18" charset="0"/>
                <a:ea typeface="微软雅黑"/>
                <a:cs typeface="Times New Roman" pitchFamily="18" charset="0"/>
              </a:rPr>
              <a:t> </a:t>
            </a:r>
            <a:r>
              <a:rPr lang="en-US" altLang="zh-CN" sz="1600" dirty="0" smtClean="0">
                <a:latin typeface="Times New Roman" pitchFamily="18" charset="0"/>
                <a:ea typeface="微软雅黑"/>
                <a:cs typeface="Times New Roman" pitchFamily="18" charset="0"/>
              </a:rPr>
              <a:t>     is a need to establish a virtual access network for a </a:t>
            </a:r>
          </a:p>
          <a:p>
            <a:pPr lvl="1">
              <a:buNone/>
            </a:pPr>
            <a:r>
              <a:rPr lang="en-US" altLang="zh-CN" sz="1600" dirty="0" smtClean="0">
                <a:latin typeface="Times New Roman" pitchFamily="18" charset="0"/>
                <a:ea typeface="微软雅黑"/>
                <a:cs typeface="Times New Roman" pitchFamily="18" charset="0"/>
              </a:rPr>
              <a:t> </a:t>
            </a:r>
            <a:r>
              <a:rPr lang="en-US" altLang="zh-CN" sz="1600" dirty="0" smtClean="0">
                <a:latin typeface="Times New Roman" pitchFamily="18" charset="0"/>
                <a:ea typeface="微软雅黑"/>
                <a:cs typeface="Times New Roman" pitchFamily="18" charset="0"/>
              </a:rPr>
              <a:t>     service provider. </a:t>
            </a:r>
          </a:p>
          <a:p>
            <a:pPr lvl="1">
              <a:buFont typeface="Arial" charset="0"/>
              <a:buChar char="•"/>
            </a:pPr>
            <a:r>
              <a:rPr lang="en-US" altLang="zh-CN" sz="1600" dirty="0" smtClean="0">
                <a:latin typeface="Times New Roman" pitchFamily="18" charset="0"/>
                <a:ea typeface="微软雅黑"/>
                <a:cs typeface="Times New Roman" pitchFamily="18" charset="0"/>
              </a:rPr>
              <a:t>In the virtual AN instance, </a:t>
            </a:r>
          </a:p>
          <a:p>
            <a:pPr lvl="2">
              <a:buFont typeface="Courier New" pitchFamily="49" charset="0"/>
              <a:buChar char="o"/>
            </a:pPr>
            <a:r>
              <a:rPr lang="en-US" altLang="zh-CN" sz="1600" dirty="0" smtClean="0">
                <a:latin typeface="Times New Roman" pitchFamily="18" charset="0"/>
                <a:ea typeface="微软雅黑"/>
                <a:cs typeface="Times New Roman" pitchFamily="18" charset="0"/>
              </a:rPr>
              <a:t>the reference points becomes the </a:t>
            </a:r>
          </a:p>
          <a:p>
            <a:pPr lvl="1">
              <a:buNone/>
            </a:pPr>
            <a:r>
              <a:rPr lang="en-US" altLang="zh-CN" sz="1600" dirty="0" smtClean="0">
                <a:latin typeface="Times New Roman" pitchFamily="18" charset="0"/>
                <a:ea typeface="微软雅黑"/>
                <a:cs typeface="Times New Roman" pitchFamily="18" charset="0"/>
              </a:rPr>
              <a:t> </a:t>
            </a:r>
            <a:r>
              <a:rPr lang="en-US" altLang="zh-CN" sz="1600" dirty="0" smtClean="0">
                <a:latin typeface="Times New Roman" pitchFamily="18" charset="0"/>
                <a:ea typeface="微软雅黑"/>
                <a:cs typeface="Times New Roman" pitchFamily="18" charset="0"/>
              </a:rPr>
              <a:t>            VNF interfaces.  For example, </a:t>
            </a:r>
          </a:p>
          <a:p>
            <a:pPr lvl="1">
              <a:buNone/>
            </a:pPr>
            <a:r>
              <a:rPr lang="en-US" altLang="zh-CN" sz="1600" dirty="0" smtClean="0">
                <a:latin typeface="Times New Roman" pitchFamily="18" charset="0"/>
                <a:ea typeface="微软雅黑"/>
                <a:cs typeface="Times New Roman" pitchFamily="18" charset="0"/>
              </a:rPr>
              <a:t> </a:t>
            </a:r>
            <a:r>
              <a:rPr lang="en-US" altLang="zh-CN" sz="1600" dirty="0" smtClean="0">
                <a:latin typeface="Times New Roman" pitchFamily="18" charset="0"/>
                <a:ea typeface="微软雅黑"/>
                <a:cs typeface="Times New Roman" pitchFamily="18" charset="0"/>
              </a:rPr>
              <a:t>            R5 is the VNF interface between </a:t>
            </a:r>
          </a:p>
          <a:p>
            <a:pPr lvl="1">
              <a:buNone/>
            </a:pPr>
            <a:r>
              <a:rPr lang="en-US" altLang="zh-CN" sz="1600" dirty="0" smtClean="0">
                <a:latin typeface="Times New Roman" pitchFamily="18" charset="0"/>
                <a:ea typeface="微软雅黑"/>
                <a:cs typeface="Times New Roman" pitchFamily="18" charset="0"/>
              </a:rPr>
              <a:t> </a:t>
            </a:r>
            <a:r>
              <a:rPr lang="en-US" altLang="zh-CN" sz="1600" dirty="0" smtClean="0">
                <a:latin typeface="Times New Roman" pitchFamily="18" charset="0"/>
                <a:ea typeface="微软雅黑"/>
                <a:cs typeface="Times New Roman" pitchFamily="18" charset="0"/>
              </a:rPr>
              <a:t>            V-ANC and V-NA</a:t>
            </a:r>
          </a:p>
          <a:p>
            <a:pPr lvl="2">
              <a:buFont typeface="Courier New" pitchFamily="49" charset="0"/>
              <a:buChar char="o"/>
            </a:pPr>
            <a:r>
              <a:rPr lang="en-US" altLang="zh-CN" sz="1600" dirty="0" smtClean="0">
                <a:latin typeface="Times New Roman" pitchFamily="18" charset="0"/>
                <a:ea typeface="微软雅黑"/>
                <a:cs typeface="Times New Roman" pitchFamily="18" charset="0"/>
              </a:rPr>
              <a:t>Functions of AN are represented </a:t>
            </a:r>
          </a:p>
          <a:p>
            <a:pPr lvl="2">
              <a:buNone/>
            </a:pPr>
            <a:r>
              <a:rPr lang="en-US" altLang="zh-CN" sz="1600" dirty="0" smtClean="0">
                <a:latin typeface="Times New Roman" pitchFamily="18" charset="0"/>
                <a:ea typeface="微软雅黑"/>
                <a:cs typeface="Times New Roman" pitchFamily="18" charset="0"/>
              </a:rPr>
              <a:t> </a:t>
            </a:r>
            <a:r>
              <a:rPr lang="en-US" altLang="zh-CN" sz="1600" dirty="0" smtClean="0">
                <a:latin typeface="Times New Roman" pitchFamily="18" charset="0"/>
                <a:ea typeface="微软雅黑"/>
                <a:cs typeface="Times New Roman" pitchFamily="18" charset="0"/>
              </a:rPr>
              <a:t>   by (abstracted) virtual network</a:t>
            </a:r>
          </a:p>
          <a:p>
            <a:pPr lvl="2">
              <a:buNone/>
            </a:pPr>
            <a:r>
              <a:rPr lang="en-US" altLang="zh-CN" sz="1600" dirty="0" smtClean="0">
                <a:latin typeface="Times New Roman" pitchFamily="18" charset="0"/>
                <a:ea typeface="微软雅黑"/>
                <a:cs typeface="Times New Roman" pitchFamily="18" charset="0"/>
              </a:rPr>
              <a:t> </a:t>
            </a:r>
            <a:r>
              <a:rPr lang="en-US" altLang="zh-CN" sz="1600" dirty="0" smtClean="0">
                <a:latin typeface="Times New Roman" pitchFamily="18" charset="0"/>
                <a:ea typeface="微软雅黑"/>
                <a:cs typeface="Times New Roman" pitchFamily="18" charset="0"/>
              </a:rPr>
              <a:t>   functions  </a:t>
            </a:r>
            <a:endParaRPr lang="en-US" altLang="zh-CN" sz="1600" dirty="0" smtClean="0">
              <a:latin typeface="Times New Roman" pitchFamily="18" charset="0"/>
              <a:ea typeface="微软雅黑"/>
              <a:cs typeface="Times New Roman" pitchFamily="18" charset="0"/>
            </a:endParaRPr>
          </a:p>
          <a:p>
            <a:pPr lvl="1">
              <a:buNone/>
            </a:pPr>
            <a:r>
              <a:rPr lang="en-US" altLang="zh-CN" sz="1600" dirty="0" smtClean="0">
                <a:latin typeface="Times New Roman" pitchFamily="18" charset="0"/>
                <a:ea typeface="微软雅黑"/>
                <a:cs typeface="Times New Roman" pitchFamily="18" charset="0"/>
              </a:rPr>
              <a:t> </a:t>
            </a:r>
            <a:r>
              <a:rPr lang="en-US" altLang="zh-CN" sz="1600" dirty="0" smtClean="0">
                <a:latin typeface="Times New Roman" pitchFamily="18" charset="0"/>
                <a:ea typeface="微软雅黑"/>
                <a:cs typeface="Times New Roman" pitchFamily="18" charset="0"/>
              </a:rPr>
              <a:t>     </a:t>
            </a:r>
          </a:p>
        </p:txBody>
      </p:sp>
    </p:spTree>
    <p:extLst>
      <p:ext uri="{BB962C8B-B14F-4D97-AF65-F5344CB8AC3E}">
        <p14:creationId xmlns="" xmlns:p14="http://schemas.microsoft.com/office/powerpoint/2010/main" val="37318122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04362"/>
          </a:xfrm>
        </p:spPr>
        <p:txBody>
          <a:bodyPr/>
          <a:lstStyle/>
          <a:p>
            <a:r>
              <a:rPr lang="en-US" dirty="0" smtClean="0"/>
              <a:t>Virtual AN Instantiation Procedure</a:t>
            </a:r>
            <a:endParaRPr lang="en-US" dirty="0"/>
          </a:p>
        </p:txBody>
      </p:sp>
      <p:sp>
        <p:nvSpPr>
          <p:cNvPr id="141" name="Content Placeholder 2"/>
          <p:cNvSpPr>
            <a:spLocks noGrp="1"/>
          </p:cNvSpPr>
          <p:nvPr>
            <p:ph idx="1"/>
          </p:nvPr>
        </p:nvSpPr>
        <p:spPr>
          <a:xfrm>
            <a:off x="432000" y="1089000"/>
            <a:ext cx="8415000" cy="1485000"/>
          </a:xfrm>
        </p:spPr>
        <p:txBody>
          <a:bodyPr>
            <a:noAutofit/>
          </a:bodyPr>
          <a:lstStyle/>
          <a:p>
            <a:pPr>
              <a:buFont typeface="Arial" charset="0"/>
              <a:buChar char="•"/>
            </a:pPr>
            <a:r>
              <a:rPr lang="en-US" altLang="zh-CN" sz="2400" b="1" dirty="0" smtClean="0">
                <a:latin typeface="Times New Roman" pitchFamily="18" charset="0"/>
                <a:ea typeface="微软雅黑"/>
                <a:cs typeface="Times New Roman" pitchFamily="18" charset="0"/>
              </a:rPr>
              <a:t>Virtual AN Creation Procedure</a:t>
            </a:r>
          </a:p>
          <a:p>
            <a:pPr lvl="1">
              <a:buFont typeface="Arial" charset="0"/>
              <a:buChar char="•"/>
            </a:pPr>
            <a:r>
              <a:rPr lang="en-US" altLang="zh-CN" sz="1600" dirty="0" smtClean="0">
                <a:latin typeface="Times New Roman" pitchFamily="18" charset="0"/>
                <a:ea typeface="微软雅黑"/>
                <a:cs typeface="Times New Roman" pitchFamily="18" charset="0"/>
              </a:rPr>
              <a:t>Creation : create a virtual AN instance, discovering and Joining the service provider network.</a:t>
            </a:r>
          </a:p>
          <a:p>
            <a:pPr lvl="1">
              <a:buFont typeface="Arial" charset="0"/>
              <a:buChar char="•"/>
            </a:pPr>
            <a:r>
              <a:rPr lang="en-US" altLang="zh-CN" sz="1600" dirty="0" smtClean="0">
                <a:latin typeface="Times New Roman" pitchFamily="18" charset="0"/>
                <a:ea typeface="微软雅黑"/>
                <a:cs typeface="Times New Roman" pitchFamily="18" charset="0"/>
              </a:rPr>
              <a:t>Initiation: Configuration of virtual AN instance </a:t>
            </a:r>
            <a:r>
              <a:rPr lang="en-US" altLang="zh-CN" sz="1600" dirty="0" smtClean="0">
                <a:latin typeface="Times New Roman" pitchFamily="18" charset="0"/>
                <a:ea typeface="微软雅黑"/>
                <a:cs typeface="Times New Roman" pitchFamily="18" charset="0"/>
              </a:rPr>
              <a:t> </a:t>
            </a:r>
            <a:endParaRPr lang="en-US" altLang="zh-CN" sz="1600" dirty="0" smtClean="0">
              <a:latin typeface="Times New Roman" pitchFamily="18" charset="0"/>
              <a:ea typeface="微软雅黑"/>
              <a:cs typeface="Times New Roman" pitchFamily="18" charset="0"/>
            </a:endParaRPr>
          </a:p>
        </p:txBody>
      </p:sp>
      <p:grpSp>
        <p:nvGrpSpPr>
          <p:cNvPr id="139" name="Group 138"/>
          <p:cNvGrpSpPr/>
          <p:nvPr/>
        </p:nvGrpSpPr>
        <p:grpSpPr>
          <a:xfrm>
            <a:off x="1557652" y="2754000"/>
            <a:ext cx="6332165" cy="3690000"/>
            <a:chOff x="1557652" y="2754000"/>
            <a:chExt cx="6332165" cy="3690000"/>
          </a:xfrm>
        </p:grpSpPr>
        <p:sp>
          <p:nvSpPr>
            <p:cNvPr id="64" name="TextBox 5"/>
            <p:cNvSpPr txBox="1"/>
            <p:nvPr/>
          </p:nvSpPr>
          <p:spPr>
            <a:xfrm>
              <a:off x="2855698" y="2754000"/>
              <a:ext cx="538930" cy="261610"/>
            </a:xfrm>
            <a:prstGeom prst="rect">
              <a:avLst/>
            </a:prstGeom>
            <a:solidFill>
              <a:schemeClr val="bg1">
                <a:lumMod val="95000"/>
              </a:schemeClr>
            </a:solidFill>
            <a:ln w="12700">
              <a:solidFill>
                <a:schemeClr val="tx1"/>
              </a:solidFill>
            </a:ln>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algn="ctr"/>
              <a:r>
                <a:rPr lang="en-US" sz="1100" dirty="0" smtClean="0"/>
                <a:t>V-NA</a:t>
              </a:r>
              <a:endParaRPr lang="en-US" sz="1100" dirty="0"/>
            </a:p>
          </p:txBody>
        </p:sp>
        <p:sp>
          <p:nvSpPr>
            <p:cNvPr id="65" name="TextBox 64"/>
            <p:cNvSpPr txBox="1"/>
            <p:nvPr/>
          </p:nvSpPr>
          <p:spPr>
            <a:xfrm>
              <a:off x="7249898" y="2754000"/>
              <a:ext cx="639919" cy="261610"/>
            </a:xfrm>
            <a:prstGeom prst="rect">
              <a:avLst/>
            </a:prstGeom>
            <a:solidFill>
              <a:schemeClr val="bg1">
                <a:lumMod val="95000"/>
              </a:schemeClr>
            </a:solidFill>
            <a:ln w="12700">
              <a:solidFill>
                <a:schemeClr val="tx1"/>
              </a:solidFill>
            </a:ln>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algn="ctr"/>
              <a:r>
                <a:rPr lang="en-US" sz="1100" dirty="0" smtClean="0"/>
                <a:t>V-NMS</a:t>
              </a:r>
              <a:endParaRPr lang="en-US" sz="1100" dirty="0"/>
            </a:p>
          </p:txBody>
        </p:sp>
        <p:sp>
          <p:nvSpPr>
            <p:cNvPr id="66" name="TextBox 12"/>
            <p:cNvSpPr txBox="1"/>
            <p:nvPr/>
          </p:nvSpPr>
          <p:spPr>
            <a:xfrm>
              <a:off x="5666616" y="3527390"/>
              <a:ext cx="1463862" cy="261610"/>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r>
                <a:rPr lang="en-US" sz="1100" dirty="0" smtClean="0"/>
                <a:t>2.  Discovery Request </a:t>
              </a:r>
              <a:endParaRPr lang="en-US" sz="1100" dirty="0"/>
            </a:p>
          </p:txBody>
        </p:sp>
        <p:sp>
          <p:nvSpPr>
            <p:cNvPr id="67" name="TextBox 32"/>
            <p:cNvSpPr txBox="1"/>
            <p:nvPr/>
          </p:nvSpPr>
          <p:spPr>
            <a:xfrm>
              <a:off x="5244099" y="2754000"/>
              <a:ext cx="633507" cy="261610"/>
            </a:xfrm>
            <a:prstGeom prst="rect">
              <a:avLst/>
            </a:prstGeom>
            <a:solidFill>
              <a:schemeClr val="bg1">
                <a:lumMod val="95000"/>
              </a:schemeClr>
            </a:solidFill>
            <a:ln w="12700">
              <a:solidFill>
                <a:schemeClr val="tx1"/>
              </a:solidFill>
            </a:ln>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algn="ctr"/>
              <a:r>
                <a:rPr lang="en-US" sz="1100" dirty="0" smtClean="0"/>
                <a:t>V-ANC</a:t>
              </a:r>
              <a:endParaRPr lang="en-US" sz="1100" dirty="0"/>
            </a:p>
          </p:txBody>
        </p:sp>
        <p:cxnSp>
          <p:nvCxnSpPr>
            <p:cNvPr id="68" name="Straight Arrow Connector 67"/>
            <p:cNvCxnSpPr/>
            <p:nvPr/>
          </p:nvCxnSpPr>
          <p:spPr bwMode="auto">
            <a:xfrm>
              <a:off x="5576616" y="3744000"/>
              <a:ext cx="20250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69" name="TextBox 39"/>
            <p:cNvSpPr txBox="1"/>
            <p:nvPr/>
          </p:nvSpPr>
          <p:spPr>
            <a:xfrm>
              <a:off x="5672767" y="3842390"/>
              <a:ext cx="1515158" cy="261610"/>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r>
                <a:rPr lang="en-US" sz="1100" dirty="0" smtClean="0"/>
                <a:t>3.  Discovery Response</a:t>
              </a:r>
              <a:endParaRPr lang="en-US" sz="1100" dirty="0"/>
            </a:p>
          </p:txBody>
        </p:sp>
        <p:cxnSp>
          <p:nvCxnSpPr>
            <p:cNvPr id="70" name="Straight Arrow Connector 69"/>
            <p:cNvCxnSpPr/>
            <p:nvPr/>
          </p:nvCxnSpPr>
          <p:spPr bwMode="auto">
            <a:xfrm>
              <a:off x="5578102" y="4051777"/>
              <a:ext cx="2025000"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71" name="TextBox 43"/>
            <p:cNvSpPr txBox="1"/>
            <p:nvPr/>
          </p:nvSpPr>
          <p:spPr>
            <a:xfrm>
              <a:off x="5682596" y="4157390"/>
              <a:ext cx="1083951" cy="261610"/>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r>
                <a:rPr lang="en-US" sz="1100" dirty="0" smtClean="0"/>
                <a:t>4.  Join Request</a:t>
              </a:r>
              <a:endParaRPr lang="en-US" sz="1100" dirty="0"/>
            </a:p>
          </p:txBody>
        </p:sp>
        <p:cxnSp>
          <p:nvCxnSpPr>
            <p:cNvPr id="72" name="Straight Arrow Connector 71"/>
            <p:cNvCxnSpPr/>
            <p:nvPr/>
          </p:nvCxnSpPr>
          <p:spPr bwMode="auto">
            <a:xfrm>
              <a:off x="5576616" y="4366777"/>
              <a:ext cx="20250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73" name="TextBox 47"/>
            <p:cNvSpPr txBox="1"/>
            <p:nvPr/>
          </p:nvSpPr>
          <p:spPr>
            <a:xfrm>
              <a:off x="5697000" y="4472390"/>
              <a:ext cx="1170513" cy="261610"/>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r>
                <a:rPr lang="en-US" sz="1100" dirty="0" smtClean="0"/>
                <a:t>5. Join Response </a:t>
              </a:r>
              <a:endParaRPr lang="en-US" sz="1100" dirty="0"/>
            </a:p>
          </p:txBody>
        </p:sp>
        <p:cxnSp>
          <p:nvCxnSpPr>
            <p:cNvPr id="74" name="Straight Arrow Connector 73"/>
            <p:cNvCxnSpPr/>
            <p:nvPr/>
          </p:nvCxnSpPr>
          <p:spPr bwMode="auto">
            <a:xfrm>
              <a:off x="5576616" y="4689000"/>
              <a:ext cx="1980000"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75" name="TextBox 5"/>
            <p:cNvSpPr txBox="1"/>
            <p:nvPr/>
          </p:nvSpPr>
          <p:spPr>
            <a:xfrm>
              <a:off x="1557652" y="2754000"/>
              <a:ext cx="886781" cy="261610"/>
            </a:xfrm>
            <a:prstGeom prst="rect">
              <a:avLst/>
            </a:prstGeom>
            <a:solidFill>
              <a:schemeClr val="bg1">
                <a:lumMod val="95000"/>
              </a:schemeClr>
            </a:solidFill>
            <a:ln w="12700">
              <a:solidFill>
                <a:schemeClr val="tx1"/>
              </a:solidFill>
            </a:ln>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algn="ctr"/>
              <a:r>
                <a:rPr lang="en-US" sz="1100" dirty="0" smtClean="0"/>
                <a:t>Orchestrator</a:t>
              </a:r>
              <a:endParaRPr lang="en-US" sz="1100" dirty="0"/>
            </a:p>
          </p:txBody>
        </p:sp>
        <p:cxnSp>
          <p:nvCxnSpPr>
            <p:cNvPr id="76" name="Straight Connector 75"/>
            <p:cNvCxnSpPr>
              <a:stCxn id="75" idx="2"/>
            </p:cNvCxnSpPr>
            <p:nvPr/>
          </p:nvCxnSpPr>
          <p:spPr bwMode="auto">
            <a:xfrm>
              <a:off x="2001043" y="3015610"/>
              <a:ext cx="17144" cy="338339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77" name="TextBox 12"/>
            <p:cNvSpPr txBox="1"/>
            <p:nvPr/>
          </p:nvSpPr>
          <p:spPr>
            <a:xfrm>
              <a:off x="1978103" y="3212390"/>
              <a:ext cx="1369286" cy="261610"/>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r>
                <a:rPr lang="en-US" sz="1100" dirty="0" smtClean="0"/>
                <a:t>1.  Creation Request </a:t>
              </a:r>
              <a:endParaRPr lang="en-US" sz="1100" dirty="0"/>
            </a:p>
          </p:txBody>
        </p:sp>
        <p:cxnSp>
          <p:nvCxnSpPr>
            <p:cNvPr id="78" name="Straight Arrow Connector 77"/>
            <p:cNvCxnSpPr/>
            <p:nvPr/>
          </p:nvCxnSpPr>
          <p:spPr bwMode="auto">
            <a:xfrm>
              <a:off x="1978103" y="3429000"/>
              <a:ext cx="11250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79" name="Straight Arrow Connector 78"/>
            <p:cNvCxnSpPr/>
            <p:nvPr/>
          </p:nvCxnSpPr>
          <p:spPr bwMode="auto">
            <a:xfrm>
              <a:off x="4268187" y="3429000"/>
              <a:ext cx="1264916"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80" name="Straight Arrow Connector 79"/>
            <p:cNvCxnSpPr/>
            <p:nvPr/>
          </p:nvCxnSpPr>
          <p:spPr bwMode="auto">
            <a:xfrm>
              <a:off x="2018187" y="4921223"/>
              <a:ext cx="3510000"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81" name="TextBox 12"/>
            <p:cNvSpPr txBox="1"/>
            <p:nvPr/>
          </p:nvSpPr>
          <p:spPr>
            <a:xfrm>
              <a:off x="1978103" y="4613446"/>
              <a:ext cx="1491114" cy="261610"/>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r>
                <a:rPr lang="en-US" sz="1100" dirty="0" smtClean="0"/>
                <a:t>6.  Creation Response  </a:t>
              </a:r>
              <a:endParaRPr lang="en-US" sz="1100" dirty="0"/>
            </a:p>
          </p:txBody>
        </p:sp>
        <p:cxnSp>
          <p:nvCxnSpPr>
            <p:cNvPr id="82" name="Straight Connector 81"/>
            <p:cNvCxnSpPr/>
            <p:nvPr/>
          </p:nvCxnSpPr>
          <p:spPr bwMode="auto">
            <a:xfrm>
              <a:off x="3126043" y="3024000"/>
              <a:ext cx="17144" cy="33750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3" name="Straight Connector 82"/>
            <p:cNvCxnSpPr/>
            <p:nvPr/>
          </p:nvCxnSpPr>
          <p:spPr bwMode="auto">
            <a:xfrm>
              <a:off x="5556043" y="3024000"/>
              <a:ext cx="17144" cy="33750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4" name="Straight Connector 83"/>
            <p:cNvCxnSpPr/>
            <p:nvPr/>
          </p:nvCxnSpPr>
          <p:spPr bwMode="auto">
            <a:xfrm>
              <a:off x="7603102" y="3024000"/>
              <a:ext cx="40085" cy="34200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7" name="Straight Arrow Connector 106"/>
            <p:cNvCxnSpPr/>
            <p:nvPr/>
          </p:nvCxnSpPr>
          <p:spPr bwMode="auto">
            <a:xfrm>
              <a:off x="5578102" y="3429000"/>
              <a:ext cx="19800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10" name="TextBox 5"/>
            <p:cNvSpPr txBox="1"/>
            <p:nvPr/>
          </p:nvSpPr>
          <p:spPr>
            <a:xfrm>
              <a:off x="4040890" y="2754000"/>
              <a:ext cx="530915" cy="261610"/>
            </a:xfrm>
            <a:prstGeom prst="rect">
              <a:avLst/>
            </a:prstGeom>
            <a:solidFill>
              <a:schemeClr val="bg1">
                <a:lumMod val="95000"/>
              </a:schemeClr>
            </a:solidFill>
            <a:ln w="12700">
              <a:solidFill>
                <a:schemeClr val="tx1"/>
              </a:solidFill>
            </a:ln>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algn="ctr"/>
              <a:r>
                <a:rPr lang="en-US" sz="1100" dirty="0" smtClean="0"/>
                <a:t>V-BH</a:t>
              </a:r>
              <a:endParaRPr lang="en-US" sz="1100" dirty="0"/>
            </a:p>
          </p:txBody>
        </p:sp>
        <p:cxnSp>
          <p:nvCxnSpPr>
            <p:cNvPr id="111" name="Straight Connector 110"/>
            <p:cNvCxnSpPr/>
            <p:nvPr/>
          </p:nvCxnSpPr>
          <p:spPr bwMode="auto">
            <a:xfrm>
              <a:off x="4296043" y="3024000"/>
              <a:ext cx="17144" cy="33750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3" name="Straight Arrow Connector 112"/>
            <p:cNvCxnSpPr/>
            <p:nvPr/>
          </p:nvCxnSpPr>
          <p:spPr bwMode="auto">
            <a:xfrm>
              <a:off x="3143187" y="3429000"/>
              <a:ext cx="11700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16" name="Straight Arrow Connector 115"/>
            <p:cNvCxnSpPr/>
            <p:nvPr/>
          </p:nvCxnSpPr>
          <p:spPr bwMode="auto">
            <a:xfrm>
              <a:off x="4313187" y="5319000"/>
              <a:ext cx="1260000"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cxnSp>
          <p:nvCxnSpPr>
            <p:cNvPr id="126" name="Straight Arrow Connector 125"/>
            <p:cNvCxnSpPr/>
            <p:nvPr/>
          </p:nvCxnSpPr>
          <p:spPr bwMode="auto">
            <a:xfrm>
              <a:off x="3143187" y="5949000"/>
              <a:ext cx="2385000"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cxnSp>
          <p:nvCxnSpPr>
            <p:cNvPr id="128" name="Straight Arrow Connector 127"/>
            <p:cNvCxnSpPr/>
            <p:nvPr/>
          </p:nvCxnSpPr>
          <p:spPr bwMode="auto">
            <a:xfrm>
              <a:off x="4313187" y="5634000"/>
              <a:ext cx="1260000"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cxnSp>
          <p:nvCxnSpPr>
            <p:cNvPr id="129" name="Straight Arrow Connector 128"/>
            <p:cNvCxnSpPr/>
            <p:nvPr/>
          </p:nvCxnSpPr>
          <p:spPr bwMode="auto">
            <a:xfrm>
              <a:off x="3143187" y="6264000"/>
              <a:ext cx="2430000"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sp>
          <p:nvSpPr>
            <p:cNvPr id="131" name="TextBox 12"/>
            <p:cNvSpPr txBox="1"/>
            <p:nvPr/>
          </p:nvSpPr>
          <p:spPr>
            <a:xfrm>
              <a:off x="4261957" y="5102390"/>
              <a:ext cx="1398140" cy="261610"/>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r>
                <a:rPr lang="en-US" sz="1100" dirty="0" smtClean="0"/>
                <a:t>7</a:t>
              </a:r>
              <a:r>
                <a:rPr lang="en-US" sz="1100" dirty="0" smtClean="0"/>
                <a:t>.  Initiation  Request</a:t>
              </a:r>
              <a:endParaRPr lang="en-US" sz="1100" dirty="0"/>
            </a:p>
          </p:txBody>
        </p:sp>
        <p:sp>
          <p:nvSpPr>
            <p:cNvPr id="132" name="TextBox 12"/>
            <p:cNvSpPr txBox="1"/>
            <p:nvPr/>
          </p:nvSpPr>
          <p:spPr>
            <a:xfrm>
              <a:off x="4268187" y="5417390"/>
              <a:ext cx="1484702" cy="261610"/>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r>
                <a:rPr lang="en-US" sz="1100" dirty="0" smtClean="0"/>
                <a:t>8</a:t>
              </a:r>
              <a:r>
                <a:rPr lang="en-US" sz="1100" dirty="0" smtClean="0"/>
                <a:t>.  Initiation Response </a:t>
              </a:r>
              <a:endParaRPr lang="en-US" sz="1100" dirty="0"/>
            </a:p>
          </p:txBody>
        </p:sp>
        <p:sp>
          <p:nvSpPr>
            <p:cNvPr id="136" name="TextBox 12"/>
            <p:cNvSpPr txBox="1"/>
            <p:nvPr/>
          </p:nvSpPr>
          <p:spPr>
            <a:xfrm>
              <a:off x="4268187" y="5732390"/>
              <a:ext cx="1398140" cy="261610"/>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r>
                <a:rPr lang="en-US" sz="1100" dirty="0" smtClean="0"/>
                <a:t>9</a:t>
              </a:r>
              <a:r>
                <a:rPr lang="en-US" sz="1100" dirty="0" smtClean="0"/>
                <a:t>.  Initiation  Request</a:t>
              </a:r>
              <a:endParaRPr lang="en-US" sz="1100" dirty="0"/>
            </a:p>
          </p:txBody>
        </p:sp>
        <p:sp>
          <p:nvSpPr>
            <p:cNvPr id="137" name="TextBox 12"/>
            <p:cNvSpPr txBox="1"/>
            <p:nvPr/>
          </p:nvSpPr>
          <p:spPr>
            <a:xfrm>
              <a:off x="4236657" y="6047390"/>
              <a:ext cx="1555234" cy="261610"/>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r>
                <a:rPr lang="en-US" sz="1100" dirty="0" smtClean="0"/>
                <a:t>10.  Initiation Response </a:t>
              </a:r>
              <a:endParaRPr lang="en-US" sz="1100" dirty="0"/>
            </a:p>
          </p:txBody>
        </p:sp>
      </p:grpSp>
    </p:spTree>
    <p:extLst>
      <p:ext uri="{BB962C8B-B14F-4D97-AF65-F5344CB8AC3E}">
        <p14:creationId xmlns="" xmlns:p14="http://schemas.microsoft.com/office/powerpoint/2010/main" val="37318122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04362"/>
          </a:xfrm>
        </p:spPr>
        <p:txBody>
          <a:bodyPr/>
          <a:lstStyle/>
          <a:p>
            <a:r>
              <a:rPr lang="en-US" dirty="0" smtClean="0"/>
              <a:t>Virtual AN Instantiation Procedure</a:t>
            </a:r>
            <a:endParaRPr lang="en-US" dirty="0"/>
          </a:p>
        </p:txBody>
      </p:sp>
      <p:sp>
        <p:nvSpPr>
          <p:cNvPr id="141" name="Content Placeholder 2"/>
          <p:cNvSpPr>
            <a:spLocks noGrp="1"/>
          </p:cNvSpPr>
          <p:nvPr>
            <p:ph idx="1"/>
          </p:nvPr>
        </p:nvSpPr>
        <p:spPr>
          <a:xfrm>
            <a:off x="432000" y="1089000"/>
            <a:ext cx="8415000" cy="5580000"/>
          </a:xfrm>
        </p:spPr>
        <p:txBody>
          <a:bodyPr>
            <a:noAutofit/>
          </a:bodyPr>
          <a:lstStyle/>
          <a:p>
            <a:pPr>
              <a:buFont typeface="Arial" charset="0"/>
              <a:buChar char="•"/>
            </a:pPr>
            <a:r>
              <a:rPr lang="en-US" altLang="zh-CN" sz="2400" b="1" dirty="0" smtClean="0">
                <a:latin typeface="Times New Roman" pitchFamily="18" charset="0"/>
                <a:ea typeface="微软雅黑"/>
                <a:cs typeface="Times New Roman" pitchFamily="18" charset="0"/>
              </a:rPr>
              <a:t>Virtual AN Instantiation Procedure  </a:t>
            </a:r>
            <a:endParaRPr lang="en-US" altLang="zh-CN" sz="2400" b="1" dirty="0" smtClean="0">
              <a:latin typeface="Times New Roman" pitchFamily="18" charset="0"/>
              <a:ea typeface="微软雅黑"/>
              <a:cs typeface="Times New Roman" pitchFamily="18" charset="0"/>
            </a:endParaRPr>
          </a:p>
          <a:p>
            <a:pPr marL="800100" lvl="1" indent="-342900">
              <a:buFont typeface="Arial" charset="0"/>
              <a:buChar char="•"/>
            </a:pPr>
            <a:r>
              <a:rPr lang="en-US" altLang="zh-CN" sz="1800" dirty="0" smtClean="0">
                <a:latin typeface="Times New Roman" pitchFamily="18" charset="0"/>
                <a:ea typeface="微软雅黑"/>
                <a:cs typeface="Times New Roman" pitchFamily="18" charset="0"/>
              </a:rPr>
              <a:t>Creation </a:t>
            </a:r>
          </a:p>
          <a:p>
            <a:pPr marL="1143000" lvl="2" indent="-342900">
              <a:buFont typeface="Arial" charset="0"/>
              <a:buChar char="•"/>
            </a:pPr>
            <a:r>
              <a:rPr lang="en-US" altLang="zh-CN" sz="1400" dirty="0" smtClean="0">
                <a:latin typeface="Times New Roman" pitchFamily="18" charset="0"/>
                <a:ea typeface="微软雅黑"/>
                <a:cs typeface="Times New Roman" pitchFamily="18" charset="0"/>
              </a:rPr>
              <a:t>Upon the request, or default configuration, the AN orchestrator creates </a:t>
            </a:r>
            <a:r>
              <a:rPr lang="en-US" altLang="zh-CN" sz="1400" dirty="0" smtClean="0">
                <a:latin typeface="Times New Roman" pitchFamily="18" charset="0"/>
                <a:ea typeface="微软雅黑"/>
                <a:cs typeface="Times New Roman" pitchFamily="18" charset="0"/>
              </a:rPr>
              <a:t>a virtual </a:t>
            </a:r>
            <a:r>
              <a:rPr lang="en-US" altLang="zh-CN" sz="1400" dirty="0" smtClean="0">
                <a:latin typeface="Times New Roman" pitchFamily="18" charset="0"/>
                <a:ea typeface="微软雅黑"/>
                <a:cs typeface="Times New Roman" pitchFamily="18" charset="0"/>
              </a:rPr>
              <a:t>AN </a:t>
            </a:r>
            <a:r>
              <a:rPr lang="en-US" altLang="zh-CN" sz="1400" dirty="0" smtClean="0">
                <a:latin typeface="Times New Roman" pitchFamily="18" charset="0"/>
                <a:ea typeface="微软雅黑"/>
                <a:cs typeface="Times New Roman" pitchFamily="18" charset="0"/>
              </a:rPr>
              <a:t>instance associated with a service provider, including the virtual ANC instance, virtual NA instance(s), virtual BH instance(s);  and a virtual NMS instance.</a:t>
            </a:r>
          </a:p>
          <a:p>
            <a:pPr marL="800100" lvl="1" indent="-342900">
              <a:buFont typeface="Arial" charset="0"/>
              <a:buChar char="•"/>
            </a:pPr>
            <a:r>
              <a:rPr lang="en-US" altLang="zh-CN" sz="1800" dirty="0" smtClean="0">
                <a:latin typeface="Times New Roman" pitchFamily="18" charset="0"/>
                <a:ea typeface="微软雅黑"/>
                <a:cs typeface="Times New Roman" pitchFamily="18" charset="0"/>
              </a:rPr>
              <a:t>Initialization of virtual AN</a:t>
            </a:r>
            <a:endParaRPr lang="en-US" altLang="zh-CN" sz="1800" dirty="0" smtClean="0">
              <a:latin typeface="Times New Roman" pitchFamily="18" charset="0"/>
              <a:ea typeface="微软雅黑"/>
              <a:cs typeface="Times New Roman" pitchFamily="18" charset="0"/>
            </a:endParaRPr>
          </a:p>
          <a:p>
            <a:pPr marL="1143000" lvl="2" indent="-342900">
              <a:buFont typeface="Arial" charset="0"/>
              <a:buChar char="•"/>
            </a:pPr>
            <a:r>
              <a:rPr lang="en-US" altLang="zh-CN" sz="1400" dirty="0" smtClean="0">
                <a:latin typeface="Times New Roman" pitchFamily="18" charset="0"/>
                <a:ea typeface="微软雅黑"/>
                <a:cs typeface="Times New Roman" pitchFamily="18" charset="0"/>
              </a:rPr>
              <a:t>The instance of V-NMS establishes a communication with the designated service provider interface to retrieve the AN configuration information. </a:t>
            </a:r>
          </a:p>
          <a:p>
            <a:pPr marL="1143000" lvl="2" indent="-342900">
              <a:buFont typeface="Arial" charset="0"/>
              <a:buChar char="•"/>
            </a:pPr>
            <a:r>
              <a:rPr lang="en-US" altLang="zh-CN" sz="1400" dirty="0" smtClean="0">
                <a:latin typeface="Times New Roman" pitchFamily="18" charset="0"/>
                <a:ea typeface="微软雅黑"/>
                <a:cs typeface="Times New Roman" pitchFamily="18" charset="0"/>
              </a:rPr>
              <a:t>The instance of V-ANC communicates with V-NMS to get the configuration information of the service provider of V-AN through VNF interface (R11) </a:t>
            </a:r>
            <a:r>
              <a:rPr lang="en-US" altLang="zh-CN" sz="1400" dirty="0" smtClean="0">
                <a:latin typeface="Times New Roman" pitchFamily="18" charset="0"/>
                <a:ea typeface="微软雅黑"/>
                <a:cs typeface="Times New Roman" pitchFamily="18" charset="0"/>
              </a:rPr>
              <a:t>between </a:t>
            </a:r>
            <a:r>
              <a:rPr lang="en-US" altLang="zh-CN" sz="1400" dirty="0" smtClean="0">
                <a:latin typeface="Times New Roman" pitchFamily="18" charset="0"/>
                <a:ea typeface="微软雅黑"/>
                <a:cs typeface="Times New Roman" pitchFamily="18" charset="0"/>
              </a:rPr>
              <a:t>V-ANC and V-NMS</a:t>
            </a:r>
          </a:p>
          <a:p>
            <a:pPr marL="1143000" lvl="2" indent="-342900">
              <a:buFont typeface="Arial" charset="0"/>
              <a:buChar char="•"/>
            </a:pPr>
            <a:r>
              <a:rPr lang="en-US" altLang="zh-CN" sz="1400" dirty="0" smtClean="0">
                <a:latin typeface="Times New Roman" pitchFamily="18" charset="0"/>
                <a:ea typeface="微软雅黑"/>
                <a:cs typeface="Times New Roman" pitchFamily="18" charset="0"/>
              </a:rPr>
              <a:t>The V-ANC </a:t>
            </a:r>
            <a:r>
              <a:rPr lang="en-US" altLang="zh-CN" sz="1400" dirty="0" smtClean="0">
                <a:latin typeface="Times New Roman" pitchFamily="18" charset="0"/>
                <a:ea typeface="微软雅黑"/>
                <a:cs typeface="Times New Roman" pitchFamily="18" charset="0"/>
              </a:rPr>
              <a:t>configures </a:t>
            </a:r>
          </a:p>
          <a:p>
            <a:pPr marL="1485900" lvl="3" indent="-342900">
              <a:buFont typeface="Arial" charset="0"/>
              <a:buChar char="•"/>
            </a:pPr>
            <a:r>
              <a:rPr lang="en-US" altLang="zh-CN" sz="1400" dirty="0" smtClean="0">
                <a:latin typeface="Times New Roman" pitchFamily="18" charset="0"/>
                <a:ea typeface="微软雅黑"/>
                <a:cs typeface="Times New Roman" pitchFamily="18" charset="0"/>
              </a:rPr>
              <a:t>V-NA(s) through the VNF interface (R5</a:t>
            </a:r>
            <a:r>
              <a:rPr lang="en-US" altLang="zh-CN" sz="1400" dirty="0" smtClean="0">
                <a:latin typeface="Times New Roman" pitchFamily="18" charset="0"/>
                <a:ea typeface="微软雅黑"/>
                <a:cs typeface="Times New Roman" pitchFamily="18" charset="0"/>
              </a:rPr>
              <a:t>):  </a:t>
            </a:r>
          </a:p>
          <a:p>
            <a:pPr marL="1828800" lvl="4" indent="-342900">
              <a:buFont typeface="Arial" charset="0"/>
              <a:buChar char="•"/>
            </a:pPr>
            <a:r>
              <a:rPr lang="en-US" altLang="zh-CN" sz="1400" dirty="0" smtClean="0">
                <a:latin typeface="Times New Roman" pitchFamily="18" charset="0"/>
                <a:ea typeface="微软雅黑"/>
                <a:cs typeface="Times New Roman" pitchFamily="18" charset="0"/>
              </a:rPr>
              <a:t>operating information: SSID, virtual BSSID, TBTT, channel info, capability, etc.</a:t>
            </a:r>
          </a:p>
          <a:p>
            <a:pPr marL="1828800" lvl="4" indent="-342900">
              <a:buFont typeface="Arial" charset="0"/>
              <a:buChar char="•"/>
            </a:pPr>
            <a:r>
              <a:rPr lang="en-US" altLang="zh-CN" sz="1400" dirty="0" smtClean="0">
                <a:latin typeface="Times New Roman" pitchFamily="18" charset="0"/>
                <a:ea typeface="微软雅黑"/>
                <a:cs typeface="Times New Roman" pitchFamily="18" charset="0"/>
              </a:rPr>
              <a:t>Communication port:  virtual R6</a:t>
            </a:r>
          </a:p>
          <a:p>
            <a:pPr marL="1828800" lvl="4" indent="-342900">
              <a:buFont typeface="Arial" charset="0"/>
              <a:buChar char="•"/>
            </a:pPr>
            <a:r>
              <a:rPr lang="en-US" altLang="zh-CN" sz="1400" dirty="0" smtClean="0">
                <a:latin typeface="Times New Roman" pitchFamily="18" charset="0"/>
                <a:ea typeface="微软雅黑"/>
                <a:cs typeface="Times New Roman" pitchFamily="18" charset="0"/>
              </a:rPr>
              <a:t>Forwarding table: </a:t>
            </a:r>
            <a:r>
              <a:rPr lang="en-US" altLang="zh-CN" sz="1400" dirty="0" smtClean="0">
                <a:latin typeface="Times New Roman" pitchFamily="18" charset="0"/>
                <a:ea typeface="微软雅黑"/>
                <a:cs typeface="Times New Roman" pitchFamily="18" charset="0"/>
              </a:rPr>
              <a:t>such as for SDN</a:t>
            </a:r>
            <a:endParaRPr lang="en-US" altLang="zh-CN" sz="1400" dirty="0" smtClean="0">
              <a:latin typeface="Times New Roman" pitchFamily="18" charset="0"/>
              <a:ea typeface="微软雅黑"/>
              <a:cs typeface="Times New Roman" pitchFamily="18" charset="0"/>
            </a:endParaRPr>
          </a:p>
          <a:p>
            <a:pPr marL="1828800" lvl="4" indent="-342900">
              <a:buFont typeface="Arial" charset="0"/>
              <a:buChar char="•"/>
            </a:pPr>
            <a:r>
              <a:rPr lang="en-US" altLang="zh-CN" sz="1400" dirty="0" smtClean="0">
                <a:latin typeface="Times New Roman" pitchFamily="18" charset="0"/>
                <a:ea typeface="微软雅黑"/>
                <a:cs typeface="Times New Roman" pitchFamily="18" charset="0"/>
              </a:rPr>
              <a:t>Authentication information</a:t>
            </a:r>
            <a:endParaRPr lang="en-US" altLang="zh-CN" sz="1400" dirty="0" smtClean="0">
              <a:latin typeface="Times New Roman" pitchFamily="18" charset="0"/>
              <a:ea typeface="微软雅黑"/>
              <a:cs typeface="Times New Roman" pitchFamily="18" charset="0"/>
            </a:endParaRPr>
          </a:p>
          <a:p>
            <a:pPr marL="1485900" lvl="3" indent="-342900">
              <a:buFont typeface="Arial" charset="0"/>
              <a:buChar char="•"/>
            </a:pPr>
            <a:r>
              <a:rPr lang="en-US" altLang="zh-CN" sz="1400" dirty="0" smtClean="0">
                <a:latin typeface="Times New Roman" pitchFamily="18" charset="0"/>
                <a:ea typeface="微软雅黑"/>
                <a:cs typeface="Times New Roman" pitchFamily="18" charset="0"/>
              </a:rPr>
              <a:t>V-BH(s) through the VNF interface (R7) </a:t>
            </a:r>
            <a:endParaRPr lang="en-US" altLang="zh-CN" sz="1400" dirty="0" smtClean="0">
              <a:latin typeface="Times New Roman" pitchFamily="18" charset="0"/>
              <a:ea typeface="微软雅黑"/>
              <a:cs typeface="Times New Roman" pitchFamily="18" charset="0"/>
            </a:endParaRPr>
          </a:p>
          <a:p>
            <a:pPr marL="1828800" lvl="4" indent="-342900">
              <a:buFont typeface="Arial" charset="0"/>
              <a:buChar char="•"/>
            </a:pPr>
            <a:r>
              <a:rPr lang="en-US" altLang="zh-CN" sz="1400" dirty="0" smtClean="0">
                <a:latin typeface="Times New Roman" pitchFamily="18" charset="0"/>
                <a:ea typeface="微软雅黑"/>
                <a:cs typeface="Times New Roman" pitchFamily="18" charset="0"/>
              </a:rPr>
              <a:t>Communication ports:  virtual R6 and R3</a:t>
            </a:r>
          </a:p>
          <a:p>
            <a:pPr marL="1828800" lvl="4" indent="-342900">
              <a:buFont typeface="Arial" charset="0"/>
              <a:buChar char="•"/>
            </a:pPr>
            <a:r>
              <a:rPr lang="en-US" altLang="zh-CN" sz="1400" dirty="0" smtClean="0">
                <a:latin typeface="Times New Roman" pitchFamily="18" charset="0"/>
                <a:ea typeface="微软雅黑"/>
                <a:cs typeface="Times New Roman" pitchFamily="18" charset="0"/>
              </a:rPr>
              <a:t>Forwarding tables: such as for SDN</a:t>
            </a:r>
          </a:p>
          <a:p>
            <a:pPr marL="1828800" lvl="4" indent="-342900">
              <a:buFont typeface="Arial" charset="0"/>
              <a:buChar char="•"/>
            </a:pPr>
            <a:r>
              <a:rPr lang="en-US" altLang="zh-CN" sz="1400" dirty="0" smtClean="0">
                <a:latin typeface="Times New Roman" pitchFamily="18" charset="0"/>
                <a:ea typeface="微软雅黑"/>
                <a:cs typeface="Times New Roman" pitchFamily="18" charset="0"/>
              </a:rPr>
              <a:t>Authentication information</a:t>
            </a:r>
            <a:endParaRPr lang="en-US" altLang="zh-CN" sz="1400" dirty="0" smtClean="0">
              <a:latin typeface="Times New Roman" pitchFamily="18" charset="0"/>
              <a:ea typeface="微软雅黑"/>
              <a:cs typeface="Times New Roman" pitchFamily="18" charset="0"/>
            </a:endParaRPr>
          </a:p>
        </p:txBody>
      </p:sp>
    </p:spTree>
    <p:extLst>
      <p:ext uri="{BB962C8B-B14F-4D97-AF65-F5344CB8AC3E}">
        <p14:creationId xmlns="" xmlns:p14="http://schemas.microsoft.com/office/powerpoint/2010/main" val="37318122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04362"/>
          </a:xfrm>
        </p:spPr>
        <p:txBody>
          <a:bodyPr/>
          <a:lstStyle/>
          <a:p>
            <a:r>
              <a:rPr lang="en-US" dirty="0" smtClean="0"/>
              <a:t>References</a:t>
            </a:r>
            <a:endParaRPr lang="en-US" dirty="0"/>
          </a:p>
        </p:txBody>
      </p:sp>
      <p:sp>
        <p:nvSpPr>
          <p:cNvPr id="141" name="Content Placeholder 2"/>
          <p:cNvSpPr>
            <a:spLocks noGrp="1"/>
          </p:cNvSpPr>
          <p:nvPr>
            <p:ph idx="1"/>
          </p:nvPr>
        </p:nvSpPr>
        <p:spPr>
          <a:xfrm>
            <a:off x="432000" y="1089000"/>
            <a:ext cx="8415000" cy="5175000"/>
          </a:xfrm>
        </p:spPr>
        <p:txBody>
          <a:bodyPr>
            <a:noAutofit/>
          </a:bodyPr>
          <a:lstStyle/>
          <a:p>
            <a:pPr>
              <a:buFont typeface="Arial" charset="0"/>
              <a:buChar char="•"/>
            </a:pPr>
            <a:r>
              <a:rPr lang="en-US" altLang="zh-CN" sz="2400" b="1" dirty="0" smtClean="0">
                <a:latin typeface="Times New Roman" pitchFamily="18" charset="0"/>
                <a:ea typeface="微软雅黑"/>
                <a:cs typeface="Times New Roman" pitchFamily="18" charset="0"/>
              </a:rPr>
              <a:t>References </a:t>
            </a:r>
          </a:p>
          <a:p>
            <a:pPr marL="800100" lvl="1" indent="-342900">
              <a:buFont typeface="Arial" charset="0"/>
              <a:buChar char="•"/>
            </a:pPr>
            <a:r>
              <a:rPr lang="en-US" altLang="zh-CN" sz="1800" dirty="0" smtClean="0">
                <a:latin typeface="Times New Roman" pitchFamily="18" charset="0"/>
                <a:ea typeface="微软雅黑"/>
                <a:cs typeface="Times New Roman" pitchFamily="18" charset="0"/>
              </a:rPr>
              <a:t>IEEE802-1cf-d2</a:t>
            </a:r>
            <a:endParaRPr lang="en-US" altLang="zh-CN" sz="1800" dirty="0" smtClean="0">
              <a:latin typeface="Times New Roman" pitchFamily="18" charset="0"/>
              <a:ea typeface="微软雅黑"/>
              <a:cs typeface="Times New Roman" pitchFamily="18" charset="0"/>
            </a:endParaRPr>
          </a:p>
          <a:p>
            <a:pPr marL="800100" lvl="1" indent="-342900">
              <a:buFont typeface="Arial" charset="0"/>
              <a:buChar char="•"/>
            </a:pPr>
            <a:r>
              <a:rPr lang="en-US" altLang="zh-CN" sz="1800" dirty="0" smtClean="0">
                <a:latin typeface="Times New Roman" pitchFamily="18" charset="0"/>
                <a:ea typeface="微软雅黑"/>
                <a:cs typeface="Times New Roman" pitchFamily="18" charset="0"/>
              </a:rPr>
              <a:t>omniran-16-0017-02-CF00-omniRAN-NFV</a:t>
            </a:r>
          </a:p>
          <a:p>
            <a:pPr marL="800100" lvl="1" indent="-342900">
              <a:buFont typeface="Arial" charset="0"/>
              <a:buChar char="•"/>
            </a:pPr>
            <a:r>
              <a:rPr lang="en-US" altLang="zh-CN" sz="1800" dirty="0" smtClean="0">
                <a:latin typeface="Times New Roman" pitchFamily="18" charset="0"/>
                <a:ea typeface="微软雅黑"/>
                <a:cs typeface="Times New Roman" pitchFamily="18" charset="0"/>
              </a:rPr>
              <a:t>omniran-16-0036-01-CF00-an-setup-procedure-2</a:t>
            </a:r>
            <a:endParaRPr lang="en-US" altLang="zh-CN" sz="1800" dirty="0" smtClean="0">
              <a:latin typeface="Times New Roman" pitchFamily="18" charset="0"/>
              <a:ea typeface="微软雅黑"/>
              <a:cs typeface="Times New Roman" pitchFamily="18" charset="0"/>
            </a:endParaRPr>
          </a:p>
        </p:txBody>
      </p:sp>
    </p:spTree>
    <p:extLst>
      <p:ext uri="{BB962C8B-B14F-4D97-AF65-F5344CB8AC3E}">
        <p14:creationId xmlns="" xmlns:p14="http://schemas.microsoft.com/office/powerpoint/2010/main" val="37318122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mniran_usecase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7076</TotalTime>
  <Words>621</Words>
  <Application>Microsoft Office PowerPoint</Application>
  <PresentationFormat>On-screen Show (4:3)</PresentationFormat>
  <Paragraphs>82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omniran_usecase_template</vt:lpstr>
      <vt:lpstr>Slide 1</vt:lpstr>
      <vt:lpstr>Background</vt:lpstr>
      <vt:lpstr>omniRAN Network Reference Model</vt:lpstr>
      <vt:lpstr>Virtual AN Instantiation Procedure</vt:lpstr>
      <vt:lpstr>Virtual AN Instantiation Procedure</vt:lpstr>
      <vt:lpstr>References</vt:lpstr>
    </vt:vector>
  </TitlesOfParts>
  <Company>Nokia Siemens Networks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Max Riegel</dc:creator>
  <cp:lastModifiedBy>yfang-2</cp:lastModifiedBy>
  <cp:revision>825</cp:revision>
  <cp:lastPrinted>1998-02-10T13:28:06Z</cp:lastPrinted>
  <dcterms:created xsi:type="dcterms:W3CDTF">2013-03-11T14:14:17Z</dcterms:created>
  <dcterms:modified xsi:type="dcterms:W3CDTF">2016-09-26T23:00:31Z</dcterms:modified>
</cp:coreProperties>
</file>