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7" r:id="rId2"/>
    <p:sldId id="262" r:id="rId3"/>
    <p:sldId id="334" r:id="rId4"/>
    <p:sldId id="335" r:id="rId5"/>
    <p:sldId id="337" r:id="rId6"/>
    <p:sldId id="328" r:id="rId7"/>
    <p:sldId id="338" r:id="rId8"/>
    <p:sldId id="339" r:id="rId9"/>
    <p:sldId id="340" r:id="rId10"/>
    <p:sldId id="27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673" autoAdjust="0"/>
  </p:normalViewPr>
  <p:slideViewPr>
    <p:cSldViewPr>
      <p:cViewPr varScale="1">
        <p:scale>
          <a:sx n="119" d="100"/>
          <a:sy n="119" d="100"/>
        </p:scale>
        <p:origin x="2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omniran-16-00</a:t>
            </a:r>
            <a:r>
              <a:rPr lang="en-US" sz="1400" b="1" dirty="0" smtClean="0">
                <a:latin typeface="+mn-lt"/>
              </a:rPr>
              <a:t>71</a:t>
            </a:r>
            <a:r>
              <a:rPr lang="hr-HR" sz="1400" b="1" dirty="0" smtClean="0">
                <a:latin typeface="+mn-lt"/>
              </a:rPr>
              <a:t>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974448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Network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instantiation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2017-09-27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</a:t>
                      </a:r>
                      <a:r>
                        <a:rPr lang="en-US" sz="1400" baseline="0" dirty="0" smtClean="0"/>
                        <a:t>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 Bell Labs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Maximilian.Riegel@nokia.com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</a:t>
            </a:r>
            <a:r>
              <a:rPr lang="is-IS" sz="1600" dirty="0">
                <a:latin typeface="+mn-lt"/>
              </a:rPr>
              <a:t> </a:t>
            </a:r>
            <a:r>
              <a:rPr lang="is-IS" sz="1600" dirty="0" smtClean="0">
                <a:latin typeface="+mn-lt"/>
              </a:rPr>
              <a:t>introductory thoughts on network instantiation in the scope of P802.1CF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slides </a:t>
            </a:r>
            <a:r>
              <a:rPr lang="en-US" dirty="0" smtClean="0"/>
              <a:t>present initial thoughts on network instantiation.</a:t>
            </a:r>
          </a:p>
          <a:p>
            <a:r>
              <a:rPr lang="en-US" dirty="0" smtClean="0"/>
              <a:t>A couple of open questions have to agreed before progressing the specification text.</a:t>
            </a:r>
          </a:p>
          <a:p>
            <a:pPr lvl="1"/>
            <a:r>
              <a:rPr lang="en-US" dirty="0" smtClean="0"/>
              <a:t>Clarification of role of NMS = interface into OSS/BSS of access network operator</a:t>
            </a:r>
          </a:p>
          <a:p>
            <a:pPr lvl="1"/>
            <a:r>
              <a:rPr lang="en-US" dirty="0" smtClean="0"/>
              <a:t>Access Network identity and role of ANC?</a:t>
            </a:r>
          </a:p>
          <a:p>
            <a:pPr lvl="1"/>
            <a:r>
              <a:rPr lang="en-US" dirty="0" smtClean="0"/>
              <a:t>Message flows between access network operator (= NMS ??) and orchestrator?</a:t>
            </a:r>
          </a:p>
          <a:p>
            <a:pPr lvl="1"/>
            <a:endParaRPr lang="en-US" dirty="0"/>
          </a:p>
          <a:p>
            <a:r>
              <a:rPr lang="en-US" dirty="0" smtClean="0"/>
              <a:t>Any additional comments or recommendations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Concepts of </a:t>
            </a:r>
            <a:br>
              <a:rPr lang="en-US" dirty="0"/>
            </a:br>
            <a:r>
              <a:rPr lang="en-US" dirty="0" smtClean="0"/>
              <a:t>Network Instantiation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 Bell Labs)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 dirty="0" smtClean="0"/>
              <a:t>Scope and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Access network instantiation describes the process </a:t>
            </a:r>
            <a:r>
              <a:rPr lang="en-US" dirty="0"/>
              <a:t>to </a:t>
            </a:r>
            <a:r>
              <a:rPr lang="en-US" dirty="0" smtClean="0"/>
              <a:t>create in </a:t>
            </a:r>
            <a:r>
              <a:rPr lang="en-US" dirty="0"/>
              <a:t>virtualized </a:t>
            </a:r>
            <a:r>
              <a:rPr lang="en-US" dirty="0" smtClean="0"/>
              <a:t>environments:</a:t>
            </a:r>
          </a:p>
          <a:p>
            <a:pPr lvl="1"/>
            <a:r>
              <a:rPr lang="en-US" dirty="0" smtClean="0"/>
              <a:t>New access network instances</a:t>
            </a:r>
          </a:p>
          <a:p>
            <a:pPr lvl="1"/>
            <a:r>
              <a:rPr lang="en-US" dirty="0" smtClean="0"/>
              <a:t>New network elements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Elements </a:t>
            </a:r>
            <a:r>
              <a:rPr lang="en-US" dirty="0"/>
              <a:t>created by </a:t>
            </a:r>
            <a:r>
              <a:rPr lang="en-US" dirty="0" smtClean="0"/>
              <a:t>instantiation</a:t>
            </a:r>
          </a:p>
          <a:p>
            <a:pPr lvl="1"/>
            <a:r>
              <a:rPr lang="en-US" dirty="0" smtClean="0"/>
              <a:t>ANC =&gt; new access network</a:t>
            </a:r>
            <a:endParaRPr lang="en-US" dirty="0"/>
          </a:p>
          <a:p>
            <a:pPr lvl="1"/>
            <a:r>
              <a:rPr lang="en-US" dirty="0" smtClean="0"/>
              <a:t>NA, BH =&gt; new network elements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331640" y="2492896"/>
            <a:ext cx="4465620" cy="2704154"/>
            <a:chOff x="1196625" y="1486210"/>
            <a:chExt cx="6894364" cy="4174878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1196625" y="3427381"/>
              <a:ext cx="1280160" cy="1828800"/>
            </a:xfrm>
            <a:prstGeom prst="roundRect">
              <a:avLst>
                <a:gd name="adj" fmla="val 8545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3118905" y="3228565"/>
              <a:ext cx="2910558" cy="2028629"/>
            </a:xfrm>
            <a:prstGeom prst="roundRect">
              <a:avLst>
                <a:gd name="adj" fmla="val 6497"/>
              </a:avLst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390280" y="5257195"/>
              <a:ext cx="1700709" cy="403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+mn-lt"/>
                </a:rPr>
                <a:t>Access Router</a:t>
              </a:r>
              <a:endParaRPr lang="en-US" sz="1050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85052" y="5250093"/>
              <a:ext cx="1846724" cy="403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latin typeface="+mn-lt"/>
                </a:rPr>
                <a:t>Access Network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09817" y="5251166"/>
              <a:ext cx="1133971" cy="403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latin typeface="+mn-lt"/>
                </a:rPr>
                <a:t>Terminal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6620671" y="3427381"/>
              <a:ext cx="1280402" cy="1828800"/>
            </a:xfrm>
            <a:prstGeom prst="roundRect">
              <a:avLst>
                <a:gd name="adj" fmla="val 1247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>
                <a:ln>
                  <a:noFill/>
                </a:ln>
                <a:effectLst/>
                <a:latin typeface="+mn-lt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flipV="1">
              <a:off x="2359086" y="4799994"/>
              <a:ext cx="938965" cy="682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" name="Rounded Rectangle 11"/>
            <p:cNvSpPr/>
            <p:nvPr/>
          </p:nvSpPr>
          <p:spPr bwMode="auto">
            <a:xfrm>
              <a:off x="1543795" y="4096394"/>
              <a:ext cx="822960" cy="100584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+mn-lt"/>
                </a:rPr>
                <a:t>Terminal</a:t>
              </a:r>
              <a:br>
                <a:rPr lang="en-US" sz="1000" dirty="0">
                  <a:latin typeface="+mn-lt"/>
                </a:rPr>
              </a:br>
              <a:r>
                <a:rPr lang="en-US" sz="1000" dirty="0">
                  <a:latin typeface="+mn-lt"/>
                </a:rPr>
                <a:t>Interface</a:t>
              </a:r>
              <a:endParaRPr kumimoji="0" lang="en-US" sz="1000" b="0" i="0" u="none" strike="noStrike" cap="none" normalizeH="0" dirty="0">
                <a:ln>
                  <a:noFill/>
                </a:ln>
                <a:effectLst/>
                <a:latin typeface="+mn-lt"/>
              </a:endParaRPr>
            </a:p>
          </p:txBody>
        </p:sp>
        <p:grpSp>
          <p:nvGrpSpPr>
            <p:cNvPr id="13" name="Group 6"/>
            <p:cNvGrpSpPr/>
            <p:nvPr/>
          </p:nvGrpSpPr>
          <p:grpSpPr>
            <a:xfrm>
              <a:off x="2557640" y="4723702"/>
              <a:ext cx="564759" cy="495985"/>
              <a:chOff x="2729564" y="5063075"/>
              <a:chExt cx="564759" cy="495985"/>
            </a:xfrm>
          </p:grpSpPr>
          <p:sp>
            <p:nvSpPr>
              <p:cNvPr id="67" name="TextBox 66"/>
              <p:cNvSpPr txBox="1"/>
              <p:nvPr/>
            </p:nvSpPr>
            <p:spPr>
              <a:xfrm>
                <a:off x="2729564" y="5155167"/>
                <a:ext cx="564759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R1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sp>
          <p:nvSpPr>
            <p:cNvPr id="14" name="Rounded Rectangle 13"/>
            <p:cNvSpPr/>
            <p:nvPr/>
          </p:nvSpPr>
          <p:spPr bwMode="auto">
            <a:xfrm>
              <a:off x="3221850" y="1722384"/>
              <a:ext cx="1289304" cy="100584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+mn-lt"/>
                </a:rPr>
                <a:t>Coordination and </a:t>
              </a:r>
              <a:r>
                <a:rPr lang="en-US" sz="1000" dirty="0">
                  <a:solidFill>
                    <a:srgbClr val="000000"/>
                  </a:solidFill>
                  <a:latin typeface="+mn-lt"/>
                </a:rPr>
                <a:t>Information</a:t>
              </a:r>
              <a:r>
                <a:rPr lang="en-US" sz="1000" dirty="0">
                  <a:latin typeface="+mn-lt"/>
                </a:rPr>
                <a:t/>
              </a:r>
              <a:br>
                <a:rPr lang="en-US" sz="1000" dirty="0">
                  <a:latin typeface="+mn-lt"/>
                </a:rPr>
              </a:br>
              <a:r>
                <a:rPr lang="en-US" sz="1000" dirty="0">
                  <a:latin typeface="+mn-lt"/>
                </a:rPr>
                <a:t>Service</a:t>
              </a:r>
            </a:p>
          </p:txBody>
        </p:sp>
        <p:cxnSp>
          <p:nvCxnSpPr>
            <p:cNvPr id="15" name="Elbow Connector 14"/>
            <p:cNvCxnSpPr/>
            <p:nvPr/>
          </p:nvCxnSpPr>
          <p:spPr bwMode="auto">
            <a:xfrm flipV="1">
              <a:off x="2359086" y="1620329"/>
              <a:ext cx="4306076" cy="2088368"/>
            </a:xfrm>
            <a:prstGeom prst="bentConnector3">
              <a:avLst>
                <a:gd name="adj1" fmla="val 9825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6" name="Group 62"/>
            <p:cNvGrpSpPr/>
            <p:nvPr/>
          </p:nvGrpSpPr>
          <p:grpSpPr>
            <a:xfrm>
              <a:off x="2700586" y="2780299"/>
              <a:ext cx="655965" cy="403893"/>
              <a:chOff x="2837267" y="4952817"/>
              <a:chExt cx="655965" cy="403893"/>
            </a:xfrm>
          </p:grpSpPr>
          <p:sp>
            <p:nvSpPr>
              <p:cNvPr id="65" name="TextBox 64"/>
              <p:cNvSpPr txBox="1"/>
              <p:nvPr/>
            </p:nvSpPr>
            <p:spPr>
              <a:xfrm>
                <a:off x="2928473" y="4952817"/>
                <a:ext cx="564759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R2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17" name="Group 65"/>
            <p:cNvGrpSpPr/>
            <p:nvPr/>
          </p:nvGrpSpPr>
          <p:grpSpPr>
            <a:xfrm>
              <a:off x="3782442" y="2780299"/>
              <a:ext cx="781994" cy="403893"/>
              <a:chOff x="2837267" y="4952817"/>
              <a:chExt cx="781994" cy="403893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2933236" y="4952817"/>
                <a:ext cx="686025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R10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Oval 63"/>
              <p:cNvSpPr/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cxnSp>
          <p:nvCxnSpPr>
            <p:cNvPr id="18" name="Straight Connector 17"/>
            <p:cNvCxnSpPr/>
            <p:nvPr/>
          </p:nvCxnSpPr>
          <p:spPr bwMode="auto">
            <a:xfrm>
              <a:off x="2359086" y="3874720"/>
              <a:ext cx="93896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9" name="Group 71"/>
            <p:cNvGrpSpPr/>
            <p:nvPr/>
          </p:nvGrpSpPr>
          <p:grpSpPr>
            <a:xfrm>
              <a:off x="2572438" y="3789040"/>
              <a:ext cx="564759" cy="513239"/>
              <a:chOff x="2731663" y="5063075"/>
              <a:chExt cx="564759" cy="51323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2731663" y="5172421"/>
                <a:ext cx="564759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R8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Oval 61"/>
              <p:cNvSpPr/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sp>
          <p:nvSpPr>
            <p:cNvPr id="20" name="Rounded Rectangle 19"/>
            <p:cNvSpPr/>
            <p:nvPr/>
          </p:nvSpPr>
          <p:spPr bwMode="auto">
            <a:xfrm>
              <a:off x="3298051" y="3383995"/>
              <a:ext cx="2563364" cy="610089"/>
            </a:xfrm>
            <a:prstGeom prst="roundRect">
              <a:avLst>
                <a:gd name="adj" fmla="val 22089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>
                  <a:latin typeface="+mn-lt"/>
                </a:rPr>
                <a:t>Access Network Control</a:t>
              </a: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1543795" y="3541704"/>
              <a:ext cx="822960" cy="54864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TEC</a:t>
              </a:r>
              <a:endParaRPr lang="en-US" sz="1000" dirty="0">
                <a:latin typeface="+mn-lt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5829701" y="2442035"/>
              <a:ext cx="841508" cy="10160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Rounded Rectangle 22"/>
            <p:cNvSpPr/>
            <p:nvPr/>
          </p:nvSpPr>
          <p:spPr bwMode="auto">
            <a:xfrm>
              <a:off x="6620913" y="1486210"/>
              <a:ext cx="1280160" cy="100584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+mn-lt"/>
                </a:rPr>
                <a:t>Subscription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dirty="0">
                  <a:ln>
                    <a:noFill/>
                  </a:ln>
                  <a:effectLst/>
                  <a:latin typeface="+mn-lt"/>
                </a:rPr>
                <a:t>Service</a:t>
              </a: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6725645" y="4100954"/>
              <a:ext cx="822960" cy="100584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Access Router</a:t>
              </a:r>
              <a:r>
                <a:rPr lang="en-US" sz="1000" dirty="0">
                  <a:latin typeface="+mn-lt"/>
                </a:rPr>
                <a:t/>
              </a:r>
              <a:br>
                <a:rPr lang="en-US" sz="1000" dirty="0">
                  <a:latin typeface="+mn-lt"/>
                </a:rPr>
              </a:br>
              <a:r>
                <a:rPr lang="en-US" sz="1000" dirty="0">
                  <a:latin typeface="+mn-lt"/>
                </a:rPr>
                <a:t>Interface</a:t>
              </a:r>
              <a:endParaRPr kumimoji="0" lang="en-US" sz="1000" b="0" i="0" u="none" strike="noStrike" cap="none" normalizeH="0" dirty="0">
                <a:ln>
                  <a:noFill/>
                </a:ln>
                <a:effectLst/>
                <a:latin typeface="+mn-lt"/>
              </a:endParaRPr>
            </a:p>
          </p:txBody>
        </p:sp>
        <p:cxnSp>
          <p:nvCxnSpPr>
            <p:cNvPr id="25" name="Straight Connector 24"/>
            <p:cNvCxnSpPr>
              <a:stCxn id="38" idx="3"/>
            </p:cNvCxnSpPr>
            <p:nvPr/>
          </p:nvCxnSpPr>
          <p:spPr bwMode="auto">
            <a:xfrm flipV="1">
              <a:off x="5832140" y="4796825"/>
              <a:ext cx="893505" cy="316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6" name="Group 52"/>
            <p:cNvGrpSpPr/>
            <p:nvPr/>
          </p:nvGrpSpPr>
          <p:grpSpPr>
            <a:xfrm>
              <a:off x="6112377" y="4714724"/>
              <a:ext cx="564759" cy="495985"/>
              <a:chOff x="2707957" y="5063075"/>
              <a:chExt cx="564759" cy="495985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2707957" y="5155167"/>
                <a:ext cx="564759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7" name="Group 55"/>
            <p:cNvGrpSpPr/>
            <p:nvPr/>
          </p:nvGrpSpPr>
          <p:grpSpPr>
            <a:xfrm>
              <a:off x="6159735" y="2780299"/>
              <a:ext cx="657646" cy="403893"/>
              <a:chOff x="2860357" y="4955683"/>
              <a:chExt cx="657646" cy="403893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2953244" y="4955683"/>
                <a:ext cx="564759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R4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sp>
          <p:nvSpPr>
            <p:cNvPr id="28" name="Rounded Rectangle 27"/>
            <p:cNvSpPr/>
            <p:nvPr/>
          </p:nvSpPr>
          <p:spPr bwMode="auto">
            <a:xfrm>
              <a:off x="6718139" y="3543411"/>
              <a:ext cx="822960" cy="556138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ARC</a:t>
              </a:r>
              <a:endParaRPr lang="en-US" sz="1000" dirty="0">
                <a:latin typeface="+mn-lt"/>
              </a:endParaRPr>
            </a:p>
          </p:txBody>
        </p:sp>
        <p:grpSp>
          <p:nvGrpSpPr>
            <p:cNvPr id="29" name="Group 74"/>
            <p:cNvGrpSpPr/>
            <p:nvPr/>
          </p:nvGrpSpPr>
          <p:grpSpPr>
            <a:xfrm>
              <a:off x="6134921" y="3741939"/>
              <a:ext cx="564759" cy="503184"/>
              <a:chOff x="2860357" y="5063075"/>
              <a:chExt cx="564759" cy="503184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2860357" y="5162365"/>
                <a:ext cx="564759" cy="4038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R9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Oval 55"/>
              <p:cNvSpPr/>
              <p:nvPr/>
            </p:nvSpPr>
            <p:spPr bwMode="auto">
              <a:xfrm>
                <a:off x="30127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cxnSp>
          <p:nvCxnSpPr>
            <p:cNvPr id="30" name="Straight Connector 29"/>
            <p:cNvCxnSpPr>
              <a:endCxn id="28" idx="1"/>
            </p:cNvCxnSpPr>
            <p:nvPr/>
          </p:nvCxnSpPr>
          <p:spPr bwMode="auto">
            <a:xfrm flipV="1">
              <a:off x="5845821" y="3821480"/>
              <a:ext cx="872318" cy="125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1" name="Group 159"/>
            <p:cNvGrpSpPr/>
            <p:nvPr/>
          </p:nvGrpSpPr>
          <p:grpSpPr>
            <a:xfrm>
              <a:off x="7059328" y="2775536"/>
              <a:ext cx="778911" cy="403893"/>
              <a:chOff x="2860357" y="4955683"/>
              <a:chExt cx="778911" cy="403893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2953244" y="4955683"/>
                <a:ext cx="686024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R12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sp>
          <p:nvSpPr>
            <p:cNvPr id="32" name="Rounded Rectangle 31"/>
            <p:cNvSpPr/>
            <p:nvPr/>
          </p:nvSpPr>
          <p:spPr bwMode="auto">
            <a:xfrm>
              <a:off x="4612353" y="1722302"/>
              <a:ext cx="1289304" cy="100584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Network</a:t>
              </a:r>
              <a:br>
                <a:rPr lang="en-US" sz="1000" dirty="0" smtClean="0">
                  <a:latin typeface="+mn-lt"/>
                </a:rPr>
              </a:br>
              <a:r>
                <a:rPr lang="en-US" sz="1000" dirty="0" smtClean="0">
                  <a:latin typeface="+mn-lt"/>
                </a:rPr>
                <a:t>Management</a:t>
              </a:r>
              <a:r>
                <a:rPr lang="en-US" sz="1000" dirty="0">
                  <a:latin typeface="+mn-lt"/>
                </a:rPr>
                <a:t/>
              </a:r>
              <a:br>
                <a:rPr lang="en-US" sz="1000" dirty="0">
                  <a:latin typeface="+mn-lt"/>
                </a:rPr>
              </a:br>
              <a:r>
                <a:rPr lang="en-US" sz="1000" dirty="0">
                  <a:latin typeface="+mn-lt"/>
                </a:rPr>
                <a:t>Service</a:t>
              </a:r>
            </a:p>
          </p:txBody>
        </p:sp>
        <p:cxnSp>
          <p:nvCxnSpPr>
            <p:cNvPr id="33" name="Straight Connector 32"/>
            <p:cNvCxnSpPr>
              <a:stCxn id="32" idx="2"/>
            </p:cNvCxnSpPr>
            <p:nvPr/>
          </p:nvCxnSpPr>
          <p:spPr bwMode="auto">
            <a:xfrm flipH="1">
              <a:off x="5241701" y="2728142"/>
              <a:ext cx="15304" cy="6394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4" name="Group 65"/>
            <p:cNvGrpSpPr/>
            <p:nvPr/>
          </p:nvGrpSpPr>
          <p:grpSpPr>
            <a:xfrm>
              <a:off x="5171733" y="2768502"/>
              <a:ext cx="781993" cy="403893"/>
              <a:chOff x="2837267" y="4952817"/>
              <a:chExt cx="781993" cy="403893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2933236" y="4952817"/>
                <a:ext cx="686024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R11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cxnSp>
          <p:nvCxnSpPr>
            <p:cNvPr id="35" name="Straight Connector 34"/>
            <p:cNvCxnSpPr>
              <a:stCxn id="14" idx="2"/>
            </p:cNvCxnSpPr>
            <p:nvPr/>
          </p:nvCxnSpPr>
          <p:spPr bwMode="auto">
            <a:xfrm flipH="1">
              <a:off x="3856584" y="2728224"/>
              <a:ext cx="9918" cy="6557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>
              <a:endCxn id="28" idx="0"/>
            </p:cNvCxnSpPr>
            <p:nvPr/>
          </p:nvCxnSpPr>
          <p:spPr bwMode="auto">
            <a:xfrm>
              <a:off x="7122061" y="2492050"/>
              <a:ext cx="7558" cy="10513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Rounded Rectangle 36"/>
            <p:cNvSpPr/>
            <p:nvPr/>
          </p:nvSpPr>
          <p:spPr bwMode="auto">
            <a:xfrm>
              <a:off x="3301135" y="4495194"/>
              <a:ext cx="685800" cy="609600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>
                  <a:latin typeface="+mn-lt"/>
                </a:rPr>
                <a:t>NA</a:t>
              </a:r>
            </a:p>
          </p:txBody>
        </p:sp>
        <p:sp>
          <p:nvSpPr>
            <p:cNvPr id="38" name="Rounded Rectangle 37"/>
            <p:cNvSpPr/>
            <p:nvPr/>
          </p:nvSpPr>
          <p:spPr bwMode="auto">
            <a:xfrm>
              <a:off x="4794240" y="4495194"/>
              <a:ext cx="1037900" cy="609600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+mn-lt"/>
                </a:rPr>
                <a:t>Backhaul</a:t>
              </a:r>
            </a:p>
          </p:txBody>
        </p:sp>
        <p:cxnSp>
          <p:nvCxnSpPr>
            <p:cNvPr id="39" name="Straight Connector 38"/>
            <p:cNvCxnSpPr>
              <a:stCxn id="37" idx="3"/>
              <a:endCxn id="38" idx="1"/>
            </p:cNvCxnSpPr>
            <p:nvPr/>
          </p:nvCxnSpPr>
          <p:spPr bwMode="auto">
            <a:xfrm>
              <a:off x="3986935" y="4799994"/>
              <a:ext cx="80730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0" name="Group 91"/>
            <p:cNvGrpSpPr/>
            <p:nvPr/>
          </p:nvGrpSpPr>
          <p:grpSpPr>
            <a:xfrm>
              <a:off x="4137387" y="4719569"/>
              <a:ext cx="564759" cy="495985"/>
              <a:chOff x="2691882" y="5063075"/>
              <a:chExt cx="564759" cy="495985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691882" y="5155167"/>
                <a:ext cx="564759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R6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cxnSp>
          <p:nvCxnSpPr>
            <p:cNvPr id="41" name="Straight Connector 40"/>
            <p:cNvCxnSpPr>
              <a:stCxn id="37" idx="0"/>
            </p:cNvCxnSpPr>
            <p:nvPr/>
          </p:nvCxnSpPr>
          <p:spPr bwMode="auto">
            <a:xfrm flipH="1" flipV="1">
              <a:off x="3634593" y="3994084"/>
              <a:ext cx="9442" cy="50111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2" name="Group 103"/>
            <p:cNvGrpSpPr/>
            <p:nvPr/>
          </p:nvGrpSpPr>
          <p:grpSpPr>
            <a:xfrm>
              <a:off x="3567591" y="4067259"/>
              <a:ext cx="694069" cy="403893"/>
              <a:chOff x="2837267" y="4956915"/>
              <a:chExt cx="694069" cy="403893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2966577" y="4956915"/>
                <a:ext cx="564759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R5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  <p:cxnSp>
          <p:nvCxnSpPr>
            <p:cNvPr id="43" name="Straight Connector 42"/>
            <p:cNvCxnSpPr>
              <a:stCxn id="38" idx="0"/>
            </p:cNvCxnSpPr>
            <p:nvPr/>
          </p:nvCxnSpPr>
          <p:spPr bwMode="auto">
            <a:xfrm flipV="1">
              <a:off x="5313190" y="3994084"/>
              <a:ext cx="0" cy="50111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4" name="Group 108"/>
            <p:cNvGrpSpPr/>
            <p:nvPr/>
          </p:nvGrpSpPr>
          <p:grpSpPr>
            <a:xfrm>
              <a:off x="5247075" y="4059070"/>
              <a:ext cx="694069" cy="403893"/>
              <a:chOff x="2837267" y="4956915"/>
              <a:chExt cx="694069" cy="403893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2966577" y="4956915"/>
                <a:ext cx="564759" cy="4038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R7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effectLst/>
                  <a:latin typeface="Times New Roman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363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Access network instantiation does not cover:</a:t>
            </a:r>
          </a:p>
          <a:p>
            <a:pPr lvl="1"/>
            <a:r>
              <a:rPr lang="en-US" dirty="0" smtClean="0"/>
              <a:t>Instantiation of new CIS, NMS, SS, AR</a:t>
            </a:r>
          </a:p>
          <a:p>
            <a:pPr lvl="2"/>
            <a:r>
              <a:rPr lang="en-US" dirty="0" smtClean="0"/>
              <a:t>If virtualized, such instances are created by external means</a:t>
            </a:r>
          </a:p>
          <a:p>
            <a:pPr lvl="2"/>
            <a:r>
              <a:rPr lang="en-US" dirty="0" smtClean="0"/>
              <a:t>However, same orchestrator may provide computing resources.</a:t>
            </a:r>
          </a:p>
          <a:p>
            <a:r>
              <a:rPr lang="en-US" dirty="0" smtClean="0"/>
              <a:t>Network initialization procedures will follow instantiation</a:t>
            </a:r>
          </a:p>
          <a:p>
            <a:pPr lvl="1"/>
            <a:r>
              <a:rPr lang="en-US" dirty="0" smtClean="0"/>
              <a:t>As described in chapter 7.1.4 </a:t>
            </a:r>
          </a:p>
          <a:p>
            <a:r>
              <a:rPr lang="en-US" dirty="0" smtClean="0"/>
              <a:t>Amendments to the NRM</a:t>
            </a:r>
          </a:p>
          <a:p>
            <a:pPr lvl="1"/>
            <a:r>
              <a:rPr lang="en-US" dirty="0" smtClean="0"/>
              <a:t>NRM describes stationary instance of access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4573887" y="1701057"/>
            <a:ext cx="1386334" cy="1710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BSS/OSS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765"/>
            <a:ext cx="8229600" cy="514654"/>
          </a:xfrm>
        </p:spPr>
        <p:txBody>
          <a:bodyPr/>
          <a:lstStyle/>
          <a:p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60" name="Rounded Rectangle 59"/>
          <p:cNvSpPr/>
          <p:nvPr/>
        </p:nvSpPr>
        <p:spPr bwMode="auto">
          <a:xfrm>
            <a:off x="1196625" y="4070402"/>
            <a:ext cx="1280160" cy="18288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118905" y="3871586"/>
            <a:ext cx="2910558" cy="2028629"/>
          </a:xfrm>
          <a:prstGeom prst="roundRect">
            <a:avLst>
              <a:gd name="adj" fmla="val 6497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90280" y="590021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Access Router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85053" y="5893113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9818" y="5894186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620671" y="4070402"/>
            <a:ext cx="1280402" cy="18288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+mn-lt"/>
            </a:endParaRPr>
          </a:p>
        </p:txBody>
      </p:sp>
      <p:cxnSp>
        <p:nvCxnSpPr>
          <p:cNvPr id="136" name="Straight Connector 135"/>
          <p:cNvCxnSpPr/>
          <p:nvPr/>
        </p:nvCxnSpPr>
        <p:spPr bwMode="auto">
          <a:xfrm flipV="1">
            <a:off x="2359086" y="5443015"/>
            <a:ext cx="938965" cy="682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543795" y="4739415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Terminal</a:t>
            </a:r>
            <a:b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</a:b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557640" y="545881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R1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2688433" y="536672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>
            <a:off x="3221850" y="2365405"/>
            <a:ext cx="1289304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Coordination and Information</a:t>
            </a:r>
            <a:b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</a:b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59086" y="2263350"/>
            <a:ext cx="4306076" cy="2088368"/>
          </a:xfrm>
          <a:prstGeom prst="bentConnector3">
            <a:avLst>
              <a:gd name="adj1" fmla="val 982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791792" y="342332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2700586" y="353357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878411" y="342332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R10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3782442" y="353357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2359086" y="4517741"/>
            <a:ext cx="93896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2572438" y="454140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R8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2701132" y="443206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3298051" y="4027016"/>
            <a:ext cx="2563364" cy="610089"/>
          </a:xfrm>
          <a:prstGeom prst="roundRect">
            <a:avLst>
              <a:gd name="adj" fmla="val 2208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Access Network Control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1543795" y="4184725"/>
            <a:ext cx="822960" cy="54864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TEC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829701" y="3085056"/>
            <a:ext cx="841508" cy="1016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620913" y="2129231"/>
            <a:ext cx="1280160" cy="100584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725645" y="4743975"/>
            <a:ext cx="822960" cy="100584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Access Router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/>
            </a:r>
            <a:b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</a:b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63" idx="3"/>
          </p:cNvCxnSpPr>
          <p:nvPr/>
        </p:nvCxnSpPr>
        <p:spPr bwMode="auto">
          <a:xfrm flipV="1">
            <a:off x="5832140" y="5439846"/>
            <a:ext cx="893505" cy="31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112377" y="544983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R3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6264777" y="53577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52622" y="342332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R4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6159735" y="353071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6718139" y="4186432"/>
            <a:ext cx="822960" cy="556138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ARC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134921" y="448425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R9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6287321" y="438496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cxnSp>
        <p:nvCxnSpPr>
          <p:cNvPr id="147" name="Straight Connector 146"/>
          <p:cNvCxnSpPr>
            <a:endCxn id="59" idx="1"/>
          </p:cNvCxnSpPr>
          <p:nvPr/>
        </p:nvCxnSpPr>
        <p:spPr bwMode="auto">
          <a:xfrm flipV="1">
            <a:off x="5845821" y="4464501"/>
            <a:ext cx="872318" cy="125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1" name="TextBox 160"/>
          <p:cNvSpPr txBox="1"/>
          <p:nvPr/>
        </p:nvSpPr>
        <p:spPr>
          <a:xfrm>
            <a:off x="7152215" y="341855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R12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7059328" y="3525949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612353" y="2365323"/>
            <a:ext cx="1289304" cy="100584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Network</a:t>
            </a:r>
            <a:b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</a:b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Management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/>
            </a:r>
            <a:b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</a:b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Service</a:t>
            </a:r>
          </a:p>
        </p:txBody>
      </p:sp>
      <p:cxnSp>
        <p:nvCxnSpPr>
          <p:cNvPr id="72" name="Straight Connector 71"/>
          <p:cNvCxnSpPr>
            <a:stCxn id="53" idx="2"/>
          </p:cNvCxnSpPr>
          <p:nvPr/>
        </p:nvCxnSpPr>
        <p:spPr bwMode="auto">
          <a:xfrm flipH="1">
            <a:off x="5241701" y="3371163"/>
            <a:ext cx="15304" cy="639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267702" y="3411523"/>
            <a:ext cx="595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R11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71733" y="352178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cxnSp>
        <p:nvCxnSpPr>
          <p:cNvPr id="80" name="Straight Connector 79"/>
          <p:cNvCxnSpPr>
            <a:stCxn id="44" idx="2"/>
          </p:cNvCxnSpPr>
          <p:nvPr/>
        </p:nvCxnSpPr>
        <p:spPr bwMode="auto">
          <a:xfrm flipH="1">
            <a:off x="3856584" y="3371245"/>
            <a:ext cx="9918" cy="655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>
            <a:endCxn id="59" idx="0"/>
          </p:cNvCxnSpPr>
          <p:nvPr/>
        </p:nvCxnSpPr>
        <p:spPr bwMode="auto">
          <a:xfrm>
            <a:off x="7122061" y="3135071"/>
            <a:ext cx="7558" cy="10513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Rounded Rectangle 55"/>
          <p:cNvSpPr/>
          <p:nvPr/>
        </p:nvSpPr>
        <p:spPr bwMode="auto">
          <a:xfrm>
            <a:off x="3301135" y="5138215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solidFill>
                  <a:schemeClr val="bg1">
                    <a:lumMod val="50000"/>
                  </a:schemeClr>
                </a:solidFill>
                <a:latin typeface="+mn-lt"/>
              </a:rPr>
              <a:t>NA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4794240" y="5138215"/>
            <a:ext cx="10379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Backhaul</a:t>
            </a:r>
          </a:p>
        </p:txBody>
      </p:sp>
      <p:cxnSp>
        <p:nvCxnSpPr>
          <p:cNvPr id="66" name="Straight Connector 65"/>
          <p:cNvCxnSpPr>
            <a:stCxn id="56" idx="3"/>
            <a:endCxn id="63" idx="1"/>
          </p:cNvCxnSpPr>
          <p:nvPr/>
        </p:nvCxnSpPr>
        <p:spPr bwMode="auto">
          <a:xfrm>
            <a:off x="3986935" y="5443015"/>
            <a:ext cx="8073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4137387" y="545468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R6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4305862" y="536259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cxnSp>
        <p:nvCxnSpPr>
          <p:cNvPr id="84" name="Straight Connector 83"/>
          <p:cNvCxnSpPr>
            <a:stCxn id="56" idx="0"/>
          </p:cNvCxnSpPr>
          <p:nvPr/>
        </p:nvCxnSpPr>
        <p:spPr bwMode="auto">
          <a:xfrm flipH="1" flipV="1">
            <a:off x="3634593" y="4637105"/>
            <a:ext cx="9442" cy="501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3696901" y="471028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R5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3567591" y="481644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cxnSp>
        <p:nvCxnSpPr>
          <p:cNvPr id="89" name="Straight Connector 88"/>
          <p:cNvCxnSpPr>
            <a:stCxn id="63" idx="0"/>
          </p:cNvCxnSpPr>
          <p:nvPr/>
        </p:nvCxnSpPr>
        <p:spPr bwMode="auto">
          <a:xfrm flipV="1">
            <a:off x="5313190" y="4637105"/>
            <a:ext cx="0" cy="5011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5376385" y="470209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R7</a:t>
            </a:r>
            <a:endParaRPr lang="en-US" sz="1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247075" y="480825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571286" y="6234221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accent1"/>
                </a:solidFill>
                <a:latin typeface="+mn-lt"/>
              </a:rPr>
              <a:t>User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1106615" y="3929146"/>
            <a:ext cx="1471832" cy="2348119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2958415" y="1484784"/>
            <a:ext cx="3201320" cy="479248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6504925" y="2008834"/>
            <a:ext cx="1535436" cy="1292091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6493154" y="3929147"/>
            <a:ext cx="1535436" cy="2348119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266855" y="1146230"/>
            <a:ext cx="26933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accent1"/>
                </a:solidFill>
                <a:latin typeface="+mn-lt"/>
              </a:rPr>
              <a:t>Access Network Operator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72200" y="1701057"/>
            <a:ext cx="1803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accent1"/>
                </a:solidFill>
                <a:latin typeface="+mn-lt"/>
              </a:rPr>
              <a:t>Service Provider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641640" y="6234221"/>
            <a:ext cx="1260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smtClean="0">
                <a:solidFill>
                  <a:schemeClr val="accent1"/>
                </a:solidFill>
                <a:latin typeface="+mn-lt"/>
              </a:rPr>
              <a:t>IP Provider</a:t>
            </a:r>
            <a:endParaRPr lang="en-US" sz="1600" b="1" i="1" dirty="0" smtClean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1094587" y="1701057"/>
            <a:ext cx="1386334" cy="17104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Orchestrator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476785" y="2008834"/>
            <a:ext cx="209710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921222" y="1689194"/>
            <a:ext cx="1290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Instantiation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1032094" y="1497941"/>
            <a:ext cx="1535436" cy="2023840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39552" y="1158756"/>
            <a:ext cx="24096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accent1"/>
                </a:solidFill>
                <a:latin typeface="+mn-lt"/>
              </a:rPr>
              <a:t>Infrastructure Provider</a:t>
            </a:r>
          </a:p>
        </p:txBody>
      </p:sp>
    </p:spTree>
    <p:extLst>
      <p:ext uri="{BB962C8B-B14F-4D97-AF65-F5344CB8AC3E}">
        <p14:creationId xmlns:p14="http://schemas.microsoft.com/office/powerpoint/2010/main" val="9978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Instantiation of a new access network</a:t>
            </a:r>
          </a:p>
          <a:p>
            <a:pPr lvl="1"/>
            <a:r>
              <a:rPr lang="en-US" dirty="0" smtClean="0"/>
              <a:t>Access network operator creates new instance of NMS</a:t>
            </a:r>
          </a:p>
          <a:p>
            <a:pPr lvl="1"/>
            <a:r>
              <a:rPr lang="en-US" dirty="0" smtClean="0"/>
              <a:t>Access network operator requests from orchestrator new instance of access network</a:t>
            </a:r>
          </a:p>
          <a:p>
            <a:pPr lvl="2"/>
            <a:r>
              <a:rPr lang="en-US" dirty="0" smtClean="0"/>
              <a:t>Orchestrator instantiates an ANC and provides identity information back to access </a:t>
            </a:r>
            <a:r>
              <a:rPr lang="en-US" dirty="0"/>
              <a:t>n</a:t>
            </a:r>
            <a:r>
              <a:rPr lang="en-US" dirty="0" smtClean="0"/>
              <a:t>etwork operator</a:t>
            </a:r>
          </a:p>
          <a:p>
            <a:pPr lvl="2"/>
            <a:r>
              <a:rPr lang="en-US" dirty="0" smtClean="0"/>
              <a:t>Access network operator assigns AN instance to its NMS</a:t>
            </a:r>
          </a:p>
          <a:p>
            <a:pPr lvl="2"/>
            <a:r>
              <a:rPr lang="en-US" dirty="0" smtClean="0"/>
              <a:t>Access network operator initializes new Access Network through its NMS</a:t>
            </a:r>
          </a:p>
          <a:p>
            <a:pPr lvl="2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Question: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New Access Network by initial instance of ANC, or through record of ANCs, NAs and BHs 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48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Adding new instances of NA or BH to an access network</a:t>
            </a:r>
          </a:p>
          <a:p>
            <a:pPr lvl="1"/>
            <a:r>
              <a:rPr lang="en-US" dirty="0" smtClean="0"/>
              <a:t>Access network operator requests from orchestrator new instances of NA or BH</a:t>
            </a:r>
          </a:p>
          <a:p>
            <a:pPr lvl="2"/>
            <a:r>
              <a:rPr lang="en-US" dirty="0" smtClean="0"/>
              <a:t>Orchestrator instantiates requested NAs or BHs and provides identity information back to access </a:t>
            </a:r>
            <a:r>
              <a:rPr lang="en-US" dirty="0"/>
              <a:t>n</a:t>
            </a:r>
            <a:r>
              <a:rPr lang="en-US" dirty="0" smtClean="0"/>
              <a:t>etwork operator</a:t>
            </a:r>
          </a:p>
          <a:p>
            <a:pPr lvl="2"/>
            <a:r>
              <a:rPr lang="en-US" dirty="0" smtClean="0"/>
              <a:t>Access network operator assigns NA and BH instances to the NMS of the access network</a:t>
            </a:r>
          </a:p>
          <a:p>
            <a:pPr lvl="2"/>
            <a:r>
              <a:rPr lang="en-US" dirty="0" smtClean="0"/>
              <a:t>Access network operator initializes new NAs and BHs by way of ANC through its NMS</a:t>
            </a:r>
          </a:p>
          <a:p>
            <a:pPr lvl="2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Question: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By which way are new network elements requested? Directly to orchestrator or by way of ANC?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434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Removing instances of NA or BH from an access network</a:t>
            </a:r>
          </a:p>
          <a:p>
            <a:pPr lvl="1"/>
            <a:r>
              <a:rPr lang="en-US" dirty="0" smtClean="0"/>
              <a:t>Access network operator tears down NAs and BHs by way of ANC through its NMS</a:t>
            </a:r>
          </a:p>
          <a:p>
            <a:pPr lvl="1"/>
            <a:r>
              <a:rPr lang="en-US" dirty="0" smtClean="0"/>
              <a:t>Access network operator requests from orchestrator removal of NAs and BHs</a:t>
            </a:r>
          </a:p>
          <a:p>
            <a:pPr lvl="2"/>
            <a:r>
              <a:rPr lang="en-US" dirty="0" smtClean="0"/>
              <a:t>Orchestrator removes instances of impacted NAs or BHs based on the identity information provided by the access </a:t>
            </a:r>
            <a:r>
              <a:rPr lang="en-US" dirty="0"/>
              <a:t>n</a:t>
            </a:r>
            <a:r>
              <a:rPr lang="en-US" dirty="0" smtClean="0"/>
              <a:t>etwork operator</a:t>
            </a:r>
          </a:p>
          <a:p>
            <a:pPr lvl="2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Question: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By which way are network elements removed? Directly to orchestrator or by way of ANC?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37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Removal of an access network</a:t>
            </a:r>
          </a:p>
          <a:p>
            <a:pPr lvl="1"/>
            <a:r>
              <a:rPr lang="en-US" dirty="0" smtClean="0"/>
              <a:t>Access network operator tears down access network by way of its NMS</a:t>
            </a:r>
          </a:p>
          <a:p>
            <a:pPr lvl="1"/>
            <a:r>
              <a:rPr lang="en-US" dirty="0" smtClean="0"/>
              <a:t>Access network operator requests orchestrator to remove instance of access network</a:t>
            </a:r>
          </a:p>
          <a:p>
            <a:pPr lvl="2"/>
            <a:r>
              <a:rPr lang="en-US" dirty="0" smtClean="0"/>
              <a:t>Orchestrator removes all NAs and BHs of Access Network according to identity information provided by access </a:t>
            </a:r>
            <a:r>
              <a:rPr lang="en-US" dirty="0"/>
              <a:t>n</a:t>
            </a:r>
            <a:r>
              <a:rPr lang="en-US" dirty="0" smtClean="0"/>
              <a:t>etwork operator</a:t>
            </a:r>
          </a:p>
          <a:p>
            <a:pPr lvl="2"/>
            <a:r>
              <a:rPr lang="en-US" dirty="0" smtClean="0"/>
              <a:t>Orchestrator removes ANC of impacted access network.</a:t>
            </a:r>
          </a:p>
          <a:p>
            <a:pPr lvl="2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Question: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Signaling of removal directly to orchestrator or by way of ANC?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21208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9B721331-6B4D-DC42-A537-07F25D7548B5}" vid="{E1B7D75A-5674-9042-A116-9376C5E977A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omniran-16-0002-00-CF00-pptx-template-functional-description</Template>
  <TotalTime>65</TotalTime>
  <Words>715</Words>
  <Application>Microsoft Office PowerPoint</Application>
  <PresentationFormat>On-screen Show (4:3)</PresentationFormat>
  <Paragraphs>152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Times</vt:lpstr>
      <vt:lpstr>Times New Roman</vt:lpstr>
      <vt:lpstr>Wingdings</vt:lpstr>
      <vt:lpstr>omniran_template</vt:lpstr>
      <vt:lpstr>PowerPoint Presentation</vt:lpstr>
      <vt:lpstr>Key Concepts of  Network Instantiation</vt:lpstr>
      <vt:lpstr>Scope and Purpose</vt:lpstr>
      <vt:lpstr>Out of scope</vt:lpstr>
      <vt:lpstr>Roles</vt:lpstr>
      <vt:lpstr>Use case #1</vt:lpstr>
      <vt:lpstr>Use case #2</vt:lpstr>
      <vt:lpstr>Use case #3</vt:lpstr>
      <vt:lpstr>Use case #4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Riegel, Maximilian (Nokia - DE/Munich)</dc:creator>
  <cp:lastModifiedBy>Riegel, Maximilian (Nokia - DE/Munich)</cp:lastModifiedBy>
  <cp:revision>10</cp:revision>
  <cp:lastPrinted>1998-02-10T13:28:06Z</cp:lastPrinted>
  <dcterms:created xsi:type="dcterms:W3CDTF">2016-09-27T08:58:39Z</dcterms:created>
  <dcterms:modified xsi:type="dcterms:W3CDTF">2016-09-27T12:37:23Z</dcterms:modified>
</cp:coreProperties>
</file>