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71" r:id="rId3"/>
  </p:sldMasterIdLst>
  <p:notesMasterIdLst>
    <p:notesMasterId r:id="rId22"/>
  </p:notesMasterIdLst>
  <p:handoutMasterIdLst>
    <p:handoutMasterId r:id="rId23"/>
  </p:handoutMasterIdLst>
  <p:sldIdLst>
    <p:sldId id="262" r:id="rId4"/>
    <p:sldId id="322" r:id="rId5"/>
    <p:sldId id="327" r:id="rId6"/>
    <p:sldId id="328" r:id="rId7"/>
    <p:sldId id="337" r:id="rId8"/>
    <p:sldId id="331" r:id="rId9"/>
    <p:sldId id="336" r:id="rId10"/>
    <p:sldId id="346" r:id="rId11"/>
    <p:sldId id="347" r:id="rId12"/>
    <p:sldId id="348" r:id="rId13"/>
    <p:sldId id="349" r:id="rId14"/>
    <p:sldId id="339" r:id="rId15"/>
    <p:sldId id="329" r:id="rId16"/>
    <p:sldId id="341" r:id="rId17"/>
    <p:sldId id="350" r:id="rId18"/>
    <p:sldId id="342" r:id="rId19"/>
    <p:sldId id="343" r:id="rId20"/>
    <p:sldId id="35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1" autoAdjust="0"/>
    <p:restoredTop sz="95439" autoAdjust="0"/>
  </p:normalViewPr>
  <p:slideViewPr>
    <p:cSldViewPr>
      <p:cViewPr varScale="1">
        <p:scale>
          <a:sx n="97" d="100"/>
          <a:sy n="97" d="100"/>
        </p:scale>
        <p:origin x="54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157432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11/9/16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58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11/9/16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37041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11/9/16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189838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191371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11/9/16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5834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11/9/16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2081775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11/9/16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516080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769371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5172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11/9/16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21386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11/9/16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493791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625246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11/9/16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335948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11/9/16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720218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11/9/16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1186125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956788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11/9/16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153132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11/9/16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1250779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11/9/16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695593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87007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11/9/16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30277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11/9/16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1254142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11/9/16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19578447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18038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theme" Target="../theme/theme3.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smtClean="0">
                <a:effectLst/>
              </a:rPr>
              <a:t>omniran-16-0082-00-5gaa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11/9/16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17998596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11/9/16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41249776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indconn/icaid_form.doc" TargetMode="External"/><Relationship Id="rId4" Type="http://schemas.openxmlformats.org/officeDocument/2006/relationships/hyperlink" Target="https://mentor.ieee.org/omniran/dcn/16/omniran-16-0083-00-5gaa-use-of-industry-connections-in-ieee-802.pptx" TargetMode="External"/><Relationship Id="rId5" Type="http://schemas.openxmlformats.org/officeDocument/2006/relationships/hyperlink" Target="http://standards.ieee.org/about/sasb/iccom/resources.html" TargetMode="External"/><Relationship Id="rId1" Type="http://schemas.openxmlformats.org/officeDocument/2006/relationships/slideLayout" Target="../slideLayouts/slideLayout2.xml"/><Relationship Id="rId2" Type="http://schemas.openxmlformats.org/officeDocument/2006/relationships/hyperlink" Target="http://standards.ieee.org/develop/indcon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84-00-5gaa-draft-icaid-for-5g-sc-action-a.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4" Type="http://schemas.openxmlformats.org/officeDocument/2006/relationships/hyperlink" Target="http://standards.ieee.org/develop/msp/iot.pdf" TargetMode="External"/><Relationship Id="rId5" Type="http://schemas.openxmlformats.org/officeDocument/2006/relationships/hyperlink" Target="http://standards.ieee.org/develop/msp/its.pdf" TargetMode="External"/><Relationship Id="rId6" Type="http://schemas.openxmlformats.org/officeDocument/2006/relationships/hyperlink" Target="http://standards.ieee.org/develop/msp/ehealth.pdf" TargetMode="External"/><Relationship Id="rId7" Type="http://schemas.openxmlformats.org/officeDocument/2006/relationships/hyperlink" Target="http://standards.ieee.org/develop/msp/smartcities.pdf" TargetMode="External"/><Relationship Id="rId1" Type="http://schemas.openxmlformats.org/officeDocument/2006/relationships/slideLayout" Target="../slideLayouts/slideLayout2.xml"/><Relationship Id="rId2" Type="http://schemas.openxmlformats.org/officeDocument/2006/relationships/hyperlink" Target="http://standards.ieee.org/develop/msp/smartgri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a:t>S</a:t>
            </a:r>
            <a:r>
              <a:rPr lang="en-US" dirty="0" smtClean="0"/>
              <a:t>pecial </a:t>
            </a:r>
            <a:r>
              <a:rPr lang="en-US" dirty="0"/>
              <a:t>session on </a:t>
            </a:r>
            <a:r>
              <a:rPr lang="en-US" dirty="0" smtClean="0"/>
              <a:t>5G SC Action A (Industry Connections activity)</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2016-11-08</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we like to achieve?</a:t>
            </a:r>
            <a:endParaRPr lang="en-US" dirty="0"/>
          </a:p>
        </p:txBody>
      </p:sp>
      <p:sp>
        <p:nvSpPr>
          <p:cNvPr id="3" name="Content Placeholder 2"/>
          <p:cNvSpPr>
            <a:spLocks noGrp="1"/>
          </p:cNvSpPr>
          <p:nvPr>
            <p:ph idx="1"/>
          </p:nvPr>
        </p:nvSpPr>
        <p:spPr/>
        <p:txBody>
          <a:bodyPr>
            <a:normAutofit lnSpcReduction="10000"/>
          </a:bodyPr>
          <a:lstStyle/>
          <a:p>
            <a:r>
              <a:rPr lang="en-US" dirty="0" smtClean="0"/>
              <a:t>Strengthen the IEEE 802 ecosystem by unifying technical approaches among various deployment domains.</a:t>
            </a:r>
          </a:p>
          <a:p>
            <a:r>
              <a:rPr lang="is-IS" dirty="0" smtClean="0"/>
              <a:t>More direct involvement of customers in the evolution of IEEE 802 technologies</a:t>
            </a:r>
          </a:p>
          <a:p>
            <a:r>
              <a:rPr lang="is-IS" dirty="0" smtClean="0"/>
              <a:t>Faster adoption of emerging trends into IEEE 802 standards by better understanding of market evolution</a:t>
            </a:r>
          </a:p>
          <a:p>
            <a:r>
              <a:rPr lang="is-IS" dirty="0" smtClean="0"/>
              <a:t>...?</a:t>
            </a:r>
            <a:endParaRPr lang="en-US" dirty="0"/>
          </a:p>
        </p:txBody>
      </p:sp>
    </p:spTree>
    <p:extLst>
      <p:ext uri="{BB962C8B-B14F-4D97-AF65-F5344CB8AC3E}">
        <p14:creationId xmlns:p14="http://schemas.microsoft.com/office/powerpoint/2010/main" val="72220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miss?</a:t>
            </a:r>
            <a:endParaRPr lang="en-US" dirty="0"/>
          </a:p>
        </p:txBody>
      </p:sp>
      <p:sp>
        <p:nvSpPr>
          <p:cNvPr id="3" name="Content Placeholder 2"/>
          <p:cNvSpPr>
            <a:spLocks noGrp="1"/>
          </p:cNvSpPr>
          <p:nvPr>
            <p:ph idx="1"/>
          </p:nvPr>
        </p:nvSpPr>
        <p:spPr/>
        <p:txBody>
          <a:bodyPr/>
          <a:lstStyle/>
          <a:p>
            <a:r>
              <a:rPr lang="en-US" dirty="0" smtClean="0"/>
              <a:t>What are the requirements and commonalities among the various deployment domains of IEEE 802 technologies?</a:t>
            </a:r>
          </a:p>
          <a:p>
            <a:r>
              <a:rPr lang="en-US" dirty="0" smtClean="0"/>
              <a:t>Who are the leading customers?</a:t>
            </a:r>
          </a:p>
          <a:p>
            <a:r>
              <a:rPr lang="is-IS" dirty="0" smtClean="0"/>
              <a:t>…</a:t>
            </a:r>
            <a:r>
              <a:rPr lang="en-US" dirty="0" smtClean="0"/>
              <a:t> ?</a:t>
            </a:r>
            <a:endParaRPr lang="en-US" dirty="0"/>
          </a:p>
        </p:txBody>
      </p:sp>
    </p:spTree>
    <p:extLst>
      <p:ext uri="{BB962C8B-B14F-4D97-AF65-F5344CB8AC3E}">
        <p14:creationId xmlns:p14="http://schemas.microsoft.com/office/powerpoint/2010/main" val="7252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br>
              <a:rPr lang="en-US" dirty="0" smtClean="0"/>
            </a:br>
            <a:r>
              <a:rPr lang="en-US" dirty="0" smtClean="0"/>
              <a:t>Industry Connections</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1782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Industry Connections 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Aimed for technical group discussions (far) ahead of starting PAR discussions.</a:t>
            </a:r>
          </a:p>
          <a:p>
            <a:pPr lvl="1"/>
            <a:r>
              <a:rPr lang="en-US" dirty="0" smtClean="0">
                <a:hlinkClick r:id="rId2"/>
              </a:rPr>
              <a:t>http://standards.ieee.org/develop/indconn</a:t>
            </a:r>
            <a:r>
              <a:rPr lang="en-US" dirty="0" smtClean="0">
                <a:hlinkClick r:id="rId2"/>
              </a:rPr>
              <a:t>/</a:t>
            </a:r>
            <a:endParaRPr lang="en-US" dirty="0" smtClean="0"/>
          </a:p>
          <a:p>
            <a:pPr lvl="1"/>
            <a:r>
              <a:rPr lang="en-US" dirty="0" smtClean="0"/>
              <a:t>ICAID </a:t>
            </a:r>
            <a:r>
              <a:rPr lang="en-US" dirty="0" smtClean="0"/>
              <a:t>(Industry Connections Activity Initiation Document) request form for approval</a:t>
            </a:r>
          </a:p>
          <a:p>
            <a:pPr lvl="2"/>
            <a:r>
              <a:rPr lang="en-US" dirty="0">
                <a:hlinkClick r:id="rId3"/>
              </a:rPr>
              <a:t>http://</a:t>
            </a:r>
            <a:r>
              <a:rPr lang="en-US" dirty="0" smtClean="0">
                <a:hlinkClick r:id="rId3"/>
              </a:rPr>
              <a:t>standards.ieee.org/develop/indconn/icaid_form.doc</a:t>
            </a:r>
            <a:endParaRPr lang="en-US" dirty="0" smtClean="0"/>
          </a:p>
          <a:p>
            <a:pPr lvl="2"/>
            <a:endParaRPr lang="en-US" dirty="0" smtClean="0"/>
          </a:p>
          <a:p>
            <a:r>
              <a:rPr lang="en-US" b="1" dirty="0" smtClean="0"/>
              <a:t>Presentation by John:</a:t>
            </a:r>
          </a:p>
          <a:p>
            <a:pPr lvl="1"/>
            <a:r>
              <a:rPr lang="en-US" dirty="0"/>
              <a:t>Use of Industry Connections in IEEE </a:t>
            </a:r>
            <a:r>
              <a:rPr lang="en-US" dirty="0" smtClean="0"/>
              <a:t>802</a:t>
            </a:r>
          </a:p>
          <a:p>
            <a:pPr lvl="2"/>
            <a:r>
              <a:rPr lang="en-US" dirty="0">
                <a:hlinkClick r:id="rId4"/>
              </a:rPr>
              <a:t>https://</a:t>
            </a:r>
            <a:r>
              <a:rPr lang="en-US" dirty="0" smtClean="0">
                <a:hlinkClick r:id="rId4"/>
              </a:rPr>
              <a:t>mentor.ieee.org/omniran/dcn/16/omniran-16-0083-00-5gaa-use-of-industry-connections-in-ieee-802.pptx</a:t>
            </a:r>
            <a:endParaRPr lang="en-US" dirty="0" smtClean="0"/>
          </a:p>
          <a:p>
            <a:pPr lvl="2"/>
            <a:endParaRPr lang="en-US" dirty="0" smtClean="0"/>
          </a:p>
          <a:p>
            <a:r>
              <a:rPr lang="en-US" dirty="0" smtClean="0"/>
              <a:t>Further resources:</a:t>
            </a:r>
          </a:p>
          <a:p>
            <a:pPr lvl="1"/>
            <a:r>
              <a:rPr lang="en-US" dirty="0">
                <a:hlinkClick r:id="rId5"/>
              </a:rPr>
              <a:t>http://</a:t>
            </a:r>
            <a:r>
              <a:rPr lang="en-US" dirty="0" smtClean="0">
                <a:hlinkClick r:id="rId5"/>
              </a:rPr>
              <a:t>standards.ieee.org/about/sasb/iccom/resources.html</a:t>
            </a:r>
            <a:endParaRPr lang="en-US" dirty="0" smtClean="0"/>
          </a:p>
        </p:txBody>
      </p:sp>
    </p:spTree>
    <p:extLst>
      <p:ext uri="{BB962C8B-B14F-4D97-AF65-F5344CB8AC3E}">
        <p14:creationId xmlns:p14="http://schemas.microsoft.com/office/powerpoint/2010/main" val="1412708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DRAFt</a:t>
            </a:r>
            <a:r>
              <a:rPr lang="en-US" dirty="0" smtClean="0"/>
              <a:t> ICAID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8724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ICAID</a:t>
            </a:r>
            <a:endParaRPr lang="en-US" dirty="0"/>
          </a:p>
        </p:txBody>
      </p:sp>
      <p:sp>
        <p:nvSpPr>
          <p:cNvPr id="3" name="Content Placeholder 2"/>
          <p:cNvSpPr>
            <a:spLocks noGrp="1"/>
          </p:cNvSpPr>
          <p:nvPr>
            <p:ph idx="1"/>
          </p:nvPr>
        </p:nvSpPr>
        <p:spPr/>
        <p:txBody>
          <a:bodyPr/>
          <a:lstStyle/>
          <a:p>
            <a:r>
              <a:rPr lang="en-US" dirty="0" smtClean="0"/>
              <a:t>Initial draft text based on input from John and edited by Max available by</a:t>
            </a:r>
          </a:p>
          <a:p>
            <a:pPr lvl="1"/>
            <a:r>
              <a:rPr lang="en-US" dirty="0">
                <a:hlinkClick r:id="rId2"/>
              </a:rPr>
              <a:t>https://</a:t>
            </a:r>
            <a:r>
              <a:rPr lang="en-US" dirty="0" smtClean="0">
                <a:hlinkClick r:id="rId2"/>
              </a:rPr>
              <a:t>mentor.ieee.org/omniran/dcn/16/omniran-16-0084-00-5gaa-draft-icaid-for-5g-sc-action-a.doc</a:t>
            </a:r>
            <a:endParaRPr lang="en-US" dirty="0" smtClean="0"/>
          </a:p>
          <a:p>
            <a:pPr lvl="1"/>
            <a:endParaRPr lang="en-US" dirty="0"/>
          </a:p>
        </p:txBody>
      </p:sp>
    </p:spTree>
    <p:extLst>
      <p:ext uri="{BB962C8B-B14F-4D97-AF65-F5344CB8AC3E}">
        <p14:creationId xmlns:p14="http://schemas.microsoft.com/office/powerpoint/2010/main" val="12922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54644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ext steps</a:t>
            </a:r>
            <a:endParaRPr lang="en-US" dirty="0"/>
          </a:p>
        </p:txBody>
      </p:sp>
      <p:sp>
        <p:nvSpPr>
          <p:cNvPr id="3" name="Content Placeholder 2"/>
          <p:cNvSpPr>
            <a:spLocks noGrp="1"/>
          </p:cNvSpPr>
          <p:nvPr>
            <p:ph idx="1"/>
          </p:nvPr>
        </p:nvSpPr>
        <p:spPr/>
        <p:txBody>
          <a:bodyPr/>
          <a:lstStyle/>
          <a:p>
            <a:r>
              <a:rPr lang="en-US" dirty="0" smtClean="0"/>
              <a:t>Schedule teleconference</a:t>
            </a:r>
          </a:p>
          <a:p>
            <a:pPr lvl="1"/>
            <a:r>
              <a:rPr lang="en-US" dirty="0" smtClean="0"/>
              <a:t>December 6</a:t>
            </a:r>
            <a:r>
              <a:rPr lang="en-US" baseline="30000" dirty="0" smtClean="0"/>
              <a:t>th</a:t>
            </a:r>
            <a:r>
              <a:rPr lang="en-US" dirty="0" smtClean="0"/>
              <a:t>, 9:30-11am ET ??</a:t>
            </a:r>
          </a:p>
          <a:p>
            <a:pPr lvl="1"/>
            <a:r>
              <a:rPr lang="en-US" dirty="0" smtClean="0"/>
              <a:t>Topics</a:t>
            </a:r>
            <a:r>
              <a:rPr lang="en-US" dirty="0" smtClean="0"/>
              <a:t>:</a:t>
            </a:r>
          </a:p>
          <a:p>
            <a:pPr lvl="2"/>
            <a:r>
              <a:rPr lang="en-US" dirty="0" smtClean="0"/>
              <a:t>IEEE SA presentation on Industry Connections</a:t>
            </a:r>
          </a:p>
          <a:p>
            <a:pPr lvl="2"/>
            <a:r>
              <a:rPr lang="en-US" dirty="0" smtClean="0"/>
              <a:t>Progress </a:t>
            </a:r>
            <a:r>
              <a:rPr lang="en-US" dirty="0" smtClean="0"/>
              <a:t>ICAID text proposal</a:t>
            </a:r>
            <a:endParaRPr lang="en-US" dirty="0" smtClean="0"/>
          </a:p>
          <a:p>
            <a:pPr lvl="1"/>
            <a:endParaRPr lang="en-US" dirty="0"/>
          </a:p>
          <a:p>
            <a:r>
              <a:rPr lang="en-US" dirty="0" smtClean="0"/>
              <a:t>Next F2F meeting: Atlanta, Jan </a:t>
            </a:r>
            <a:r>
              <a:rPr lang="en-US" dirty="0" smtClean="0"/>
              <a:t>2017</a:t>
            </a:r>
          </a:p>
          <a:p>
            <a:pPr lvl="1"/>
            <a:r>
              <a:rPr lang="en-US" dirty="0" smtClean="0"/>
              <a:t>Potentially 2 sessions ?</a:t>
            </a:r>
            <a:endParaRPr lang="en-US" dirty="0"/>
          </a:p>
        </p:txBody>
      </p:sp>
    </p:spTree>
    <p:extLst>
      <p:ext uri="{BB962C8B-B14F-4D97-AF65-F5344CB8AC3E}">
        <p14:creationId xmlns:p14="http://schemas.microsoft.com/office/powerpoint/2010/main" val="1937199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AoB</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r>
              <a:rPr lang="en-US" dirty="0" smtClean="0"/>
              <a:t>5G SC Action ‘A’				(Max)</a:t>
            </a:r>
          </a:p>
          <a:p>
            <a:r>
              <a:rPr lang="en-US" dirty="0" smtClean="0"/>
              <a:t>(4:15pm) 3GPP response to </a:t>
            </a:r>
            <a:br>
              <a:rPr lang="en-US" dirty="0" smtClean="0"/>
            </a:br>
            <a:r>
              <a:rPr lang="en-US" dirty="0" smtClean="0"/>
              <a:t>	IEEE 802 liaison letter		(Paul)</a:t>
            </a:r>
          </a:p>
          <a:p>
            <a:r>
              <a:rPr lang="en-US" dirty="0" smtClean="0"/>
              <a:t>Update on IEEE 5G initiative		(Patrick)</a:t>
            </a:r>
          </a:p>
          <a:p>
            <a:r>
              <a:rPr lang="en-US" dirty="0" smtClean="0"/>
              <a:t>IEEE SA Industry Connections	(John)</a:t>
            </a:r>
          </a:p>
          <a:p>
            <a:r>
              <a:rPr lang="en-US" dirty="0"/>
              <a:t>Industry Connections Activity </a:t>
            </a:r>
            <a:r>
              <a:rPr lang="en-US" dirty="0" smtClean="0"/>
              <a:t/>
            </a:r>
            <a:br>
              <a:rPr lang="en-US" dirty="0" smtClean="0"/>
            </a:br>
            <a:r>
              <a:rPr lang="en-US" dirty="0" smtClean="0"/>
              <a:t>Initiation </a:t>
            </a:r>
            <a:r>
              <a:rPr lang="en-US" dirty="0"/>
              <a:t>Document (ICAID</a:t>
            </a:r>
            <a:r>
              <a:rPr lang="en-US" dirty="0" smtClean="0"/>
              <a:t>)</a:t>
            </a:r>
          </a:p>
          <a:p>
            <a:r>
              <a:rPr lang="en-US" dirty="0" smtClean="0"/>
              <a:t>Going forward</a:t>
            </a:r>
          </a:p>
          <a:p>
            <a:r>
              <a:rPr lang="en-US" dirty="0" err="1" smtClean="0"/>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802.1 </a:t>
            </a:r>
            <a:r>
              <a:rPr lang="en-US" dirty="0" err="1" smtClean="0"/>
              <a:t>OmniRAN</a:t>
            </a:r>
            <a:r>
              <a:rPr lang="en-US" dirty="0" smtClean="0"/>
              <a:t> TG is tasked to hold sessions in preparation of an Industry Connections activity resulting out of 5G SC Action A.</a:t>
            </a:r>
          </a:p>
          <a:p>
            <a:r>
              <a:rPr lang="en-US" dirty="0" smtClean="0"/>
              <a:t>Goals for this meeting:</a:t>
            </a:r>
          </a:p>
          <a:p>
            <a:pPr lvl="1"/>
            <a:r>
              <a:rPr lang="en-US" dirty="0" smtClean="0"/>
              <a:t>Grow consensus of our idea</a:t>
            </a:r>
          </a:p>
          <a:p>
            <a:pPr lvl="1"/>
            <a:r>
              <a:rPr lang="en-US" dirty="0" smtClean="0"/>
              <a:t>Find a better term representing our idea</a:t>
            </a:r>
          </a:p>
          <a:p>
            <a:pPr lvl="2"/>
            <a:r>
              <a:rPr lang="en-US" dirty="0" smtClean="0"/>
              <a:t>‘IEEE 5G’ is quite misleading.</a:t>
            </a:r>
          </a:p>
          <a:p>
            <a:pPr lvl="1"/>
            <a:r>
              <a:rPr lang="en-US" dirty="0" smtClean="0"/>
              <a:t>Achieve better understanding of an Industry Connections activity</a:t>
            </a:r>
          </a:p>
          <a:p>
            <a:pPr lvl="1"/>
            <a:r>
              <a:rPr lang="en-US" dirty="0" smtClean="0"/>
              <a:t>Work on the content of the ICAID</a:t>
            </a:r>
            <a:endParaRPr lang="en-US" dirty="0"/>
          </a:p>
        </p:txBody>
      </p:sp>
    </p:spTree>
    <p:extLst>
      <p:ext uri="{BB962C8B-B14F-4D97-AF65-F5344CB8AC3E}">
        <p14:creationId xmlns:p14="http://schemas.microsoft.com/office/powerpoint/2010/main" val="192186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 SC Action A</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47851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endParaRPr lang="en-US" sz="2400" dirty="0" smtClean="0">
              <a:solidFill>
                <a:prstClr val="black"/>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could </a:t>
            </a:r>
            <a:r>
              <a:rPr lang="en-US" sz="1800" dirty="0">
                <a:solidFill>
                  <a:srgbClr val="438086"/>
                </a:solidFill>
                <a:latin typeface="Arial" pitchFamily="34" charset="0"/>
                <a:cs typeface="Arial" pitchFamily="34" charset="0"/>
              </a:rPr>
              <a:t>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a:t>
            </a:r>
            <a:r>
              <a:rPr lang="en-US" sz="1800" dirty="0" smtClean="0">
                <a:solidFill>
                  <a:srgbClr val="438086"/>
                </a:solidFill>
                <a:latin typeface="Arial" pitchFamily="34" charset="0"/>
                <a:cs typeface="Arial" pitchFamily="34" charset="0"/>
              </a:rPr>
              <a:t> </a:t>
            </a:r>
            <a:r>
              <a:rPr lang="en-US" sz="1800" dirty="0" err="1" smtClean="0">
                <a:solidFill>
                  <a:srgbClr val="438086"/>
                </a:solidFill>
                <a:latin typeface="Arial" pitchFamily="34" charset="0"/>
                <a:cs typeface="Arial" pitchFamily="34" charset="0"/>
              </a:rPr>
              <a:t>MACs</a:t>
            </a:r>
            <a:r>
              <a:rPr lang="en-US" sz="1800" dirty="0" smtClean="0">
                <a:solidFill>
                  <a:srgbClr val="438086"/>
                </a:solidFill>
                <a:latin typeface="Arial" pitchFamily="34" charset="0"/>
                <a:cs typeface="Arial" pitchFamily="34" charset="0"/>
              </a:rPr>
              <a:t> and </a:t>
            </a:r>
            <a:r>
              <a:rPr lang="en-US" sz="1800" dirty="0" err="1" smtClean="0">
                <a:solidFill>
                  <a:srgbClr val="438086"/>
                </a:solidFill>
                <a:latin typeface="Arial" pitchFamily="34" charset="0"/>
                <a:cs typeface="Arial" pitchFamily="34" charset="0"/>
              </a:rPr>
              <a:t>PHYs</a:t>
            </a:r>
            <a:endParaRPr lang="en-US" sz="1800" dirty="0" smtClean="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a:t>
            </a:r>
            <a:r>
              <a:rPr lang="en-US" sz="1800" dirty="0" smtClean="0">
                <a:solidFill>
                  <a:srgbClr val="438086"/>
                </a:solidFill>
                <a:latin typeface="Arial" pitchFamily="34" charset="0"/>
                <a:cs typeface="Arial" pitchFamily="34" charset="0"/>
              </a:rPr>
              <a:t>both</a:t>
            </a: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11/9/16</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84492262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11/9/16</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2595810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Action A?</a:t>
            </a:r>
            <a:endParaRPr lang="en-US" dirty="0"/>
          </a:p>
        </p:txBody>
      </p:sp>
      <p:sp>
        <p:nvSpPr>
          <p:cNvPr id="3" name="Content Placeholder 2"/>
          <p:cNvSpPr>
            <a:spLocks noGrp="1"/>
          </p:cNvSpPr>
          <p:nvPr>
            <p:ph idx="1"/>
          </p:nvPr>
        </p:nvSpPr>
        <p:spPr/>
        <p:txBody>
          <a:bodyPr>
            <a:normAutofit/>
          </a:bodyPr>
          <a:lstStyle/>
          <a:p>
            <a:r>
              <a:rPr lang="en-US" dirty="0" smtClean="0"/>
              <a:t>My thoughts:</a:t>
            </a:r>
          </a:p>
          <a:p>
            <a:pPr marL="457200" lvl="1" indent="0">
              <a:buNone/>
            </a:pPr>
            <a:r>
              <a:rPr lang="en-US" b="1" i="1" dirty="0" smtClean="0"/>
              <a:t>“IEEE next generation communication infrastructure specifications that support enhanced mobile broadband, massive machine type communication and ultra-reliable and low latency communications  not belonging to mobile networks”</a:t>
            </a:r>
          </a:p>
          <a:p>
            <a:r>
              <a:rPr lang="en-US" dirty="0" smtClean="0"/>
              <a:t>Could be called ‘IEEE </a:t>
            </a:r>
            <a:r>
              <a:rPr lang="en-US" dirty="0" err="1" smtClean="0"/>
              <a:t>ngci</a:t>
            </a:r>
            <a:r>
              <a:rPr lang="en-US" dirty="0" smtClean="0"/>
              <a:t>’ ?</a:t>
            </a:r>
            <a:endParaRPr lang="en-US" dirty="0"/>
          </a:p>
        </p:txBody>
      </p:sp>
    </p:spTree>
    <p:extLst>
      <p:ext uri="{BB962C8B-B14F-4D97-AF65-F5344CB8AC3E}">
        <p14:creationId xmlns:p14="http://schemas.microsoft.com/office/powerpoint/2010/main" val="83465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Who could be the ‘customers’?</a:t>
            </a:r>
            <a:endParaRPr lang="en-US" dirty="0"/>
          </a:p>
        </p:txBody>
      </p:sp>
      <p:sp>
        <p:nvSpPr>
          <p:cNvPr id="3" name="Content Placeholder 2"/>
          <p:cNvSpPr>
            <a:spLocks noGrp="1"/>
          </p:cNvSpPr>
          <p:nvPr>
            <p:ph idx="1"/>
          </p:nvPr>
        </p:nvSpPr>
        <p:spPr>
          <a:xfrm>
            <a:off x="457200" y="1189037"/>
            <a:ext cx="8229600" cy="5135563"/>
          </a:xfrm>
        </p:spPr>
        <p:txBody>
          <a:bodyPr>
            <a:normAutofit fontScale="62500" lnSpcReduction="20000"/>
          </a:bodyPr>
          <a:lstStyle/>
          <a:p>
            <a:r>
              <a:rPr lang="en-US" dirty="0" smtClean="0"/>
              <a:t>Other operators of public communication networks than mobile network operators</a:t>
            </a:r>
          </a:p>
          <a:p>
            <a:pPr lvl="1"/>
            <a:r>
              <a:rPr lang="en-US" dirty="0" smtClean="0"/>
              <a:t>MSO</a:t>
            </a:r>
          </a:p>
          <a:p>
            <a:pPr lvl="1"/>
            <a:r>
              <a:rPr lang="en-US" dirty="0" smtClean="0"/>
              <a:t>FNO</a:t>
            </a:r>
          </a:p>
          <a:p>
            <a:pPr lvl="1"/>
            <a:r>
              <a:rPr lang="en-US" dirty="0" smtClean="0"/>
              <a:t>Hotspot operators</a:t>
            </a:r>
            <a:endParaRPr lang="en-US" dirty="0"/>
          </a:p>
          <a:p>
            <a:pPr lvl="1"/>
            <a:endParaRPr lang="en-US" dirty="0" smtClean="0"/>
          </a:p>
          <a:p>
            <a:r>
              <a:rPr lang="en-US" dirty="0" smtClean="0"/>
              <a:t>‘Verticals’ represented in IEEE standards like</a:t>
            </a:r>
          </a:p>
          <a:p>
            <a:pPr lvl="1"/>
            <a:r>
              <a:rPr lang="en-US" dirty="0"/>
              <a:t>Smart Grid </a:t>
            </a:r>
          </a:p>
          <a:p>
            <a:pPr lvl="2"/>
            <a:r>
              <a:rPr lang="en-US" dirty="0">
                <a:hlinkClick r:id="rId2"/>
              </a:rPr>
              <a:t>http://</a:t>
            </a:r>
            <a:r>
              <a:rPr lang="en-US" dirty="0" smtClean="0">
                <a:hlinkClick r:id="rId2"/>
              </a:rPr>
              <a:t>standards.ieee.org/develop/msp/smartgrid.pdf</a:t>
            </a:r>
            <a:endParaRPr lang="en-US" dirty="0"/>
          </a:p>
          <a:p>
            <a:pPr lvl="1"/>
            <a:r>
              <a:rPr lang="en-US" dirty="0"/>
              <a:t>Cloud Computing </a:t>
            </a:r>
          </a:p>
          <a:p>
            <a:pPr lvl="2"/>
            <a:r>
              <a:rPr lang="en-US" dirty="0">
                <a:hlinkClick r:id="rId3"/>
              </a:rPr>
              <a:t>http://</a:t>
            </a:r>
            <a:r>
              <a:rPr lang="en-US" dirty="0" smtClean="0">
                <a:hlinkClick r:id="rId3"/>
              </a:rPr>
              <a:t>standards.ieee.org/develop/msp/cloudcomputing.pdf</a:t>
            </a:r>
            <a:endParaRPr lang="en-US" dirty="0"/>
          </a:p>
          <a:p>
            <a:pPr lvl="1"/>
            <a:r>
              <a:rPr lang="en-US" dirty="0"/>
              <a:t>Internet of Things (including Green Community Networks) </a:t>
            </a:r>
          </a:p>
          <a:p>
            <a:pPr lvl="2"/>
            <a:r>
              <a:rPr lang="en-US" dirty="0">
                <a:hlinkClick r:id="rId4"/>
              </a:rPr>
              <a:t>http://</a:t>
            </a:r>
            <a:r>
              <a:rPr lang="en-US" dirty="0" smtClean="0">
                <a:hlinkClick r:id="rId4"/>
              </a:rPr>
              <a:t>standards.ieee.org/develop/msp/iot.pdf</a:t>
            </a:r>
            <a:endParaRPr lang="en-US" dirty="0"/>
          </a:p>
          <a:p>
            <a:pPr lvl="1"/>
            <a:r>
              <a:rPr lang="en-US" dirty="0"/>
              <a:t>Intelligent Transportation Systems </a:t>
            </a:r>
          </a:p>
          <a:p>
            <a:pPr lvl="2"/>
            <a:r>
              <a:rPr lang="en-US" dirty="0">
                <a:hlinkClick r:id="rId5"/>
              </a:rPr>
              <a:t>http://</a:t>
            </a:r>
            <a:r>
              <a:rPr lang="en-US" dirty="0" smtClean="0">
                <a:hlinkClick r:id="rId5"/>
              </a:rPr>
              <a:t>standards.ieee.org/develop/msp/its.pdf</a:t>
            </a:r>
            <a:endParaRPr lang="en-US" dirty="0"/>
          </a:p>
          <a:p>
            <a:pPr lvl="1"/>
            <a:r>
              <a:rPr lang="en-US" dirty="0"/>
              <a:t>eHealth </a:t>
            </a:r>
          </a:p>
          <a:p>
            <a:pPr lvl="2"/>
            <a:r>
              <a:rPr lang="en-US" dirty="0">
                <a:hlinkClick r:id="rId6"/>
              </a:rPr>
              <a:t>http://</a:t>
            </a:r>
            <a:r>
              <a:rPr lang="en-US" dirty="0" smtClean="0">
                <a:hlinkClick r:id="rId6"/>
              </a:rPr>
              <a:t>standards.ieee.org/develop/msp/ehealth.pdf</a:t>
            </a:r>
            <a:endParaRPr lang="en-US" dirty="0" smtClean="0"/>
          </a:p>
          <a:p>
            <a:pPr lvl="1"/>
            <a:r>
              <a:rPr lang="en-US" dirty="0" smtClean="0"/>
              <a:t>Smart Cities</a:t>
            </a:r>
          </a:p>
          <a:p>
            <a:pPr lvl="2"/>
            <a:r>
              <a:rPr lang="en-US" dirty="0">
                <a:hlinkClick r:id="rId7"/>
              </a:rPr>
              <a:t>http://</a:t>
            </a:r>
            <a:r>
              <a:rPr lang="en-US" dirty="0" smtClean="0">
                <a:hlinkClick r:id="rId7"/>
              </a:rPr>
              <a:t>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1282677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1433</TotalTime>
  <Words>583</Words>
  <Application>Microsoft Macintosh PowerPoint</Application>
  <PresentationFormat>On-screen Show (4:3)</PresentationFormat>
  <Paragraphs>133</Paragraphs>
  <Slides>18</Slides>
  <Notes>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Calibri</vt:lpstr>
      <vt:lpstr>Georgia</vt:lpstr>
      <vt:lpstr>Helvetica</vt:lpstr>
      <vt:lpstr>Monotype Sorts</vt:lpstr>
      <vt:lpstr>ＭＳ Ｐゴシック</vt:lpstr>
      <vt:lpstr>Times</vt:lpstr>
      <vt:lpstr>Times New Roman</vt:lpstr>
      <vt:lpstr>Trebuchet MS</vt:lpstr>
      <vt:lpstr>Wingdings 2</vt:lpstr>
      <vt:lpstr>Arial</vt:lpstr>
      <vt:lpstr>Template</vt:lpstr>
      <vt:lpstr>Urban</vt:lpstr>
      <vt:lpstr>1_Urban</vt:lpstr>
      <vt:lpstr>IEEE 802.1 OmniRAN TG Special session on 5G SC Action A (Industry Connections activity) </vt:lpstr>
      <vt:lpstr>Guidelines for IEEE-SA Meetings</vt:lpstr>
      <vt:lpstr>Agenda proposal</vt:lpstr>
      <vt:lpstr>Introduction</vt:lpstr>
      <vt:lpstr>5G SC Action A</vt:lpstr>
      <vt:lpstr>PowerPoint Presentation</vt:lpstr>
      <vt:lpstr>IMT-2020 (per ITU-R M.2083) </vt:lpstr>
      <vt:lpstr>Scope of Action A?</vt:lpstr>
      <vt:lpstr>Who could be the ‘customers’?</vt:lpstr>
      <vt:lpstr>What would we like to achieve?</vt:lpstr>
      <vt:lpstr>What do we miss?</vt:lpstr>
      <vt:lpstr>IEEE SA  Industry Connections</vt:lpstr>
      <vt:lpstr>IEEE SA Industry Connections activity</vt:lpstr>
      <vt:lpstr>DRAFt ICAID</vt:lpstr>
      <vt:lpstr>Draft ICAID</vt:lpstr>
      <vt:lpstr>Way forward</vt:lpstr>
      <vt:lpstr>Next steps</vt:lpstr>
      <vt:lpstr>AoB</vt:lpstr>
    </vt:vector>
  </TitlesOfParts>
  <Company>NIST</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323</cp:revision>
  <cp:lastPrinted>1998-02-10T13:28:06Z</cp:lastPrinted>
  <dcterms:created xsi:type="dcterms:W3CDTF">2011-12-30T17:06:23Z</dcterms:created>
  <dcterms:modified xsi:type="dcterms:W3CDTF">2016-11-09T15:33:18Z</dcterms:modified>
</cp:coreProperties>
</file>