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4" r:id="rId6"/>
    <p:sldId id="266" r:id="rId7"/>
    <p:sldId id="265" r:id="rId8"/>
    <p:sldId id="267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8" autoAdjust="0"/>
    <p:restoredTop sz="94216" autoAdjust="0"/>
  </p:normalViewPr>
  <p:slideViewPr>
    <p:cSldViewPr>
      <p:cViewPr>
        <p:scale>
          <a:sx n="73" d="100"/>
          <a:sy n="73" d="100"/>
        </p:scale>
        <p:origin x="-76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3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Patrick Slaats (IEEE-SA)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1"/>
          </p:nvPr>
        </p:nvSpPr>
        <p:spPr>
          <a:xfrm>
            <a:off x="366889" y="1644952"/>
            <a:ext cx="8381999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2"/>
          </p:nvPr>
        </p:nvSpPr>
        <p:spPr>
          <a:xfrm>
            <a:off x="1219200" y="6246813"/>
            <a:ext cx="3124200" cy="365125"/>
          </a:xfrm>
        </p:spPr>
        <p:txBody>
          <a:bodyPr rtlCol="0"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dirty="0" smtClean="0"/>
              <a:t>19 December 2014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533400" y="6246813"/>
            <a:ext cx="685800" cy="365125"/>
          </a:xfrm>
        </p:spPr>
        <p:txBody>
          <a:bodyPr rtlCol="0"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7F96D90-238F-41AD-96B8-10E57CD108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5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Patrick Slaats (IEEE-SA)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Patrick Slaats (IEEEE-SA)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Patrick Slaats (IEEEE-SA)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Patrick Slaats (IEEEE-SA)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Patrick Slaats (IEEEE-SA)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Patrick Slaats (IEEEE-SA)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Patrick Slaats (IEEEE-SA)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Patrick Slaats (IEEEE-SA)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Patrick Slaats (IEEE-SA)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xx-xx/xxxxr0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Patrick Slaats (IEEE-SA)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32" y="744537"/>
            <a:ext cx="8435968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Report on 5G Initiative activities for </a:t>
            </a:r>
            <a:r>
              <a:rPr lang="en-GB" dirty="0" err="1" smtClean="0"/>
              <a:t>OmniRan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208065"/>
              </p:ext>
            </p:extLst>
          </p:nvPr>
        </p:nvGraphicFramePr>
        <p:xfrm>
          <a:off x="522288" y="2286000"/>
          <a:ext cx="8020050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5" imgW="8245941" imgH="2584901" progId="Word.Document.8">
                  <p:embed/>
                </p:oleObj>
              </mc:Choice>
              <mc:Fallback>
                <p:oleObj name="Document" r:id="rId5" imgW="8245941" imgH="258490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6000"/>
                        <a:ext cx="8020050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a summary of the activities of the </a:t>
            </a:r>
            <a:r>
              <a:rPr lang="en-GB" dirty="0" smtClean="0"/>
              <a:t>IEEE 5G initiative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IEEE 5G Initiative goals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IEEE 5G </a:t>
            </a:r>
            <a:r>
              <a:rPr lang="en-US" dirty="0" smtClean="0"/>
              <a:t>Initiative tracks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IEEE 5G Roadmap Project</a:t>
            </a: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Mission of the IEEE 5G Roadmap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References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89" y="451103"/>
            <a:ext cx="8381999" cy="776563"/>
          </a:xfrm>
        </p:spPr>
        <p:txBody>
          <a:bodyPr/>
          <a:lstStyle/>
          <a:p>
            <a:r>
              <a:rPr lang="en-US" dirty="0" smtClean="0"/>
              <a:t>IEEE 5G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390639" y="1621536"/>
            <a:ext cx="8381999" cy="4359037"/>
          </a:xfrm>
        </p:spPr>
        <p:txBody>
          <a:bodyPr/>
          <a:lstStyle/>
          <a:p>
            <a:r>
              <a:rPr lang="en-US" sz="1800" dirty="0"/>
              <a:t>B</a:t>
            </a:r>
            <a:r>
              <a:rPr lang="en-US" sz="1800" dirty="0" smtClean="0"/>
              <a:t>uild </a:t>
            </a:r>
            <a:r>
              <a:rPr lang="en-US" sz="1800" dirty="0"/>
              <a:t>a vibrant 5G community </a:t>
            </a:r>
            <a:endParaRPr lang="en-US" sz="1800" dirty="0" smtClean="0"/>
          </a:p>
          <a:p>
            <a:r>
              <a:rPr lang="en-US" sz="1800" dirty="0"/>
              <a:t>I</a:t>
            </a:r>
            <a:r>
              <a:rPr lang="en-US" sz="1800" dirty="0" smtClean="0"/>
              <a:t>dentify standardization opportunities and standardization gaps related to 5G</a:t>
            </a:r>
          </a:p>
          <a:p>
            <a:r>
              <a:rPr lang="en-US" sz="1800" dirty="0"/>
              <a:t>D</a:t>
            </a:r>
            <a:r>
              <a:rPr lang="en-US" sz="1800" dirty="0" smtClean="0"/>
              <a:t>evelop 5G products: Conferences, Publications, Education, Training, Testbeds</a:t>
            </a:r>
          </a:p>
          <a:p>
            <a:r>
              <a:rPr lang="en-US" sz="1800" dirty="0"/>
              <a:t>L</a:t>
            </a:r>
            <a:r>
              <a:rPr lang="en-US" sz="1800" dirty="0" smtClean="0"/>
              <a:t>everage IEEE’s value and platform for 5G industry-wide consensus development</a:t>
            </a:r>
          </a:p>
          <a:p>
            <a:r>
              <a:rPr lang="en-GB" sz="1800" dirty="0"/>
              <a:t>F</a:t>
            </a:r>
            <a:r>
              <a:rPr lang="en-GB" sz="1800" dirty="0" smtClean="0"/>
              <a:t>acilitate </a:t>
            </a:r>
            <a:r>
              <a:rPr lang="en-GB" sz="1800" dirty="0"/>
              <a:t>the development of 5G technical </a:t>
            </a:r>
            <a:r>
              <a:rPr lang="en-GB" sz="1800" dirty="0" smtClean="0"/>
              <a:t>architectures</a:t>
            </a:r>
          </a:p>
          <a:p>
            <a:r>
              <a:rPr lang="en-GB" sz="1800" dirty="0"/>
              <a:t>D</a:t>
            </a:r>
            <a:r>
              <a:rPr lang="en-GB" sz="1800" dirty="0" smtClean="0"/>
              <a:t>evelop </a:t>
            </a:r>
            <a:r>
              <a:rPr lang="en-GB" sz="1800" dirty="0"/>
              <a:t>the future </a:t>
            </a:r>
            <a:r>
              <a:rPr lang="en-GB" sz="1800" dirty="0" smtClean="0"/>
              <a:t>roadmap</a:t>
            </a:r>
          </a:p>
          <a:p>
            <a:r>
              <a:rPr lang="en-GB" sz="1800" dirty="0"/>
              <a:t>L</a:t>
            </a:r>
            <a:r>
              <a:rPr lang="en-GB" sz="1800" dirty="0" smtClean="0"/>
              <a:t>ead </a:t>
            </a:r>
            <a:r>
              <a:rPr lang="en-GB" sz="1800" dirty="0"/>
              <a:t>and facilitate the 5G Technical Community 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7F96D90-238F-41AD-96B8-10E57CD1084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4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5G Initiative - Tracks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0304"/>
            <a:ext cx="7653528" cy="4425696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The “IEEE </a:t>
            </a:r>
            <a:r>
              <a:rPr lang="en-GB" sz="2400" dirty="0"/>
              <a:t>5G Initiative” </a:t>
            </a:r>
            <a:r>
              <a:rPr lang="en-GB" sz="2400" dirty="0" smtClean="0"/>
              <a:t>working groups:</a:t>
            </a:r>
            <a:endParaRPr lang="en-GB" sz="2400" dirty="0"/>
          </a:p>
          <a:p>
            <a:r>
              <a:rPr lang="en-GB" sz="2400" dirty="0" smtClean="0"/>
              <a:t>Education</a:t>
            </a:r>
            <a:endParaRPr lang="en-GB" sz="2400" dirty="0"/>
          </a:p>
          <a:p>
            <a:r>
              <a:rPr lang="en-GB" sz="2400" dirty="0" smtClean="0"/>
              <a:t>Publications</a:t>
            </a:r>
            <a:endParaRPr lang="en-GB" sz="2400" dirty="0"/>
          </a:p>
          <a:p>
            <a:r>
              <a:rPr lang="en-GB" sz="2400" dirty="0" smtClean="0"/>
              <a:t>Web Portal</a:t>
            </a:r>
            <a:endParaRPr lang="en-GB" sz="2400" dirty="0"/>
          </a:p>
          <a:p>
            <a:r>
              <a:rPr lang="en-GB" sz="2400" dirty="0" smtClean="0"/>
              <a:t>Conferences</a:t>
            </a:r>
            <a:endParaRPr lang="en-GB" sz="2400" dirty="0"/>
          </a:p>
          <a:p>
            <a:r>
              <a:rPr lang="en-GB" sz="2400" dirty="0" smtClean="0"/>
              <a:t>Standards / Roadmaps</a:t>
            </a:r>
            <a:endParaRPr lang="en-GB" sz="2400" dirty="0"/>
          </a:p>
          <a:p>
            <a:r>
              <a:rPr lang="en-GB" sz="2400" dirty="0" smtClean="0"/>
              <a:t>Content Development</a:t>
            </a:r>
            <a:endParaRPr lang="en-GB" sz="2400" dirty="0"/>
          </a:p>
          <a:p>
            <a:r>
              <a:rPr lang="en-GB" sz="2400" dirty="0" smtClean="0"/>
              <a:t>Community Development</a:t>
            </a:r>
            <a:endParaRPr lang="en-GB" sz="2400" dirty="0"/>
          </a:p>
          <a:p>
            <a:r>
              <a:rPr lang="en-GB" sz="2400" dirty="0" smtClean="0"/>
              <a:t>Industry Outreach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7136"/>
            <a:ext cx="7772400" cy="1045464"/>
          </a:xfrm>
        </p:spPr>
        <p:txBody>
          <a:bodyPr/>
          <a:lstStyle/>
          <a:p>
            <a:r>
              <a:rPr lang="en-GB" dirty="0" smtClean="0"/>
              <a:t>The IEEE 5G </a:t>
            </a:r>
            <a:r>
              <a:rPr lang="en-GB" dirty="0"/>
              <a:t>Roadmap </a:t>
            </a:r>
            <a:r>
              <a:rPr lang="en-GB" dirty="0" smtClean="0"/>
              <a:t>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4" y="1633728"/>
            <a:ext cx="7772400" cy="4535424"/>
          </a:xfrm>
        </p:spPr>
        <p:txBody>
          <a:bodyPr/>
          <a:lstStyle/>
          <a:p>
            <a:r>
              <a:rPr lang="en-GB" dirty="0" smtClean="0"/>
              <a:t>Four </a:t>
            </a:r>
            <a:r>
              <a:rPr lang="en-GB" dirty="0"/>
              <a:t>areas </a:t>
            </a:r>
            <a:r>
              <a:rPr lang="en-GB" dirty="0" smtClean="0"/>
              <a:t>are identified </a:t>
            </a:r>
            <a:r>
              <a:rPr lang="en-GB" dirty="0"/>
              <a:t>as </a:t>
            </a:r>
            <a:r>
              <a:rPr lang="en-GB" dirty="0" smtClean="0"/>
              <a:t>priorities:</a:t>
            </a:r>
          </a:p>
          <a:p>
            <a:pPr lvl="1"/>
            <a:r>
              <a:rPr lang="en-GB" sz="2400" dirty="0" smtClean="0"/>
              <a:t>Standardization </a:t>
            </a:r>
            <a:r>
              <a:rPr lang="en-GB" sz="2400" dirty="0"/>
              <a:t>Building Blocks</a:t>
            </a:r>
            <a:endParaRPr lang="en-GB" sz="2400" dirty="0" smtClean="0"/>
          </a:p>
          <a:p>
            <a:pPr lvl="1"/>
            <a:r>
              <a:rPr lang="en-GB" sz="2400" dirty="0" smtClean="0"/>
              <a:t>Millimetre Wave</a:t>
            </a:r>
          </a:p>
          <a:p>
            <a:pPr lvl="1"/>
            <a:r>
              <a:rPr lang="en-GB" sz="2400" dirty="0" smtClean="0"/>
              <a:t>Mobile </a:t>
            </a:r>
            <a:r>
              <a:rPr lang="en-GB" sz="2400" dirty="0"/>
              <a:t>Edge </a:t>
            </a:r>
            <a:r>
              <a:rPr lang="en-GB" sz="2400" dirty="0" smtClean="0"/>
              <a:t>Cloud</a:t>
            </a:r>
          </a:p>
          <a:p>
            <a:pPr lvl="1"/>
            <a:r>
              <a:rPr lang="en-GB" sz="2400" dirty="0" smtClean="0"/>
              <a:t>Massive MIMO</a:t>
            </a:r>
          </a:p>
          <a:p>
            <a:r>
              <a:rPr lang="en-GB" dirty="0" smtClean="0"/>
              <a:t>Other </a:t>
            </a:r>
            <a:r>
              <a:rPr lang="en-GB" dirty="0"/>
              <a:t>potential topics:</a:t>
            </a:r>
          </a:p>
          <a:p>
            <a:pPr lvl="1"/>
            <a:r>
              <a:rPr lang="en-GB" dirty="0"/>
              <a:t>NFV</a:t>
            </a:r>
          </a:p>
          <a:p>
            <a:pPr lvl="1"/>
            <a:r>
              <a:rPr lang="en-GB" dirty="0"/>
              <a:t>Applications Services</a:t>
            </a:r>
          </a:p>
          <a:p>
            <a:pPr lvl="1"/>
            <a:r>
              <a:rPr lang="en-GB" dirty="0"/>
              <a:t>Security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9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Mission </a:t>
            </a:r>
            <a:r>
              <a:rPr lang="en-GB" dirty="0"/>
              <a:t>of the </a:t>
            </a:r>
            <a:r>
              <a:rPr lang="en-GB" dirty="0" smtClean="0"/>
              <a:t>IEEE 5G Roadmap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9344"/>
            <a:ext cx="7772400" cy="4486656"/>
          </a:xfrm>
        </p:spPr>
        <p:txBody>
          <a:bodyPr/>
          <a:lstStyle/>
          <a:p>
            <a:r>
              <a:rPr lang="en-GB" dirty="0" smtClean="0"/>
              <a:t>Identify </a:t>
            </a:r>
            <a:r>
              <a:rPr lang="en-GB" dirty="0"/>
              <a:t>short/mid/long-term research, innovation and technology trends in the communications ecosystem. </a:t>
            </a:r>
            <a:endParaRPr lang="en-GB" dirty="0" smtClean="0"/>
          </a:p>
          <a:p>
            <a:pPr lvl="1"/>
            <a:r>
              <a:rPr lang="en-GB" dirty="0" smtClean="0"/>
              <a:t>Enabling </a:t>
            </a:r>
            <a:r>
              <a:rPr lang="en-GB" dirty="0"/>
              <a:t>the development of a concrete innovation and engagement roadmap guiding the IEEE community towards maximum impact contributions across its societies, and in conjunction with its demand-side as well as the wider industry &amp; standards ecosystem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930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Standardization Building </a:t>
            </a:r>
            <a:r>
              <a:rPr lang="en-GB" dirty="0" smtClean="0"/>
              <a:t>Blocks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475232"/>
            <a:ext cx="8351520" cy="4620768"/>
          </a:xfrm>
        </p:spPr>
        <p:txBody>
          <a:bodyPr/>
          <a:lstStyle/>
          <a:p>
            <a:r>
              <a:rPr lang="en-GB" sz="2400" dirty="0" smtClean="0"/>
              <a:t>Lead: Paul Nikolich</a:t>
            </a:r>
          </a:p>
          <a:p>
            <a:r>
              <a:rPr lang="en-GB" sz="2400" dirty="0" smtClean="0"/>
              <a:t>Compile standards </a:t>
            </a:r>
            <a:r>
              <a:rPr lang="en-GB" sz="2400" dirty="0"/>
              <a:t>projects that relate to </a:t>
            </a:r>
            <a:r>
              <a:rPr lang="en-GB" sz="2400" dirty="0" smtClean="0"/>
              <a:t>5G</a:t>
            </a:r>
          </a:p>
          <a:p>
            <a:r>
              <a:rPr lang="en-GB" sz="2400" dirty="0" smtClean="0"/>
              <a:t>Roadmap will </a:t>
            </a:r>
            <a:r>
              <a:rPr lang="en-GB" sz="2400" dirty="0"/>
              <a:t>capture scope, purpose, and market potential, starting with </a:t>
            </a:r>
            <a:r>
              <a:rPr lang="en-GB" sz="2400" dirty="0" smtClean="0"/>
              <a:t>802</a:t>
            </a:r>
          </a:p>
          <a:p>
            <a:r>
              <a:rPr lang="en-GB" sz="2400" dirty="0" smtClean="0"/>
              <a:t>Standards will be grouped by application:</a:t>
            </a:r>
          </a:p>
          <a:p>
            <a:pPr lvl="1"/>
            <a:r>
              <a:rPr lang="en-GB" sz="2000" dirty="0" smtClean="0"/>
              <a:t>Enhanced </a:t>
            </a:r>
            <a:r>
              <a:rPr lang="en-GB" sz="2000" dirty="0"/>
              <a:t>mobile broadband</a:t>
            </a:r>
          </a:p>
          <a:p>
            <a:pPr lvl="1"/>
            <a:r>
              <a:rPr lang="en-GB" sz="2000" dirty="0"/>
              <a:t>Massive machine type communications</a:t>
            </a:r>
          </a:p>
          <a:p>
            <a:pPr lvl="1"/>
            <a:r>
              <a:rPr lang="en-GB" sz="2000" dirty="0"/>
              <a:t>Ultra-reliable and low latency </a:t>
            </a:r>
            <a:r>
              <a:rPr lang="en-GB" sz="2000" dirty="0" smtClean="0"/>
              <a:t>communications</a:t>
            </a:r>
          </a:p>
          <a:p>
            <a:r>
              <a:rPr lang="en-US" sz="2400" dirty="0" smtClean="0"/>
              <a:t>Data will be incorporated into Roadmap</a:t>
            </a:r>
          </a:p>
          <a:p>
            <a:pPr lvl="1"/>
            <a:r>
              <a:rPr lang="en-GB" sz="2200" dirty="0"/>
              <a:t>live document </a:t>
            </a:r>
            <a:r>
              <a:rPr lang="en-GB" sz="2200" dirty="0" smtClean="0"/>
              <a:t>(updated </a:t>
            </a:r>
            <a:r>
              <a:rPr lang="en-GB" sz="2200" dirty="0"/>
              <a:t>annually and be developed in conjunction with the other working </a:t>
            </a:r>
            <a:r>
              <a:rPr lang="en-GB" sz="2200" dirty="0" smtClean="0"/>
              <a:t>groups)</a:t>
            </a:r>
            <a:endParaRPr lang="en-GB" sz="2200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423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4616</TotalTime>
  <Words>349</Words>
  <Application>Microsoft Office PowerPoint</Application>
  <PresentationFormat>On-screen Show (4:3)</PresentationFormat>
  <Paragraphs>78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Document</vt:lpstr>
      <vt:lpstr>Report on 5G Initiative activities for OmniRan</vt:lpstr>
      <vt:lpstr>Abstract</vt:lpstr>
      <vt:lpstr>Index</vt:lpstr>
      <vt:lpstr>IEEE 5G Goals</vt:lpstr>
      <vt:lpstr>IEEE 5G Initiative - Tracks</vt:lpstr>
      <vt:lpstr>The IEEE 5G Roadmap Project</vt:lpstr>
      <vt:lpstr>Mission of the IEEE 5G Roadmap</vt:lpstr>
      <vt:lpstr>Standardization Building Blocks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Technologies Possible Applicable for IMT-2020 Use Cases</dc:title>
  <dc:creator>Joseph Levy</dc:creator>
  <cp:lastModifiedBy>Patrick</cp:lastModifiedBy>
  <cp:revision>84</cp:revision>
  <cp:lastPrinted>1601-01-01T00:00:00Z</cp:lastPrinted>
  <dcterms:created xsi:type="dcterms:W3CDTF">2016-03-14T00:39:45Z</dcterms:created>
  <dcterms:modified xsi:type="dcterms:W3CDTF">2016-11-09T19:38:43Z</dcterms:modified>
</cp:coreProperties>
</file>