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322" r:id="rId3"/>
    <p:sldId id="327" r:id="rId4"/>
    <p:sldId id="328" r:id="rId5"/>
    <p:sldId id="352" r:id="rId6"/>
    <p:sldId id="353" r:id="rId7"/>
    <p:sldId id="354" r:id="rId8"/>
    <p:sldId id="355" r:id="rId9"/>
    <p:sldId id="356" r:id="rId10"/>
    <p:sldId id="357" r:id="rId11"/>
    <p:sldId id="358" r:id="rId12"/>
    <p:sldId id="359" r:id="rId13"/>
    <p:sldId id="361" r:id="rId14"/>
    <p:sldId id="362" r:id="rId15"/>
    <p:sldId id="363" r:id="rId16"/>
    <p:sldId id="364" r:id="rId17"/>
    <p:sldId id="35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49" autoAdjust="0"/>
    <p:restoredTop sz="95439" autoAdjust="0"/>
  </p:normalViewPr>
  <p:slideViewPr>
    <p:cSldViewPr>
      <p:cViewPr varScale="1">
        <p:scale>
          <a:sx n="79" d="100"/>
          <a:sy n="79" d="100"/>
        </p:scale>
        <p:origin x="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13</a:t>
            </a:fld>
            <a:endParaRPr lang="en-US"/>
          </a:p>
        </p:txBody>
      </p:sp>
    </p:spTree>
    <p:extLst>
      <p:ext uri="{BB962C8B-B14F-4D97-AF65-F5344CB8AC3E}">
        <p14:creationId xmlns:p14="http://schemas.microsoft.com/office/powerpoint/2010/main" val="77633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a:effectLst/>
              </a:rPr>
              <a:t>omniran-17-0003-00-5gaa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7" Type="http://schemas.openxmlformats.org/officeDocument/2006/relationships/hyperlink" Target="http://standards.ieee.org/develop/msp/smartcities.pdf" TargetMode="External"/><Relationship Id="rId2" Type="http://schemas.openxmlformats.org/officeDocument/2006/relationships/hyperlink" Target="http://standards.ieee.org/develop/msp/smartgrid.pdf" TargetMode="External"/><Relationship Id="rId1" Type="http://schemas.openxmlformats.org/officeDocument/2006/relationships/slideLayout" Target="../slideLayouts/slideLayout2.xml"/><Relationship Id="rId6" Type="http://schemas.openxmlformats.org/officeDocument/2006/relationships/hyperlink" Target="http://standards.ieee.org/develop/msp/ehealth.pdf" TargetMode="External"/><Relationship Id="rId5" Type="http://schemas.openxmlformats.org/officeDocument/2006/relationships/hyperlink" Target="http://standards.ieee.org/develop/msp/its.pdf" TargetMode="External"/><Relationship Id="rId4" Type="http://schemas.openxmlformats.org/officeDocument/2006/relationships/hyperlink" Target="http://standards.ieee.org/develop/msp/io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6/omniran-16-0084-01-5gaa-draft-icaid-for-5g-sc-action-a.doc" TargetMode="External"/><Relationship Id="rId2" Type="http://schemas.openxmlformats.org/officeDocument/2006/relationships/hyperlink" Target="https://mentor.ieee.org/omniran/dcn/16/omniran-16-0084-00-5gaa-draft-icaid-for-5g-sc-action-a.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Special session on 5G SC Action A (Industry Connections activity)</a:t>
            </a:r>
            <a:br>
              <a:rPr lang="en-US" dirty="0"/>
            </a:br>
            <a:endParaRPr lang="en-US" dirty="0"/>
          </a:p>
        </p:txBody>
      </p:sp>
      <p:sp>
        <p:nvSpPr>
          <p:cNvPr id="3" name="Subtitle 2"/>
          <p:cNvSpPr>
            <a:spLocks noGrp="1"/>
          </p:cNvSpPr>
          <p:nvPr>
            <p:ph type="subTitle" idx="1"/>
          </p:nvPr>
        </p:nvSpPr>
        <p:spPr/>
        <p:txBody>
          <a:bodyPr/>
          <a:lstStyle/>
          <a:p>
            <a:r>
              <a:rPr lang="en-US" dirty="0"/>
              <a:t>2017-01-12</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Who could be the ‘customers’?</a:t>
            </a:r>
          </a:p>
        </p:txBody>
      </p:sp>
      <p:sp>
        <p:nvSpPr>
          <p:cNvPr id="3" name="Content Placeholder 2"/>
          <p:cNvSpPr>
            <a:spLocks noGrp="1"/>
          </p:cNvSpPr>
          <p:nvPr>
            <p:ph idx="1"/>
          </p:nvPr>
        </p:nvSpPr>
        <p:spPr>
          <a:xfrm>
            <a:off x="457200" y="1189037"/>
            <a:ext cx="8229600" cy="5135563"/>
          </a:xfrm>
        </p:spPr>
        <p:txBody>
          <a:bodyPr>
            <a:normAutofit fontScale="62500" lnSpcReduction="20000"/>
          </a:bodyPr>
          <a:lstStyle/>
          <a:p>
            <a:r>
              <a:rPr lang="en-US" dirty="0"/>
              <a:t>Other operators of public communication networks than mobile network operators</a:t>
            </a:r>
          </a:p>
          <a:p>
            <a:pPr lvl="1"/>
            <a:r>
              <a:rPr lang="en-US" dirty="0"/>
              <a:t>MSO</a:t>
            </a:r>
          </a:p>
          <a:p>
            <a:pPr lvl="1"/>
            <a:r>
              <a:rPr lang="en-US" dirty="0"/>
              <a:t>FNO</a:t>
            </a:r>
          </a:p>
          <a:p>
            <a:pPr lvl="1"/>
            <a:r>
              <a:rPr lang="en-US" dirty="0"/>
              <a:t>Hotspot operators</a:t>
            </a:r>
          </a:p>
          <a:p>
            <a:pPr lvl="1"/>
            <a:endParaRPr lang="en-US" dirty="0"/>
          </a:p>
          <a:p>
            <a:r>
              <a:rPr lang="en-US" dirty="0"/>
              <a:t>‘Verticals’ represented in IEEE standards like</a:t>
            </a:r>
          </a:p>
          <a:p>
            <a:pPr lvl="1"/>
            <a:r>
              <a:rPr lang="en-US" dirty="0"/>
              <a:t>Smart Grid </a:t>
            </a:r>
          </a:p>
          <a:p>
            <a:pPr lvl="2"/>
            <a:r>
              <a:rPr lang="en-US" dirty="0">
                <a:hlinkClick r:id="rId2"/>
              </a:rPr>
              <a:t>http://standards.ieee.org/develop/msp/smartgrid.pdf</a:t>
            </a:r>
            <a:endParaRPr lang="en-US" dirty="0"/>
          </a:p>
          <a:p>
            <a:pPr lvl="1"/>
            <a:r>
              <a:rPr lang="en-US" dirty="0"/>
              <a:t>Cloud Computing </a:t>
            </a:r>
          </a:p>
          <a:p>
            <a:pPr lvl="2"/>
            <a:r>
              <a:rPr lang="en-US" dirty="0">
                <a:hlinkClick r:id="rId3"/>
              </a:rPr>
              <a:t>http://standards.ieee.org/develop/msp/cloudcomputing.pdf</a:t>
            </a:r>
            <a:endParaRPr lang="en-US" dirty="0"/>
          </a:p>
          <a:p>
            <a:pPr lvl="1"/>
            <a:r>
              <a:rPr lang="en-US" dirty="0"/>
              <a:t>Internet of Things (including Green Community Networks) </a:t>
            </a:r>
          </a:p>
          <a:p>
            <a:pPr lvl="2"/>
            <a:r>
              <a:rPr lang="en-US" dirty="0">
                <a:hlinkClick r:id="rId4"/>
              </a:rPr>
              <a:t>http://standards.ieee.org/develop/msp/iot.pdf</a:t>
            </a:r>
            <a:endParaRPr lang="en-US" dirty="0"/>
          </a:p>
          <a:p>
            <a:pPr lvl="1"/>
            <a:r>
              <a:rPr lang="en-US" dirty="0"/>
              <a:t>Intelligent Transportation Systems </a:t>
            </a:r>
          </a:p>
          <a:p>
            <a:pPr lvl="2"/>
            <a:r>
              <a:rPr lang="en-US" dirty="0">
                <a:hlinkClick r:id="rId5"/>
              </a:rPr>
              <a:t>http://standards.ieee.org/develop/msp/its.pdf</a:t>
            </a:r>
            <a:endParaRPr lang="en-US" dirty="0"/>
          </a:p>
          <a:p>
            <a:pPr lvl="1"/>
            <a:r>
              <a:rPr lang="en-US" dirty="0"/>
              <a:t>eHealth </a:t>
            </a:r>
          </a:p>
          <a:p>
            <a:pPr lvl="2"/>
            <a:r>
              <a:rPr lang="en-US" dirty="0">
                <a:hlinkClick r:id="rId6"/>
              </a:rPr>
              <a:t>http://standards.ieee.org/develop/msp/ehealth.pdf</a:t>
            </a:r>
            <a:endParaRPr lang="en-US" dirty="0"/>
          </a:p>
          <a:p>
            <a:pPr lvl="1"/>
            <a:r>
              <a:rPr lang="en-US" dirty="0"/>
              <a:t>Smart Cities</a:t>
            </a:r>
          </a:p>
          <a:p>
            <a:pPr lvl="2"/>
            <a:r>
              <a:rPr lang="en-US" dirty="0">
                <a:hlinkClick r:id="rId7"/>
              </a:rPr>
              <a:t>http://standards.ieee.org/develop/msp/smartcities.pdf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673268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we like to achieve?</a:t>
            </a:r>
          </a:p>
        </p:txBody>
      </p:sp>
      <p:sp>
        <p:nvSpPr>
          <p:cNvPr id="3" name="Content Placeholder 2"/>
          <p:cNvSpPr>
            <a:spLocks noGrp="1"/>
          </p:cNvSpPr>
          <p:nvPr>
            <p:ph idx="1"/>
          </p:nvPr>
        </p:nvSpPr>
        <p:spPr/>
        <p:txBody>
          <a:bodyPr>
            <a:normAutofit/>
          </a:bodyPr>
          <a:lstStyle/>
          <a:p>
            <a:r>
              <a:rPr lang="en-US" dirty="0"/>
              <a:t>Strengthen the IEEE 802 ecosystem by unifying technical approaches among various deployment domains.</a:t>
            </a:r>
          </a:p>
          <a:p>
            <a:r>
              <a:rPr lang="is-IS" dirty="0"/>
              <a:t>More direct involvement of customers in the evolution of IEEE 802 technologies</a:t>
            </a:r>
          </a:p>
          <a:p>
            <a:r>
              <a:rPr lang="is-IS" dirty="0"/>
              <a:t>Faster adoption of emerging trends into IEEE 802 standards by better understanding of market evolution</a:t>
            </a:r>
          </a:p>
        </p:txBody>
      </p:sp>
    </p:spTree>
    <p:extLst>
      <p:ext uri="{BB962C8B-B14F-4D97-AF65-F5344CB8AC3E}">
        <p14:creationId xmlns:p14="http://schemas.microsoft.com/office/powerpoint/2010/main" val="4063101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search for?</a:t>
            </a:r>
          </a:p>
        </p:txBody>
      </p:sp>
      <p:sp>
        <p:nvSpPr>
          <p:cNvPr id="3" name="Content Placeholder 2"/>
          <p:cNvSpPr>
            <a:spLocks noGrp="1"/>
          </p:cNvSpPr>
          <p:nvPr>
            <p:ph idx="1"/>
          </p:nvPr>
        </p:nvSpPr>
        <p:spPr/>
        <p:txBody>
          <a:bodyPr/>
          <a:lstStyle/>
          <a:p>
            <a:r>
              <a:rPr lang="en-US" dirty="0"/>
              <a:t>What are the requirements and commonalities among the various deployment domains of IEEE 802 technologies?</a:t>
            </a:r>
          </a:p>
          <a:p>
            <a:r>
              <a:rPr lang="en-US" dirty="0"/>
              <a:t>Who are the leading customers?</a:t>
            </a:r>
          </a:p>
          <a:p>
            <a:r>
              <a:rPr lang="en-US" dirty="0"/>
              <a:t>What kind of new standardization projects could be initiated?</a:t>
            </a:r>
          </a:p>
        </p:txBody>
      </p:sp>
    </p:spTree>
    <p:extLst>
      <p:ext uri="{BB962C8B-B14F-4D97-AF65-F5344CB8AC3E}">
        <p14:creationId xmlns:p14="http://schemas.microsoft.com/office/powerpoint/2010/main" val="1119379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DRAFt</a:t>
            </a:r>
            <a:r>
              <a:rPr lang="en-US" dirty="0"/>
              <a:t> ICAID</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4020769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ICAID</a:t>
            </a:r>
          </a:p>
        </p:txBody>
      </p:sp>
      <p:sp>
        <p:nvSpPr>
          <p:cNvPr id="3" name="Content Placeholder 2"/>
          <p:cNvSpPr>
            <a:spLocks noGrp="1"/>
          </p:cNvSpPr>
          <p:nvPr>
            <p:ph idx="1"/>
          </p:nvPr>
        </p:nvSpPr>
        <p:spPr/>
        <p:txBody>
          <a:bodyPr/>
          <a:lstStyle/>
          <a:p>
            <a:r>
              <a:rPr lang="en-US" dirty="0"/>
              <a:t>Initial draft text based on input from John and edited by Max available by</a:t>
            </a:r>
          </a:p>
          <a:p>
            <a:pPr lvl="1"/>
            <a:r>
              <a:rPr lang="en-US" dirty="0">
                <a:hlinkClick r:id="rId2"/>
              </a:rPr>
              <a:t>https://mentor.ieee.org/omniran/dcn/16/omniran-16-0084-00-5gaa-draft-icaid-for-5g-sc-action-a.doc</a:t>
            </a:r>
            <a:endParaRPr lang="en-US" dirty="0"/>
          </a:p>
          <a:p>
            <a:r>
              <a:rPr lang="en-US" dirty="0"/>
              <a:t>Revision with comments from John:</a:t>
            </a:r>
          </a:p>
          <a:p>
            <a:pPr lvl="1"/>
            <a:r>
              <a:rPr lang="en-US" dirty="0">
                <a:hlinkClick r:id="rId3"/>
              </a:rPr>
              <a:t>https://mentor.ieee.org/omniran/dcn/16/omniran-16-0084-01-5gaa-draft-icaid-for-5g-sc-action-a.doc</a:t>
            </a:r>
            <a:endParaRPr lang="en-US" dirty="0"/>
          </a:p>
          <a:p>
            <a:pPr lvl="1"/>
            <a:endParaRPr lang="en-US" dirty="0"/>
          </a:p>
        </p:txBody>
      </p:sp>
    </p:spTree>
    <p:extLst>
      <p:ext uri="{BB962C8B-B14F-4D97-AF65-F5344CB8AC3E}">
        <p14:creationId xmlns:p14="http://schemas.microsoft.com/office/powerpoint/2010/main" val="310156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 forward</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3009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normAutofit fontScale="77500" lnSpcReduction="20000"/>
          </a:bodyPr>
          <a:lstStyle/>
          <a:p>
            <a:r>
              <a:rPr lang="en-US" dirty="0"/>
              <a:t>Chair invites for comments on draft ICAID for the upcoming meeting at the IEEE 802 interim. Text of ICAID will be revised at the meeting based on submitted comments.</a:t>
            </a:r>
          </a:p>
          <a:p>
            <a:pPr lvl="1"/>
            <a:r>
              <a:rPr lang="en-US" dirty="0"/>
              <a:t>Next F2F meeting: Atlanta, Jan 2017</a:t>
            </a:r>
          </a:p>
          <a:p>
            <a:pPr lvl="1"/>
            <a:r>
              <a:rPr lang="en-US" dirty="0"/>
              <a:t>Session on Wed, January 18</a:t>
            </a:r>
            <a:r>
              <a:rPr lang="en-US" baseline="30000" dirty="0"/>
              <a:t>th</a:t>
            </a:r>
            <a:r>
              <a:rPr lang="en-US" dirty="0"/>
              <a:t>, PM2</a:t>
            </a:r>
          </a:p>
          <a:p>
            <a:pPr lvl="1"/>
            <a:endParaRPr lang="en-US" dirty="0"/>
          </a:p>
          <a:p>
            <a:r>
              <a:rPr lang="en-US" dirty="0"/>
              <a:t>Next conference call:</a:t>
            </a:r>
          </a:p>
          <a:p>
            <a:pPr lvl="1"/>
            <a:r>
              <a:rPr lang="en-US" dirty="0"/>
              <a:t>Tues, January 31</a:t>
            </a:r>
            <a:r>
              <a:rPr lang="en-US" baseline="30000" dirty="0"/>
              <a:t>st</a:t>
            </a:r>
            <a:r>
              <a:rPr lang="en-US" dirty="0"/>
              <a:t>, 2017, 09:30-11:00AM ET</a:t>
            </a:r>
          </a:p>
          <a:p>
            <a:pPr marL="457200" lvl="1" indent="0">
              <a:buNone/>
            </a:pPr>
            <a:endParaRPr lang="en-US" dirty="0"/>
          </a:p>
          <a:p>
            <a:pPr marL="457200" lvl="1" indent="0">
              <a:buNone/>
            </a:pPr>
            <a:r>
              <a:rPr lang="en-US" dirty="0"/>
              <a:t>BTW: Submission deadline of ICAID for consideration in the March EC closing: </a:t>
            </a:r>
          </a:p>
          <a:p>
            <a:pPr marL="457200" lvl="1" indent="0">
              <a:buNone/>
            </a:pPr>
            <a:r>
              <a:rPr lang="en-US" dirty="0"/>
              <a:t>February 10</a:t>
            </a:r>
            <a:r>
              <a:rPr lang="en-US" baseline="30000" dirty="0"/>
              <a:t>th</a:t>
            </a:r>
            <a:endParaRPr lang="en-US" dirty="0"/>
          </a:p>
        </p:txBody>
      </p:sp>
    </p:spTree>
    <p:extLst>
      <p:ext uri="{BB962C8B-B14F-4D97-AF65-F5344CB8AC3E}">
        <p14:creationId xmlns:p14="http://schemas.microsoft.com/office/powerpoint/2010/main" val="1320228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AoB</a:t>
            </a:r>
            <a:endParaRPr lang="en-US" dirty="0"/>
          </a:p>
        </p:txBody>
      </p:sp>
      <p:sp>
        <p:nvSpPr>
          <p:cNvPr id="3" name="Content Placeholder 2"/>
          <p:cNvSpPr>
            <a:spLocks noGrp="1"/>
          </p:cNvSpPr>
          <p:nvPr>
            <p:ph idx="1"/>
          </p:nvPr>
        </p:nvSpPr>
        <p:spPr/>
        <p:txBody>
          <a:bodyPr/>
          <a:lstStyle/>
          <a:p>
            <a:r>
              <a:rPr lang="en-US" dirty="0"/>
              <a:t>??</a:t>
            </a:r>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a:t>
            </a:r>
          </a:p>
        </p:txBody>
      </p:sp>
      <p:sp>
        <p:nvSpPr>
          <p:cNvPr id="3" name="Content Placeholder 2"/>
          <p:cNvSpPr>
            <a:spLocks noGrp="1"/>
          </p:cNvSpPr>
          <p:nvPr>
            <p:ph idx="1"/>
          </p:nvPr>
        </p:nvSpPr>
        <p:spPr/>
        <p:txBody>
          <a:bodyPr>
            <a:normAutofit/>
          </a:bodyPr>
          <a:lstStyle/>
          <a:p>
            <a:r>
              <a:rPr lang="en-US" dirty="0"/>
              <a:t>Introduction</a:t>
            </a:r>
          </a:p>
          <a:p>
            <a:r>
              <a:rPr lang="en-US" dirty="0"/>
              <a:t>Approval of minutes</a:t>
            </a:r>
          </a:p>
          <a:p>
            <a:r>
              <a:rPr lang="en-US" dirty="0"/>
              <a:t>Update on IEEE 5G initiative</a:t>
            </a:r>
          </a:p>
          <a:p>
            <a:r>
              <a:rPr lang="en-US" dirty="0"/>
              <a:t>Industry Connections Activity </a:t>
            </a:r>
            <a:br>
              <a:rPr lang="en-US" dirty="0"/>
            </a:br>
            <a:r>
              <a:rPr lang="en-US" dirty="0"/>
              <a:t>Initiation Document (ICAID)</a:t>
            </a:r>
          </a:p>
          <a:p>
            <a:r>
              <a:rPr lang="en-US" dirty="0"/>
              <a:t>Going forward</a:t>
            </a:r>
          </a:p>
          <a:p>
            <a:r>
              <a:rPr lang="en-US" dirty="0" err="1"/>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802.1 </a:t>
            </a:r>
            <a:r>
              <a:rPr lang="en-US" dirty="0" err="1"/>
              <a:t>OmniRAN</a:t>
            </a:r>
            <a:r>
              <a:rPr lang="en-US" dirty="0"/>
              <a:t> TG is tasked to hold sessions in preparation of an Industry Connections activity resulting out of 5G SC Action A.</a:t>
            </a:r>
          </a:p>
          <a:p>
            <a:r>
              <a:rPr lang="en-US" dirty="0"/>
              <a:t>Goals for this meeting:</a:t>
            </a:r>
          </a:p>
          <a:p>
            <a:pPr lvl="1"/>
            <a:r>
              <a:rPr lang="en-US" dirty="0"/>
              <a:t>Work and conclude on the wording of the ICAID</a:t>
            </a:r>
          </a:p>
          <a:p>
            <a:pPr lvl="1"/>
            <a:r>
              <a:rPr lang="en-US" dirty="0"/>
              <a:t>Plan for submission and approval of ICAID</a:t>
            </a:r>
          </a:p>
        </p:txBody>
      </p:sp>
    </p:spTree>
    <p:extLst>
      <p:ext uri="{BB962C8B-B14F-4D97-AF65-F5344CB8AC3E}">
        <p14:creationId xmlns:p14="http://schemas.microsoft.com/office/powerpoint/2010/main" val="192186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802.1 Nov ’16 closing plenary</a:t>
            </a:r>
          </a:p>
        </p:txBody>
      </p:sp>
      <p:sp>
        <p:nvSpPr>
          <p:cNvPr id="3" name="Content Placeholder 2"/>
          <p:cNvSpPr>
            <a:spLocks noGrp="1"/>
          </p:cNvSpPr>
          <p:nvPr>
            <p:ph idx="1"/>
          </p:nvPr>
        </p:nvSpPr>
        <p:spPr/>
        <p:txBody>
          <a:bodyPr/>
          <a:lstStyle/>
          <a:p>
            <a:r>
              <a:rPr lang="en-US" dirty="0"/>
              <a:t>Authorize OmniRAN TG to create an ICAID proposal addressing the 5G SC Action A and authorize the 802.1 chair to pre-circulate the ICAID proposal to the EC for consideration.</a:t>
            </a:r>
          </a:p>
          <a:p>
            <a:pPr lvl="1"/>
            <a:r>
              <a:rPr lang="en-US" dirty="0"/>
              <a:t>Moved: Max Riegel</a:t>
            </a:r>
          </a:p>
          <a:p>
            <a:pPr lvl="1"/>
            <a:r>
              <a:rPr lang="en-US" dirty="0"/>
              <a:t>Second: John Messenger </a:t>
            </a:r>
          </a:p>
          <a:p>
            <a:pPr lvl="1"/>
            <a:r>
              <a:rPr lang="en-US" dirty="0"/>
              <a:t>Vote: 22, 0, 1</a:t>
            </a:r>
          </a:p>
          <a:p>
            <a:endParaRPr lang="en-US" dirty="0"/>
          </a:p>
        </p:txBody>
      </p:sp>
    </p:spTree>
    <p:extLst>
      <p:ext uri="{BB962C8B-B14F-4D97-AF65-F5344CB8AC3E}">
        <p14:creationId xmlns:p14="http://schemas.microsoft.com/office/powerpoint/2010/main" val="3132577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5G SC Action A</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81945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 </a:t>
            </a:r>
            <a:r>
              <a:rPr lang="en-US" sz="1800" dirty="0" err="1">
                <a:solidFill>
                  <a:srgbClr val="438086"/>
                </a:solidFill>
                <a:latin typeface="Arial" pitchFamily="34" charset="0"/>
                <a:cs typeface="Arial" pitchFamily="34" charset="0"/>
              </a:rPr>
              <a:t>MACs</a:t>
            </a:r>
            <a:r>
              <a:rPr lang="en-US" sz="1800" dirty="0">
                <a:solidFill>
                  <a:srgbClr val="438086"/>
                </a:solidFill>
                <a:latin typeface="Arial" pitchFamily="34" charset="0"/>
                <a:cs typeface="Arial" pitchFamily="34" charset="0"/>
              </a:rPr>
              <a:t> and </a:t>
            </a:r>
            <a:r>
              <a:rPr lang="en-US" sz="1800" dirty="0" err="1">
                <a:solidFill>
                  <a:srgbClr val="438086"/>
                </a:solidFill>
                <a:latin typeface="Arial" pitchFamily="34" charset="0"/>
                <a:cs typeface="Arial" pitchFamily="34" charset="0"/>
              </a:rPr>
              <a:t>PHYs</a:t>
            </a:r>
            <a:endParaRPr lang="en-US" sz="1800" dirty="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both</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2017-01-13</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3035860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8</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a:t>IMT-2020</a:t>
            </a:r>
            <a:r>
              <a:rPr lang="en-US" sz="3200" dirty="0">
                <a:sym typeface="Times New Roman" pitchFamily="-92" charset="0"/>
              </a:rPr>
              <a:t> </a:t>
            </a:r>
            <a:r>
              <a:rPr lang="en-US" sz="3200" dirty="0"/>
              <a:t>(per</a:t>
            </a:r>
            <a:r>
              <a:rPr lang="en-US" sz="3200" dirty="0">
                <a:sym typeface="Times New Roman" pitchFamily="-92" charset="0"/>
              </a:rPr>
              <a:t> </a:t>
            </a:r>
            <a:r>
              <a:rPr lang="en-US" sz="3200" dirty="0"/>
              <a:t>ITU-R</a:t>
            </a:r>
            <a:r>
              <a:rPr lang="en-US" sz="3200" dirty="0">
                <a:sym typeface="Times New Roman" pitchFamily="-92" charset="0"/>
              </a:rPr>
              <a:t> </a:t>
            </a:r>
            <a:r>
              <a:rPr lang="en-US" sz="3200" dirty="0"/>
              <a:t>M.2083) </a:t>
            </a:r>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2017-01-13</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280851882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Action A</a:t>
            </a:r>
          </a:p>
        </p:txBody>
      </p:sp>
      <p:sp>
        <p:nvSpPr>
          <p:cNvPr id="3" name="Content Placeholder 2"/>
          <p:cNvSpPr>
            <a:spLocks noGrp="1"/>
          </p:cNvSpPr>
          <p:nvPr>
            <p:ph idx="1"/>
          </p:nvPr>
        </p:nvSpPr>
        <p:spPr/>
        <p:txBody>
          <a:bodyPr>
            <a:normAutofit lnSpcReduction="10000"/>
          </a:bodyPr>
          <a:lstStyle/>
          <a:p>
            <a:r>
              <a:rPr lang="en-US" b="1" i="1" dirty="0"/>
              <a:t>“IEEE next generation communication infrastructure specifications that support enhanced broadband, massive machine type communication and ultra-reliable and low latency communications  not belonging to mobile networks”</a:t>
            </a:r>
          </a:p>
          <a:p>
            <a:r>
              <a:rPr lang="en-US" dirty="0"/>
              <a:t>Could be called ‘IEEE </a:t>
            </a:r>
            <a:r>
              <a:rPr lang="en-US" dirty="0" err="1"/>
              <a:t>ngci</a:t>
            </a:r>
            <a:r>
              <a:rPr lang="en-US" dirty="0"/>
              <a:t>’</a:t>
            </a:r>
          </a:p>
          <a:p>
            <a:pPr lvl="1"/>
            <a:r>
              <a:rPr lang="en-US" dirty="0"/>
              <a:t>For further study</a:t>
            </a:r>
          </a:p>
        </p:txBody>
      </p:sp>
    </p:spTree>
    <p:extLst>
      <p:ext uri="{BB962C8B-B14F-4D97-AF65-F5344CB8AC3E}">
        <p14:creationId xmlns:p14="http://schemas.microsoft.com/office/powerpoint/2010/main" val="2095604731"/>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1569</TotalTime>
  <Words>620</Words>
  <Application>Microsoft Office PowerPoint</Application>
  <PresentationFormat>On-screen Show (4:3)</PresentationFormat>
  <Paragraphs>121</Paragraphs>
  <Slides>17</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ＭＳ Ｐゴシック</vt:lpstr>
      <vt:lpstr>Arial</vt:lpstr>
      <vt:lpstr>Calibri</vt:lpstr>
      <vt:lpstr>Helvetica</vt:lpstr>
      <vt:lpstr>Monotype Sorts</vt:lpstr>
      <vt:lpstr>Times</vt:lpstr>
      <vt:lpstr>Times New Roman</vt:lpstr>
      <vt:lpstr>Trebuchet MS</vt:lpstr>
      <vt:lpstr>Template</vt:lpstr>
      <vt:lpstr>IEEE 802.1 OmniRAN TG Special session on 5G SC Action A (Industry Connections activity) </vt:lpstr>
      <vt:lpstr>Guidelines for IEEE-SA Meetings</vt:lpstr>
      <vt:lpstr>Agenda proposal</vt:lpstr>
      <vt:lpstr>Introduction</vt:lpstr>
      <vt:lpstr>Motion at 802.1 Nov ’16 closing plenary</vt:lpstr>
      <vt:lpstr>5G SC Action A</vt:lpstr>
      <vt:lpstr>PowerPoint Presentation</vt:lpstr>
      <vt:lpstr>IMT-2020 (per ITU-R M.2083) </vt:lpstr>
      <vt:lpstr>Scope of Action A</vt:lpstr>
      <vt:lpstr>Who could be the ‘customers’?</vt:lpstr>
      <vt:lpstr>What would we like to achieve?</vt:lpstr>
      <vt:lpstr>What do we search for?</vt:lpstr>
      <vt:lpstr>DRAFt ICAID</vt:lpstr>
      <vt:lpstr>Draft ICAID</vt:lpstr>
      <vt:lpstr>Way forward</vt:lpstr>
      <vt:lpstr>Next steps</vt:lpstr>
      <vt:lpstr>AoB</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327</cp:revision>
  <cp:lastPrinted>1998-02-10T13:28:06Z</cp:lastPrinted>
  <dcterms:created xsi:type="dcterms:W3CDTF">2011-12-30T17:06:23Z</dcterms:created>
  <dcterms:modified xsi:type="dcterms:W3CDTF">2017-01-13T17:20:16Z</dcterms:modified>
</cp:coreProperties>
</file>