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8" r:id="rId3"/>
    <p:sldId id="319" r:id="rId4"/>
    <p:sldId id="318" r:id="rId5"/>
    <p:sldId id="290" r:id="rId6"/>
    <p:sldId id="291" r:id="rId7"/>
    <p:sldId id="292" r:id="rId8"/>
    <p:sldId id="320" r:id="rId9"/>
    <p:sldId id="293" r:id="rId10"/>
    <p:sldId id="271" r:id="rId11"/>
    <p:sldId id="297" r:id="rId12"/>
    <p:sldId id="299" r:id="rId13"/>
    <p:sldId id="321"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93" d="100"/>
          <a:sy n="93" d="100"/>
        </p:scale>
        <p:origin x="90" y="6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effectLst/>
              </a:rPr>
              <a:t>omniran-17-0020-00-00TG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2017 F2F Meeting</a:t>
            </a:r>
            <a:br>
              <a:rPr lang="en-US" dirty="0"/>
            </a:br>
            <a:r>
              <a:rPr lang="en-US" dirty="0"/>
              <a:t>Vancouver, BC</a:t>
            </a:r>
          </a:p>
        </p:txBody>
      </p:sp>
      <p:sp>
        <p:nvSpPr>
          <p:cNvPr id="3" name="Subtitle 2"/>
          <p:cNvSpPr>
            <a:spLocks noGrp="1"/>
          </p:cNvSpPr>
          <p:nvPr>
            <p:ph type="subTitle" idx="1"/>
          </p:nvPr>
        </p:nvSpPr>
        <p:spPr/>
        <p:txBody>
          <a:bodyPr/>
          <a:lstStyle/>
          <a:p>
            <a:r>
              <a:rPr lang="en-US" dirty="0"/>
              <a:t>2017-03-07</a:t>
            </a:r>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en-GB" sz="2000" dirty="0"/>
              <a:t> …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2944064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val="20000"/>
                    </a:ext>
                  </a:extLst>
                </a:gridCol>
                <a:gridCol w="182282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r>
                        <a:rPr lang="en-US" sz="1400" baseline="0" dirty="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accent1">
                              <a:lumMod val="20000"/>
                              <a:lumOff val="80000"/>
                            </a:schemeClr>
                          </a:solidFill>
                        </a:rPr>
                        <a:t>Jeorge</a:t>
                      </a:r>
                      <a:r>
                        <a:rPr lang="en-US" sz="1400" dirty="0">
                          <a:solidFill>
                            <a:schemeClr val="accent1">
                              <a:lumMod val="20000"/>
                              <a:lumOff val="80000"/>
                            </a:schemeClr>
                          </a:solidFill>
                        </a:rPr>
                        <a:t> S. </a:t>
                      </a:r>
                      <a:r>
                        <a:rPr lang="en-US" sz="1400" dirty="0" err="1">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Teradyne</a:t>
                      </a:r>
                    </a:p>
                  </a:txBody>
                  <a:tcPr/>
                </a:tc>
                <a:extLst>
                  <a:ext uri="{0D108BD9-81ED-4DB2-BD59-A6C34878D82A}">
                    <a16:rowId xmlns:a16="http://schemas.microsoft.com/office/drawing/2014/main"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20000"/>
                              <a:lumOff val="80000"/>
                            </a:schemeClr>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20000"/>
                              <a:lumOff val="80000"/>
                            </a:schemeClr>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accent1">
                              <a:lumMod val="20000"/>
                              <a:lumOff val="80000"/>
                            </a:schemeClr>
                          </a:solidFill>
                        </a:rPr>
                        <a:t>Katsuo</a:t>
                      </a:r>
                      <a:r>
                        <a:rPr lang="en-US" sz="1400" dirty="0">
                          <a:solidFill>
                            <a:schemeClr val="accent1">
                              <a:lumMod val="20000"/>
                              <a:lumOff val="80000"/>
                            </a:schemeClr>
                          </a:solidFill>
                        </a:rPr>
                        <a:t> </a:t>
                      </a:r>
                      <a:r>
                        <a:rPr lang="en-US" sz="1400" dirty="0" err="1">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KDDI R&amp;D Labs</a:t>
                      </a:r>
                    </a:p>
                  </a:txBody>
                  <a:tcPr/>
                </a:tc>
                <a:extLst>
                  <a:ext uri="{0D108BD9-81ED-4DB2-BD59-A6C34878D82A}">
                    <a16:rowId xmlns:a16="http://schemas.microsoft.com/office/drawing/2014/main" val="10002"/>
                  </a:ext>
                </a:extLst>
              </a:tr>
              <a:tr h="292100">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Stephen Pain</a:t>
                      </a:r>
                    </a:p>
                  </a:txBody>
                  <a:tcPr/>
                </a:tc>
                <a:tc>
                  <a:txBody>
                    <a:bodyPr/>
                    <a:lstStyle/>
                    <a:p>
                      <a:r>
                        <a:rPr lang="en-US" sz="1400" dirty="0">
                          <a:solidFill>
                            <a:schemeClr val="accent1">
                              <a:lumMod val="20000"/>
                              <a:lumOff val="80000"/>
                            </a:schemeClr>
                          </a:solidFill>
                        </a:rPr>
                        <a:t>BRCM</a:t>
                      </a:r>
                    </a:p>
                  </a:txBody>
                  <a:tcPr/>
                </a:tc>
                <a:extLst>
                  <a:ext uri="{0D108BD9-81ED-4DB2-BD59-A6C34878D82A}">
                    <a16:rowId xmlns:a16="http://schemas.microsoft.com/office/drawing/2014/main" val="10003"/>
                  </a:ext>
                </a:extLst>
              </a:tr>
              <a:tr h="292100">
                <a:tc>
                  <a:txBody>
                    <a:bodyPr/>
                    <a:lstStyle/>
                    <a:p>
                      <a:r>
                        <a:rPr lang="en-US" sz="1400" dirty="0" err="1">
                          <a:solidFill>
                            <a:schemeClr val="accent1">
                              <a:lumMod val="20000"/>
                              <a:lumOff val="80000"/>
                            </a:schemeClr>
                          </a:solidFill>
                        </a:rPr>
                        <a:t>Yonggang</a:t>
                      </a:r>
                      <a:r>
                        <a:rPr lang="en-US" sz="1400" dirty="0">
                          <a:solidFill>
                            <a:schemeClr val="accent1">
                              <a:lumMod val="20000"/>
                              <a:lumOff val="80000"/>
                            </a:schemeClr>
                          </a:solidFill>
                        </a:rPr>
                        <a:t> Fang</a:t>
                      </a:r>
                    </a:p>
                  </a:txBody>
                  <a:tcPr/>
                </a:tc>
                <a:tc>
                  <a:txBody>
                    <a:bodyPr/>
                    <a:lstStyle/>
                    <a:p>
                      <a:r>
                        <a:rPr lang="en-US" sz="1400" dirty="0">
                          <a:solidFill>
                            <a:schemeClr val="accent1">
                              <a:lumMod val="20000"/>
                              <a:lumOff val="80000"/>
                            </a:schemeClr>
                          </a:solidFill>
                        </a:rPr>
                        <a:t>ZTETX</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Bill Carney</a:t>
                      </a:r>
                    </a:p>
                  </a:txBody>
                  <a:tcPr/>
                </a:tc>
                <a:tc>
                  <a:txBody>
                    <a:bodyPr/>
                    <a:lstStyle/>
                    <a:p>
                      <a:r>
                        <a:rPr lang="en-US" sz="1400" dirty="0">
                          <a:solidFill>
                            <a:schemeClr val="accent1">
                              <a:lumMod val="20000"/>
                              <a:lumOff val="80000"/>
                            </a:schemeClr>
                          </a:solidFill>
                        </a:rPr>
                        <a:t>Sony</a:t>
                      </a:r>
                    </a:p>
                  </a:txBody>
                  <a:tcPr/>
                </a:tc>
                <a:extLst>
                  <a:ext uri="{0D108BD9-81ED-4DB2-BD59-A6C34878D82A}">
                    <a16:rowId xmlns:a16="http://schemas.microsoft.com/office/drawing/2014/main" val="10004"/>
                  </a:ext>
                </a:extLst>
              </a:tr>
              <a:tr h="292100">
                <a:tc>
                  <a:txBody>
                    <a:bodyPr/>
                    <a:lstStyle/>
                    <a:p>
                      <a:r>
                        <a:rPr lang="en-US" sz="1400" dirty="0" err="1">
                          <a:solidFill>
                            <a:schemeClr val="accent1">
                              <a:lumMod val="20000"/>
                              <a:lumOff val="80000"/>
                            </a:schemeClr>
                          </a:solidFill>
                        </a:rPr>
                        <a:t>Hyeong</a:t>
                      </a:r>
                      <a:r>
                        <a:rPr lang="en-US" sz="1400" baseline="0" dirty="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ETRI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Praveen</a:t>
                      </a:r>
                      <a:r>
                        <a:rPr lang="en-US" sz="1400" baseline="0" dirty="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Qualcomm</a:t>
                      </a:r>
                    </a:p>
                  </a:txBody>
                  <a:tcPr/>
                </a:tc>
                <a:extLst>
                  <a:ext uri="{0D108BD9-81ED-4DB2-BD59-A6C34878D82A}">
                    <a16:rowId xmlns:a16="http://schemas.microsoft.com/office/drawing/2014/main" val="10005"/>
                  </a:ext>
                </a:extLst>
              </a:tr>
              <a:tr h="292100">
                <a:tc>
                  <a:txBody>
                    <a:bodyPr/>
                    <a:lstStyle/>
                    <a:p>
                      <a:r>
                        <a:rPr lang="en-US" sz="1400" dirty="0" err="1">
                          <a:solidFill>
                            <a:schemeClr val="accent1">
                              <a:lumMod val="20000"/>
                              <a:lumOff val="80000"/>
                            </a:schemeClr>
                          </a:solidFill>
                        </a:rPr>
                        <a:t>Chenchen</a:t>
                      </a:r>
                      <a:r>
                        <a:rPr lang="en-US" sz="1400" dirty="0">
                          <a:solidFill>
                            <a:schemeClr val="accent1">
                              <a:lumMod val="20000"/>
                              <a:lumOff val="80000"/>
                            </a:schemeClr>
                          </a:solidFill>
                        </a:rPr>
                        <a:t> Liu</a:t>
                      </a:r>
                    </a:p>
                  </a:txBody>
                  <a:tcPr/>
                </a:tc>
                <a:tc>
                  <a:txBody>
                    <a:bodyPr/>
                    <a:lstStyle/>
                    <a:p>
                      <a:r>
                        <a:rPr lang="en-US" sz="1400" dirty="0">
                          <a:solidFill>
                            <a:schemeClr val="accent1">
                              <a:lumMod val="20000"/>
                              <a:lumOff val="80000"/>
                            </a:schemeClr>
                          </a:solidFill>
                        </a:rPr>
                        <a:t>Huawei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Mark Hamilton</a:t>
                      </a:r>
                    </a:p>
                  </a:txBody>
                  <a:tcPr/>
                </a:tc>
                <a:tc>
                  <a:txBody>
                    <a:bodyPr/>
                    <a:lstStyle/>
                    <a:p>
                      <a:r>
                        <a:rPr lang="en-US" sz="1400" dirty="0">
                          <a:solidFill>
                            <a:schemeClr val="accent1">
                              <a:lumMod val="20000"/>
                              <a:lumOff val="80000"/>
                            </a:schemeClr>
                          </a:solidFill>
                        </a:rPr>
                        <a:t>Ruckus Wireless</a:t>
                      </a:r>
                    </a:p>
                  </a:txBody>
                  <a:tcPr/>
                </a:tc>
                <a:extLst>
                  <a:ext uri="{0D108BD9-81ED-4DB2-BD59-A6C34878D82A}">
                    <a16:rowId xmlns:a16="http://schemas.microsoft.com/office/drawing/2014/main" val="10006"/>
                  </a:ext>
                </a:extLst>
              </a:tr>
              <a:tr h="292100">
                <a:tc>
                  <a:txBody>
                    <a:bodyPr/>
                    <a:lstStyle/>
                    <a:p>
                      <a:r>
                        <a:rPr lang="en-US" sz="1400" dirty="0">
                          <a:solidFill>
                            <a:schemeClr val="accent1">
                              <a:lumMod val="20000"/>
                              <a:lumOff val="80000"/>
                            </a:schemeClr>
                          </a:solidFill>
                        </a:rPr>
                        <a:t>James </a:t>
                      </a:r>
                      <a:r>
                        <a:rPr lang="en-US" sz="1400" dirty="0" err="1">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Blackberry</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2017 F2F</a:t>
            </a:r>
          </a:p>
        </p:txBody>
      </p:sp>
      <p:sp>
        <p:nvSpPr>
          <p:cNvPr id="3" name="Content Placeholder 2"/>
          <p:cNvSpPr>
            <a:spLocks noGrp="1"/>
          </p:cNvSpPr>
          <p:nvPr>
            <p:ph idx="1"/>
          </p:nvPr>
        </p:nvSpPr>
        <p:spPr/>
        <p:txBody>
          <a:bodyPr>
            <a:normAutofit fontScale="92500" lnSpcReduction="20000"/>
          </a:bodyPr>
          <a:lstStyle/>
          <a:p>
            <a:r>
              <a:rPr lang="en-US" dirty="0"/>
              <a:t>Review of minutes</a:t>
            </a:r>
          </a:p>
          <a:p>
            <a:r>
              <a:rPr lang="en-US" dirty="0"/>
              <a:t>Reports</a:t>
            </a:r>
          </a:p>
          <a:p>
            <a:r>
              <a:rPr lang="en-US" dirty="0"/>
              <a:t>Industry Connections activity</a:t>
            </a:r>
          </a:p>
          <a:p>
            <a:r>
              <a:rPr lang="en-US" dirty="0"/>
              <a:t>Comments’ resolution on P802.1CF-D0.4</a:t>
            </a:r>
          </a:p>
          <a:p>
            <a:r>
              <a:rPr lang="en-US" dirty="0"/>
              <a:t>Revised and new P802.1CF contributions</a:t>
            </a:r>
          </a:p>
          <a:p>
            <a:r>
              <a:rPr lang="en-US" dirty="0"/>
              <a:t>Plan for 802.1CF-D0.5 draft</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3798462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70000" lnSpcReduction="20000"/>
          </a:bodyPr>
          <a:lstStyle/>
          <a:p>
            <a:r>
              <a:rPr lang="en-US" dirty="0"/>
              <a:t>Mon</a:t>
            </a:r>
          </a:p>
          <a:p>
            <a:r>
              <a:rPr lang="en-US" dirty="0"/>
              <a:t>Tue</a:t>
            </a:r>
          </a:p>
          <a:p>
            <a:r>
              <a:rPr lang="en-US" dirty="0"/>
              <a:t>Wed</a:t>
            </a:r>
          </a:p>
          <a:p>
            <a:r>
              <a:rPr lang="en-US" dirty="0"/>
              <a:t>Thu</a:t>
            </a:r>
          </a:p>
          <a:p>
            <a:pPr lvl="1"/>
            <a:r>
              <a:rPr lang="en-US" dirty="0"/>
              <a:t>Review of minutes</a:t>
            </a:r>
          </a:p>
          <a:p>
            <a:pPr lvl="1"/>
            <a:r>
              <a:rPr lang="en-US" dirty="0"/>
              <a:t>Reports</a:t>
            </a:r>
          </a:p>
          <a:p>
            <a:pPr lvl="1"/>
            <a:r>
              <a:rPr lang="en-US" dirty="0"/>
              <a:t>Industry Connections activity</a:t>
            </a:r>
          </a:p>
          <a:p>
            <a:pPr lvl="1"/>
            <a:r>
              <a:rPr lang="en-US" dirty="0"/>
              <a:t>Comments’ resolution on P802.1CF-D0.4</a:t>
            </a:r>
          </a:p>
          <a:p>
            <a:pPr lvl="1"/>
            <a:r>
              <a:rPr lang="en-US" dirty="0"/>
              <a:t>Revised and new P802.1CF contributions</a:t>
            </a:r>
          </a:p>
          <a:p>
            <a:pPr lvl="1"/>
            <a:r>
              <a:rPr lang="en-US" dirty="0"/>
              <a:t>Plan for 802.1CF-D0.5 draft</a:t>
            </a:r>
          </a:p>
          <a:p>
            <a:pPr lvl="1"/>
            <a:r>
              <a:rPr lang="en-US" dirty="0"/>
              <a:t>Conference calls until Jul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2017 F2F Meeting</a:t>
            </a:r>
          </a:p>
        </p:txBody>
      </p:sp>
      <p:sp>
        <p:nvSpPr>
          <p:cNvPr id="3" name="Content Placeholder 2"/>
          <p:cNvSpPr>
            <a:spLocks noGrp="1"/>
          </p:cNvSpPr>
          <p:nvPr>
            <p:ph idx="1"/>
          </p:nvPr>
        </p:nvSpPr>
        <p:spPr>
          <a:xfrm>
            <a:off x="457200" y="1524000"/>
            <a:ext cx="8229600" cy="4800600"/>
          </a:xfrm>
        </p:spPr>
        <p:txBody>
          <a:bodyPr>
            <a:normAutofit fontScale="70000" lnSpcReduction="20000"/>
          </a:bodyPr>
          <a:lstStyle/>
          <a:p>
            <a:r>
              <a:rPr lang="en-US" dirty="0"/>
              <a:t>Venue:</a:t>
            </a:r>
          </a:p>
          <a:p>
            <a:pPr lvl="1"/>
            <a:r>
              <a:rPr lang="en-US" b="1" dirty="0"/>
              <a:t>Fairmont Hotel Vancouver</a:t>
            </a:r>
            <a:br>
              <a:rPr lang="en-US" b="1" dirty="0"/>
            </a:br>
            <a:r>
              <a:rPr lang="en-US" dirty="0"/>
              <a:t>900 West Georgia Street</a:t>
            </a:r>
            <a:br>
              <a:rPr lang="en-US" dirty="0"/>
            </a:br>
            <a:r>
              <a:rPr lang="en-US" dirty="0"/>
              <a:t>Vancouver, BC V6C 2W6</a:t>
            </a:r>
            <a:br>
              <a:rPr lang="en-US" dirty="0"/>
            </a:br>
            <a:r>
              <a:rPr lang="en-US" dirty="0"/>
              <a:t>CANADA</a:t>
            </a:r>
            <a:br>
              <a:rPr lang="en-US" dirty="0"/>
            </a:br>
            <a:endParaRPr lang="en-US" dirty="0"/>
          </a:p>
          <a:p>
            <a:r>
              <a:rPr lang="en-US" dirty="0"/>
              <a:t>Sessions:</a:t>
            </a:r>
          </a:p>
          <a:p>
            <a:pPr lvl="1"/>
            <a:r>
              <a:rPr lang="en-US" dirty="0"/>
              <a:t>Mon, 	Mar 13</a:t>
            </a:r>
            <a:r>
              <a:rPr lang="en-US" baseline="30000" dirty="0"/>
              <a:t>th</a:t>
            </a:r>
            <a:r>
              <a:rPr lang="en-US" dirty="0"/>
              <a:t>,	16:00-18:00</a:t>
            </a:r>
          </a:p>
          <a:p>
            <a:pPr lvl="2"/>
            <a:r>
              <a:rPr lang="en-US" dirty="0"/>
              <a:t>Meeting room: </a:t>
            </a:r>
            <a:r>
              <a:rPr lang="en-US" dirty="0"/>
              <a:t>Cortes Island, Discovery Floor, Fairmont Hotel</a:t>
            </a:r>
            <a:endParaRPr lang="en-US" dirty="0"/>
          </a:p>
          <a:p>
            <a:pPr lvl="1"/>
            <a:r>
              <a:rPr lang="en-US" dirty="0"/>
              <a:t>Tue, 	Mar 14</a:t>
            </a:r>
            <a:r>
              <a:rPr lang="en-US" baseline="30000" dirty="0"/>
              <a:t>th</a:t>
            </a:r>
            <a:r>
              <a:rPr lang="en-US" dirty="0"/>
              <a:t>, 	16:00-18:00</a:t>
            </a:r>
          </a:p>
          <a:p>
            <a:pPr lvl="2"/>
            <a:r>
              <a:rPr lang="en-US" dirty="0"/>
              <a:t>Meeting room: </a:t>
            </a:r>
            <a:r>
              <a:rPr lang="en-US" dirty="0"/>
              <a:t>Gabriola, Discovery Floor, Fairmont Hotel</a:t>
            </a:r>
            <a:endParaRPr lang="en-US" dirty="0"/>
          </a:p>
          <a:p>
            <a:pPr lvl="1"/>
            <a:r>
              <a:rPr lang="en-US" dirty="0"/>
              <a:t>Wed,	Mar 15</a:t>
            </a:r>
            <a:r>
              <a:rPr lang="en-US" baseline="30000" dirty="0"/>
              <a:t>th</a:t>
            </a:r>
            <a:r>
              <a:rPr lang="en-US" dirty="0"/>
              <a:t>,	13:30-15:30</a:t>
            </a:r>
          </a:p>
          <a:p>
            <a:pPr lvl="2"/>
            <a:r>
              <a:rPr lang="en-US" dirty="0"/>
              <a:t>Meeting room: </a:t>
            </a:r>
            <a:r>
              <a:rPr lang="en-US" dirty="0" err="1"/>
              <a:t>Galiano</a:t>
            </a:r>
            <a:r>
              <a:rPr lang="en-US" dirty="0"/>
              <a:t> Island, Discovery Floor, Fairmont Hotel</a:t>
            </a:r>
            <a:endParaRPr lang="en-US" dirty="0"/>
          </a:p>
          <a:p>
            <a:pPr lvl="1"/>
            <a:r>
              <a:rPr lang="en-US" dirty="0"/>
              <a:t>Wed, 	Mar 15</a:t>
            </a:r>
            <a:r>
              <a:rPr lang="en-US" baseline="30000" dirty="0"/>
              <a:t>th</a:t>
            </a:r>
            <a:r>
              <a:rPr lang="en-US" dirty="0"/>
              <a:t>, 	16:00-18:00	</a:t>
            </a:r>
            <a:r>
              <a:rPr lang="en-US" i="1" dirty="0"/>
              <a:t>ICAID special session</a:t>
            </a:r>
          </a:p>
          <a:p>
            <a:pPr lvl="2"/>
            <a:r>
              <a:rPr lang="en-US" dirty="0"/>
              <a:t>Meeting room: Boardroom, Conference Floor, Fairmont Hotel</a:t>
            </a:r>
            <a:endParaRPr lang="en-US" dirty="0"/>
          </a:p>
          <a:p>
            <a:pPr lvl="1"/>
            <a:r>
              <a:rPr lang="en-US" dirty="0"/>
              <a:t>Thu, 	Mar 16</a:t>
            </a:r>
            <a:r>
              <a:rPr lang="en-US" baseline="30000" dirty="0"/>
              <a:t>th</a:t>
            </a:r>
            <a:r>
              <a:rPr lang="en-US" dirty="0"/>
              <a:t>,	10:30-12:30</a:t>
            </a:r>
          </a:p>
          <a:p>
            <a:pPr lvl="2"/>
            <a:r>
              <a:rPr lang="en-US" dirty="0"/>
              <a:t>Meeting room: Boardroom, Conference Floor, Fairmont Hotel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2017 F2F</a:t>
            </a:r>
          </a:p>
        </p:txBody>
      </p:sp>
      <p:sp>
        <p:nvSpPr>
          <p:cNvPr id="3" name="Content Placeholder 2"/>
          <p:cNvSpPr>
            <a:spLocks noGrp="1"/>
          </p:cNvSpPr>
          <p:nvPr>
            <p:ph idx="1"/>
          </p:nvPr>
        </p:nvSpPr>
        <p:spPr/>
        <p:txBody>
          <a:bodyPr>
            <a:normAutofit fontScale="92500" lnSpcReduction="20000"/>
          </a:bodyPr>
          <a:lstStyle/>
          <a:p>
            <a:r>
              <a:rPr lang="en-US" dirty="0"/>
              <a:t>Review of minutes</a:t>
            </a:r>
          </a:p>
          <a:p>
            <a:r>
              <a:rPr lang="en-US" dirty="0"/>
              <a:t>Reports</a:t>
            </a:r>
          </a:p>
          <a:p>
            <a:r>
              <a:rPr lang="en-US" dirty="0"/>
              <a:t>Industry Connections activity</a:t>
            </a:r>
          </a:p>
          <a:p>
            <a:r>
              <a:rPr lang="en-US" dirty="0"/>
              <a:t>Comments’ resolution on P802.1CF-D0.4</a:t>
            </a:r>
          </a:p>
          <a:p>
            <a:r>
              <a:rPr lang="en-US" dirty="0"/>
              <a:t>Revised and new P802.1CF contributions</a:t>
            </a:r>
          </a:p>
          <a:p>
            <a:r>
              <a:rPr lang="en-US" dirty="0"/>
              <a:t>Plan for 802.1CF-D0.5 draft</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369715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200185800"/>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3/13</a:t>
                      </a:r>
                    </a:p>
                  </a:txBody>
                  <a:tcPr marL="0" marR="0" marT="0" marB="0">
                    <a:solidFill>
                      <a:schemeClr val="bg1"/>
                    </a:solidFill>
                  </a:tcPr>
                </a:tc>
                <a:tc>
                  <a:txBody>
                    <a:bodyPr/>
                    <a:lstStyle/>
                    <a:p>
                      <a:pPr algn="ctr"/>
                      <a:r>
                        <a:rPr lang="en-US" sz="1800" dirty="0">
                          <a:solidFill>
                            <a:schemeClr val="tx2"/>
                          </a:solidFill>
                        </a:rPr>
                        <a:t>Tue 3/14</a:t>
                      </a:r>
                    </a:p>
                  </a:txBody>
                  <a:tcPr marL="0" marR="0" marT="0" marB="0">
                    <a:solidFill>
                      <a:schemeClr val="bg1"/>
                    </a:solidFill>
                  </a:tcPr>
                </a:tc>
                <a:tc>
                  <a:txBody>
                    <a:bodyPr/>
                    <a:lstStyle/>
                    <a:p>
                      <a:pPr algn="ctr"/>
                      <a:r>
                        <a:rPr lang="en-US" sz="1800" dirty="0">
                          <a:solidFill>
                            <a:schemeClr val="tx2"/>
                          </a:solidFill>
                        </a:rPr>
                        <a:t>Wed 3/15</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3</a:t>
                      </a:r>
                      <a:r>
                        <a:rPr lang="en-US" sz="1800" dirty="0">
                          <a:solidFill>
                            <a:schemeClr val="tx2"/>
                          </a:solidFill>
                        </a:rPr>
                        <a:t>/16</a:t>
                      </a:r>
                    </a:p>
                  </a:txBody>
                  <a:tcPr marL="0" marR="0" marT="0" marB="0">
                    <a:solidFill>
                      <a:schemeClr val="bg1"/>
                    </a:solidFill>
                  </a:tcPr>
                </a:tc>
                <a:tc>
                  <a:txBody>
                    <a:bodyPr/>
                    <a:lstStyle/>
                    <a:p>
                      <a:pPr algn="ctr"/>
                      <a:r>
                        <a:rPr lang="en-US" sz="1800" dirty="0">
                          <a:solidFill>
                            <a:schemeClr val="tx2"/>
                          </a:solidFill>
                        </a:rPr>
                        <a:t>Fri 3/17</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r>
                        <a:rPr lang="en-US" sz="1200" dirty="0"/>
                        <a:t>802.11 ARC</a:t>
                      </a:r>
                    </a:p>
                  </a:txBody>
                  <a:tcPr marL="36000" marR="36000" marT="36000" marB="36000">
                    <a:solidFill>
                      <a:schemeClr val="bg1">
                        <a:lumMod val="85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45720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r>
                        <a:rPr lang="en-US" sz="1100" dirty="0"/>
                        <a:t>802.11 ARC</a:t>
                      </a:r>
                    </a:p>
                    <a:p>
                      <a:endParaRPr lang="en-US" dirty="0"/>
                    </a:p>
                  </a:txBody>
                  <a:tcPr marL="36000" marR="36000" marT="36000" marB="36000">
                    <a:solidFill>
                      <a:schemeClr val="bg1">
                        <a:lumMod val="85000"/>
                      </a:schemeClr>
                    </a:solidFill>
                  </a:tcPr>
                </a:tc>
                <a:tc>
                  <a:txBody>
                    <a:bodyPr/>
                    <a:lstStyle/>
                    <a:p>
                      <a:r>
                        <a:rPr lang="en-US" sz="1100" dirty="0"/>
                        <a:t>802.11 AANI</a:t>
                      </a:r>
                    </a:p>
                  </a:txBody>
                  <a:tcPr marL="36000" marR="36000" marT="36000" marB="36000">
                    <a:solidFill>
                      <a:schemeClr val="bg1">
                        <a:lumMod val="85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r>
                        <a:rPr lang="en-US" sz="1400" dirty="0"/>
                        <a:t>802.1</a:t>
                      </a:r>
                      <a:br>
                        <a:rPr lang="en-US" sz="1400" dirty="0"/>
                      </a:br>
                      <a:r>
                        <a:rPr lang="en-US" sz="1400" dirty="0"/>
                        <a:t>Closing Plenary</a:t>
                      </a:r>
                    </a:p>
                  </a:txBody>
                  <a:tcPr marL="36000" marR="36000" marT="36000" marB="36000">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200" dirty="0" err="1"/>
                        <a:t>OmniRAN</a:t>
                      </a:r>
                      <a:r>
                        <a:rPr lang="de-DE" sz="1200" dirty="0"/>
                        <a:t> </a:t>
                      </a:r>
                      <a:r>
                        <a:rPr lang="de-DE" sz="1200" dirty="0" err="1"/>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endParaRPr lang="en-US" sz="12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a:t>ICAID Special Session</a:t>
                      </a:r>
                      <a:endParaRPr lang="en-US" sz="1200" dirty="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Intro</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844681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862</TotalTime>
  <Words>1231</Words>
  <Application>Microsoft Office PowerPoint</Application>
  <PresentationFormat>On-screen Show (4:3)</PresentationFormat>
  <Paragraphs>191</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March 2017 F2F Meeting Vancouver, BC</vt:lpstr>
      <vt:lpstr>March 2017 F2F Meeting</vt:lpstr>
      <vt:lpstr>Agenda proposal for March 2017 F2F</vt:lpstr>
      <vt:lpstr>Mar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proposal for March 2017 F2F</vt:lpstr>
      <vt:lpstr>Schedules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277</cp:revision>
  <cp:lastPrinted>1998-02-10T13:28:06Z</cp:lastPrinted>
  <dcterms:created xsi:type="dcterms:W3CDTF">2011-12-30T17:06:23Z</dcterms:created>
  <dcterms:modified xsi:type="dcterms:W3CDTF">2017-03-08T13:31:35Z</dcterms:modified>
</cp:coreProperties>
</file>