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handoutMasterIdLst>
    <p:handoutMasterId r:id="rId23"/>
  </p:handoutMasterIdLst>
  <p:sldIdLst>
    <p:sldId id="262" r:id="rId2"/>
    <p:sldId id="298" r:id="rId3"/>
    <p:sldId id="319" r:id="rId4"/>
    <p:sldId id="318" r:id="rId5"/>
    <p:sldId id="290" r:id="rId6"/>
    <p:sldId id="291" r:id="rId7"/>
    <p:sldId id="292" r:id="rId8"/>
    <p:sldId id="320" r:id="rId9"/>
    <p:sldId id="293" r:id="rId10"/>
    <p:sldId id="271" r:id="rId11"/>
    <p:sldId id="297" r:id="rId12"/>
    <p:sldId id="299" r:id="rId13"/>
    <p:sldId id="321" r:id="rId14"/>
    <p:sldId id="309" r:id="rId15"/>
    <p:sldId id="322" r:id="rId16"/>
    <p:sldId id="323" r:id="rId17"/>
    <p:sldId id="324" r:id="rId18"/>
    <p:sldId id="327" r:id="rId19"/>
    <p:sldId id="325" r:id="rId20"/>
    <p:sldId id="326"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243" autoAdjust="0"/>
    <p:restoredTop sz="95475" autoAdjust="0"/>
  </p:normalViewPr>
  <p:slideViewPr>
    <p:cSldViewPr>
      <p:cViewPr varScale="1">
        <p:scale>
          <a:sx n="102" d="100"/>
          <a:sy n="102" d="100"/>
        </p:scale>
        <p:origin x="66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484745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9</a:t>
            </a:fld>
            <a:endParaRPr lang="en-US" altLang="en-US" sz="1200" dirty="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a:p>
        </p:txBody>
      </p:sp>
    </p:spTree>
    <p:extLst>
      <p:ext uri="{BB962C8B-B14F-4D97-AF65-F5344CB8AC3E}">
        <p14:creationId xmlns:p14="http://schemas.microsoft.com/office/powerpoint/2010/main" val="3086270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10</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89" y="76200"/>
            <a:ext cx="2236511" cy="307777"/>
          </a:xfrm>
          <a:prstGeom prst="rect">
            <a:avLst/>
          </a:prstGeom>
        </p:spPr>
        <p:txBody>
          <a:bodyPr wrap="none">
            <a:spAutoFit/>
          </a:bodyPr>
          <a:lstStyle/>
          <a:p>
            <a:pPr algn="r"/>
            <a:r>
              <a:rPr lang="en-US" sz="1400" b="1" dirty="0">
                <a:effectLst/>
              </a:rPr>
              <a:t>omniran-17-0020-03-00TG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omniran/dcn/17/omniran-17-0023-00-CF00-deployment-scenario-public-hotspot.docx" TargetMode="External"/><Relationship Id="rId3" Type="http://schemas.openxmlformats.org/officeDocument/2006/relationships/hyperlink" Target="https://mentor.ieee.org/omniran/dcn/17/omniran-17-0018-00-00TG-feb-7th-confcall-minutes.docx" TargetMode="External"/><Relationship Id="rId7" Type="http://schemas.openxmlformats.org/officeDocument/2006/relationships/hyperlink" Target="https://mentor.ieee.org/omniran/dcn/17/omniran-17-0022-00-CF00-deployment-scenario-enterprise-network.docx" TargetMode="External"/><Relationship Id="rId2" Type="http://schemas.openxmlformats.org/officeDocument/2006/relationships/hyperlink" Target="https://mentor.ieee.org/omniran/dcn/17/omniran-17-0015-00-00TG-jan-2017-f2f-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omniran/dcn/17/omniran-17-0021-00-CF00-deployment-scenario-wi-fi-router.docx" TargetMode="External"/><Relationship Id="rId5" Type="http://schemas.openxmlformats.org/officeDocument/2006/relationships/hyperlink" Target="https://mentor.ieee.org/omniran/dcn/17/omniran-17-0030-00-CF00-802-1cf-d0-4-collected-comments.xls" TargetMode="External"/><Relationship Id="rId10" Type="http://schemas.openxmlformats.org/officeDocument/2006/relationships/hyperlink" Target="https://mentor.ieee.org/omniran/dcn/17/omniran-17-0028-00-CF00-data-model-for-fdm.pptx" TargetMode="External"/><Relationship Id="rId4" Type="http://schemas.openxmlformats.org/officeDocument/2006/relationships/hyperlink" Target="https://mentor.ieee.org/omniran/dcn/17/omniran-17-0029-00-5gaa-icaid-introduction.pptx" TargetMode="External"/><Relationship Id="rId9" Type="http://schemas.openxmlformats.org/officeDocument/2006/relationships/hyperlink" Target="https://mentor.ieee.org/omniran/dcn/17/omniran-17-0007-01-CF00-mapping-fdm-to-ieee-802-technologies.doc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omniran/dcn/17/omniran-17-0021-01-CF00-deployment-scenario-wi-fi-router.docx" TargetMode="External"/><Relationship Id="rId3" Type="http://schemas.openxmlformats.org/officeDocument/2006/relationships/hyperlink" Target="https://mentor.ieee.org/omniran/dcn/17/omniran-17-0018-00-00TG-feb-7th-confcall-minutes.docx" TargetMode="External"/><Relationship Id="rId7" Type="http://schemas.openxmlformats.org/officeDocument/2006/relationships/hyperlink" Target="https://mentor.ieee.org/omniran/dcn/17/omniran-17-0030-01-CF00-802-1cf-d0-4-collected-comments.xls" TargetMode="External"/><Relationship Id="rId2" Type="http://schemas.openxmlformats.org/officeDocument/2006/relationships/hyperlink" Target="https://mentor.ieee.org/omniran/dcn/17/omniran-17-0015-00-00TG-jan-2017-f2f-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omniran/dcn/17/omniran-17-0021-00-CF00-deployment-scenario-wi-fi-router.docx" TargetMode="External"/><Relationship Id="rId11" Type="http://schemas.openxmlformats.org/officeDocument/2006/relationships/hyperlink" Target="https://mentor.ieee.org/omniran/dcn/17/omniran-17-0028-00-CF00-data-model-for-fdm.pptx" TargetMode="External"/><Relationship Id="rId5" Type="http://schemas.openxmlformats.org/officeDocument/2006/relationships/hyperlink" Target="https://mentor.ieee.org/omniran/dcn/17/omniran-17-0030-00-CF00-802-1cf-d0-4-collected-comments.xls" TargetMode="External"/><Relationship Id="rId10" Type="http://schemas.openxmlformats.org/officeDocument/2006/relationships/hyperlink" Target="https://mentor.ieee.org/omniran/dcn/17/omniran-17-0023-00-CF00-deployment-scenario-public-hotspot.docx" TargetMode="External"/><Relationship Id="rId4" Type="http://schemas.openxmlformats.org/officeDocument/2006/relationships/hyperlink" Target="https://mentor.ieee.org/omniran/dcn/17/omniran-17-0029-00-5gaa-icaid-introduction.pptx" TargetMode="External"/><Relationship Id="rId9" Type="http://schemas.openxmlformats.org/officeDocument/2006/relationships/hyperlink" Target="https://mentor.ieee.org/omniran/dcn/17/omniran-17-0022-01-CF00-deployment-scenario-enterprise-network.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omniran/dcn/17/omniran-17-0018-00-00TG-feb-7th-confcall-minutes.docx" TargetMode="External"/><Relationship Id="rId2" Type="http://schemas.openxmlformats.org/officeDocument/2006/relationships/hyperlink" Target="https://mentor.ieee.org/omniran/dcn/17/omniran-17-0015-00-00TG-jan-2017-f2f-meeting-minutes.docx" TargetMode="External"/><Relationship Id="rId1" Type="http://schemas.openxmlformats.org/officeDocument/2006/relationships/slideLayout" Target="../slideLayouts/slideLayout2.xml"/><Relationship Id="rId4" Type="http://schemas.openxmlformats.org/officeDocument/2006/relationships/hyperlink" Target="https://mentor.ieee.org/omniran/dcn/17/omniran-17-0029-00-5gaa-icaid-introduction.ppt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omniran/dcn/17/omniran-17-0021-00-CF00-deployment-scenario-wi-fi-router.docx" TargetMode="External"/><Relationship Id="rId2" Type="http://schemas.openxmlformats.org/officeDocument/2006/relationships/hyperlink" Target="https://mentor.ieee.org/omniran/dcn/17/omniran-17-0030-00-CF00-802-1cf-d0-4-collected-comments.xls" TargetMode="External"/><Relationship Id="rId1" Type="http://schemas.openxmlformats.org/officeDocument/2006/relationships/slideLayout" Target="../slideLayouts/slideLayout2.xml"/><Relationship Id="rId4" Type="http://schemas.openxmlformats.org/officeDocument/2006/relationships/hyperlink" Target="https://mentor.ieee.org/omniran/dcn/17/omniran-17-0030-01-CF00-802-1cf-d0-4-collected-comments.xls"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omniran/dcn/17/omniran-17-0021-00-CF00-deployment-scenario-wi-fi-router.docx" TargetMode="External"/><Relationship Id="rId2" Type="http://schemas.openxmlformats.org/officeDocument/2006/relationships/hyperlink" Target="https://mentor.ieee.org/omniran/dcn/17/omniran-17-0030-01-CF00-802-1cf-d0-4-collected-comments.xls" TargetMode="External"/><Relationship Id="rId1" Type="http://schemas.openxmlformats.org/officeDocument/2006/relationships/slideLayout" Target="../slideLayouts/slideLayout2.xml"/><Relationship Id="rId6" Type="http://schemas.openxmlformats.org/officeDocument/2006/relationships/hyperlink" Target="https://mentor.ieee.org/omniran/dcn/17/omniran-17-0023-00-CF00-deployment-scenario-public-hotspot.docx" TargetMode="External"/><Relationship Id="rId5" Type="http://schemas.openxmlformats.org/officeDocument/2006/relationships/hyperlink" Target="https://mentor.ieee.org/omniran/dcn/17/omniran-17-0022-01-CF00-deployment-scenario-enterprise-network.docx" TargetMode="External"/><Relationship Id="rId4" Type="http://schemas.openxmlformats.org/officeDocument/2006/relationships/hyperlink" Target="https://mentor.ieee.org/omniran/dcn/17/omniran-17-0021-01-CF00-deployment-scenario-wi-fi-router.docx"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omniran/dcn/17/omniran-17-0028-00-CF00-data-model-for-fdm.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omniran/dcn/17/omniran-17-0030-02-CF00-802-1cf-d0-4-collected-comments.xl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omniran/dcn/17/omniran-17-0033-00-CF00-report-on-802-15-tgs.pptx" TargetMode="External"/><Relationship Id="rId2" Type="http://schemas.openxmlformats.org/officeDocument/2006/relationships/hyperlink" Target="https://mentor.ieee.org/omniran/dcn/17/omniran-17-0034-00-00TG-mar-2017-report-to-802-wgs.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a:t>IEEE 802.1 OmniRAN TG</a:t>
            </a:r>
            <a:br>
              <a:rPr lang="en-US" dirty="0"/>
            </a:br>
            <a:r>
              <a:rPr lang="en-US" dirty="0"/>
              <a:t>March 2017 F2F Meeting</a:t>
            </a:r>
            <a:br>
              <a:rPr lang="en-US" dirty="0"/>
            </a:br>
            <a:r>
              <a:rPr lang="en-US" dirty="0"/>
              <a:t>Vancouver, BC</a:t>
            </a:r>
          </a:p>
        </p:txBody>
      </p:sp>
      <p:sp>
        <p:nvSpPr>
          <p:cNvPr id="3" name="Subtitle 2"/>
          <p:cNvSpPr>
            <a:spLocks noGrp="1"/>
          </p:cNvSpPr>
          <p:nvPr>
            <p:ph type="subTitle" idx="1"/>
          </p:nvPr>
        </p:nvSpPr>
        <p:spPr/>
        <p:txBody>
          <a:bodyPr/>
          <a:lstStyle/>
          <a:p>
            <a:r>
              <a:rPr lang="en-US" dirty="0"/>
              <a:t>2017-03-16</a:t>
            </a:r>
          </a:p>
          <a:p>
            <a:r>
              <a:rPr lang="en-US" dirty="0"/>
              <a:t>Max Riegel, Nokia </a:t>
            </a:r>
            <a:r>
              <a:rPr lang="en-US" dirty="0" err="1"/>
              <a:t>BellLabs</a:t>
            </a:r>
            <a:endParaRPr lang="en-US" dirty="0"/>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http://standards.ieee.org/faqs/affiliationFAQ.html</a:t>
            </a:r>
            <a:br>
              <a:rPr lang="en-US" sz="2200" dirty="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http://standards.ieee.org/resources/antitrust-guidelines.pdf</a:t>
            </a:r>
            <a:br>
              <a:rPr lang="en-US" sz="2200" dirty="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br>
              <a:rPr lang="en-US" sz="2200" dirty="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#1</a:t>
            </a:r>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a:t>Call Meeting to Order</a:t>
            </a:r>
          </a:p>
          <a:p>
            <a:pPr lvl="1"/>
            <a:r>
              <a:rPr lang="en-GB" sz="2000" dirty="0"/>
              <a:t>Chair called meeting to order at 16:00</a:t>
            </a:r>
          </a:p>
          <a:p>
            <a:r>
              <a:rPr lang="en-GB" sz="2400" dirty="0"/>
              <a:t>Minutes taker:</a:t>
            </a:r>
          </a:p>
          <a:p>
            <a:pPr lvl="1"/>
            <a:r>
              <a:rPr lang="en-GB" sz="2000" dirty="0"/>
              <a:t>Walter is taking notes.</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622762203"/>
              </p:ext>
            </p:extLst>
          </p:nvPr>
        </p:nvGraphicFramePr>
        <p:xfrm>
          <a:off x="914400" y="3352800"/>
          <a:ext cx="7620001" cy="3048000"/>
        </p:xfrm>
        <a:graphic>
          <a:graphicData uri="http://schemas.openxmlformats.org/drawingml/2006/table">
            <a:tbl>
              <a:tblPr firstRow="1" bandRow="1">
                <a:tableStyleId>{5C22544A-7EE6-4342-B048-85BDC9FD1C3A}</a:tableStyleId>
              </a:tblPr>
              <a:tblGrid>
                <a:gridCol w="1822824">
                  <a:extLst>
                    <a:ext uri="{9D8B030D-6E8A-4147-A177-3AD203B41FA5}">
                      <a16:colId xmlns:a16="http://schemas.microsoft.com/office/drawing/2014/main" val="20000"/>
                    </a:ext>
                  </a:extLst>
                </a:gridCol>
                <a:gridCol w="1822824">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rPr>
                        <a:t>Max Riegel</a:t>
                      </a:r>
                    </a:p>
                  </a:txBody>
                  <a:tcPr/>
                </a:tc>
                <a:tc>
                  <a:txBody>
                    <a:bodyPr/>
                    <a:lstStyle/>
                    <a:p>
                      <a:r>
                        <a:rPr lang="en-US" sz="1400" dirty="0">
                          <a:solidFill>
                            <a:schemeClr val="tx1"/>
                          </a:solidFill>
                        </a:rPr>
                        <a:t>Nokia</a:t>
                      </a:r>
                      <a:r>
                        <a:rPr lang="en-US" sz="1400" baseline="0" dirty="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a:solidFill>
                            <a:schemeClr val="tx1"/>
                          </a:solidFill>
                        </a:rPr>
                        <a:t>Tomoki</a:t>
                      </a:r>
                      <a:r>
                        <a:rPr lang="en-US" sz="1400" baseline="0" dirty="0">
                          <a:solidFill>
                            <a:schemeClr val="tx1"/>
                          </a:solidFill>
                        </a:rPr>
                        <a:t> </a:t>
                      </a:r>
                      <a:r>
                        <a:rPr lang="en-US" sz="1400" baseline="0" dirty="0" err="1">
                          <a:solidFill>
                            <a:schemeClr val="tx1"/>
                          </a:solidFill>
                        </a:rPr>
                        <a:t>Ohsawa</a:t>
                      </a:r>
                      <a:endParaRPr lang="en-US" sz="1400" dirty="0">
                        <a:solidFill>
                          <a:schemeClr val="tx1"/>
                        </a:solidFill>
                      </a:endParaRPr>
                    </a:p>
                  </a:txBody>
                  <a:tcPr/>
                </a:tc>
                <a:tc>
                  <a:txBody>
                    <a:bodyPr/>
                    <a:lstStyle/>
                    <a:p>
                      <a:r>
                        <a:rPr lang="en-US" sz="1400" dirty="0">
                          <a:solidFill>
                            <a:schemeClr val="tx1"/>
                          </a:solidFill>
                        </a:rPr>
                        <a:t>BRID</a:t>
                      </a:r>
                    </a:p>
                  </a:txBody>
                  <a:tcPr/>
                </a:tc>
                <a:extLst>
                  <a:ext uri="{0D108BD9-81ED-4DB2-BD59-A6C34878D82A}">
                    <a16:rowId xmlns:a16="http://schemas.microsoft.com/office/drawing/2014/main" val="10001"/>
                  </a:ext>
                </a:extLst>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a:solidFill>
                            <a:schemeClr val="tx1"/>
                          </a:solidFill>
                        </a:rPr>
                        <a:t>Hao</a:t>
                      </a:r>
                      <a:r>
                        <a:rPr lang="en-US" sz="1400" baseline="0" dirty="0">
                          <a:solidFill>
                            <a:schemeClr val="tx1"/>
                          </a:solidFill>
                        </a:rPr>
                        <a:t> </a:t>
                      </a:r>
                      <a:r>
                        <a:rPr lang="en-US" sz="1400" dirty="0">
                          <a:solidFill>
                            <a:schemeClr val="tx1"/>
                          </a:solidFill>
                        </a:rPr>
                        <a:t>Wang</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Fujitsu</a:t>
                      </a:r>
                    </a:p>
                  </a:txBody>
                  <a:tcPr/>
                </a:tc>
                <a:tc>
                  <a:txBody>
                    <a:bodyPr/>
                    <a:lstStyle/>
                    <a:p>
                      <a:endParaRPr lang="en-US" sz="1400" dirty="0">
                        <a:solidFill>
                          <a:schemeClr val="tx1"/>
                        </a:solidFill>
                      </a:endParaRPr>
                    </a:p>
                  </a:txBody>
                  <a:tcPr>
                    <a:solidFill>
                      <a:schemeClr val="bg1"/>
                    </a:solidFill>
                  </a:tcPr>
                </a:tc>
                <a:tc>
                  <a:txBody>
                    <a:bodyPr/>
                    <a:lstStyle/>
                    <a:p>
                      <a:r>
                        <a:rPr lang="en-US" sz="1400" dirty="0" err="1">
                          <a:solidFill>
                            <a:schemeClr val="tx1"/>
                          </a:solidFill>
                        </a:rPr>
                        <a:t>Satoko</a:t>
                      </a:r>
                      <a:r>
                        <a:rPr lang="en-US" sz="1400" baseline="0" dirty="0">
                          <a:solidFill>
                            <a:schemeClr val="tx1"/>
                          </a:solidFill>
                        </a:rPr>
                        <a:t> </a:t>
                      </a:r>
                      <a:r>
                        <a:rPr lang="en-US" sz="1400" baseline="0" dirty="0" err="1">
                          <a:solidFill>
                            <a:schemeClr val="tx1"/>
                          </a:solidFill>
                        </a:rPr>
                        <a:t>Itaya</a:t>
                      </a:r>
                      <a:endParaRPr lang="en-US" sz="1400" dirty="0">
                        <a:solidFill>
                          <a:schemeClr val="tx1"/>
                        </a:solidFill>
                      </a:endParaRPr>
                    </a:p>
                  </a:txBody>
                  <a:tcPr/>
                </a:tc>
                <a:tc>
                  <a:txBody>
                    <a:bodyPr/>
                    <a:lstStyle/>
                    <a:p>
                      <a:r>
                        <a:rPr lang="en-US" sz="1400" dirty="0">
                          <a:solidFill>
                            <a:schemeClr val="tx1"/>
                          </a:solidFill>
                        </a:rPr>
                        <a:t>NICT</a:t>
                      </a:r>
                    </a:p>
                  </a:txBody>
                  <a:tcPr/>
                </a:tc>
                <a:extLst>
                  <a:ext uri="{0D108BD9-81ED-4DB2-BD59-A6C34878D82A}">
                    <a16:rowId xmlns:a16="http://schemas.microsoft.com/office/drawing/2014/main" val="10002"/>
                  </a:ext>
                </a:extLst>
              </a:tr>
              <a:tr h="292100">
                <a:tc>
                  <a:txBody>
                    <a:bodyPr/>
                    <a:lstStyle/>
                    <a:p>
                      <a:r>
                        <a:rPr lang="en-US" sz="1400" dirty="0">
                          <a:solidFill>
                            <a:schemeClr val="tx1"/>
                          </a:solidFill>
                        </a:rPr>
                        <a:t>Walter </a:t>
                      </a:r>
                      <a:r>
                        <a:rPr lang="en-US" sz="1400" dirty="0" err="1">
                          <a:solidFill>
                            <a:schemeClr val="tx1"/>
                          </a:solidFill>
                        </a:rPr>
                        <a:t>Pienciak</a:t>
                      </a:r>
                      <a:endParaRPr lang="en-US" sz="1400" dirty="0">
                        <a:solidFill>
                          <a:schemeClr val="tx1"/>
                        </a:solidFill>
                      </a:endParaRPr>
                    </a:p>
                  </a:txBody>
                  <a:tcPr/>
                </a:tc>
                <a:tc>
                  <a:txBody>
                    <a:bodyPr/>
                    <a:lstStyle/>
                    <a:p>
                      <a:r>
                        <a:rPr lang="en-US" sz="1400" dirty="0">
                          <a:solidFill>
                            <a:schemeClr val="tx1"/>
                          </a:solidFill>
                        </a:rPr>
                        <a:t>IEEE</a:t>
                      </a:r>
                    </a:p>
                  </a:txBody>
                  <a:tcPr/>
                </a:tc>
                <a:tc>
                  <a:txBody>
                    <a:bodyPr/>
                    <a:lstStyle/>
                    <a:p>
                      <a:endParaRPr lang="en-US" sz="1400" dirty="0">
                        <a:solidFill>
                          <a:schemeClr val="tx1"/>
                        </a:solidFill>
                      </a:endParaRPr>
                    </a:p>
                  </a:txBody>
                  <a:tcPr>
                    <a:solidFill>
                      <a:schemeClr val="bg1"/>
                    </a:solidFill>
                  </a:tcPr>
                </a:tc>
                <a:tc>
                  <a:txBody>
                    <a:bodyPr/>
                    <a:lstStyle/>
                    <a:p>
                      <a:r>
                        <a:rPr lang="en-US" sz="1400" dirty="0">
                          <a:solidFill>
                            <a:schemeClr val="tx1"/>
                          </a:solidFill>
                        </a:rPr>
                        <a:t>Roger</a:t>
                      </a:r>
                      <a:r>
                        <a:rPr lang="en-US" sz="1400" baseline="0" dirty="0">
                          <a:solidFill>
                            <a:schemeClr val="tx1"/>
                          </a:solidFill>
                        </a:rPr>
                        <a:t> Marks</a:t>
                      </a:r>
                      <a:endParaRPr lang="en-US" sz="1400" dirty="0">
                        <a:solidFill>
                          <a:schemeClr val="tx1"/>
                        </a:solidFill>
                      </a:endParaRPr>
                    </a:p>
                  </a:txBody>
                  <a:tcPr/>
                </a:tc>
                <a:tc>
                  <a:txBody>
                    <a:bodyPr/>
                    <a:lstStyle/>
                    <a:p>
                      <a:r>
                        <a:rPr lang="en-US" sz="1400" dirty="0" err="1">
                          <a:solidFill>
                            <a:schemeClr val="tx1"/>
                          </a:solidFill>
                        </a:rPr>
                        <a:t>EthAirNet</a:t>
                      </a:r>
                      <a:r>
                        <a:rPr lang="en-US" sz="1400" baseline="0" dirty="0">
                          <a:solidFill>
                            <a:schemeClr val="tx1"/>
                          </a:solidFill>
                        </a:rPr>
                        <a:t> Assoc.</a:t>
                      </a:r>
                      <a:endParaRPr lang="en-US" sz="1400" dirty="0">
                        <a:solidFill>
                          <a:schemeClr val="tx1"/>
                        </a:solidFill>
                      </a:endParaRPr>
                    </a:p>
                  </a:txBody>
                  <a:tcPr/>
                </a:tc>
                <a:extLst>
                  <a:ext uri="{0D108BD9-81ED-4DB2-BD59-A6C34878D82A}">
                    <a16:rowId xmlns:a16="http://schemas.microsoft.com/office/drawing/2014/main" val="10003"/>
                  </a:ext>
                </a:extLst>
              </a:tr>
              <a:tr h="292100">
                <a:tc>
                  <a:txBody>
                    <a:bodyPr/>
                    <a:lstStyle/>
                    <a:p>
                      <a:r>
                        <a:rPr lang="en-US" sz="1400" dirty="0">
                          <a:solidFill>
                            <a:schemeClr val="tx1"/>
                          </a:solidFill>
                        </a:rPr>
                        <a:t>Patrick</a:t>
                      </a:r>
                      <a:r>
                        <a:rPr lang="en-US" sz="1400" baseline="0" dirty="0">
                          <a:solidFill>
                            <a:schemeClr val="tx1"/>
                          </a:solidFill>
                        </a:rPr>
                        <a:t> </a:t>
                      </a:r>
                      <a:r>
                        <a:rPr lang="en-US" sz="1400" baseline="0" dirty="0" err="1">
                          <a:solidFill>
                            <a:schemeClr val="tx1"/>
                          </a:solidFill>
                        </a:rPr>
                        <a:t>Slaats</a:t>
                      </a:r>
                      <a:endParaRPr lang="en-US" sz="1400" dirty="0">
                        <a:solidFill>
                          <a:schemeClr val="tx1"/>
                        </a:solidFill>
                      </a:endParaRPr>
                    </a:p>
                  </a:txBody>
                  <a:tcPr/>
                </a:tc>
                <a:tc>
                  <a:txBody>
                    <a:bodyPr/>
                    <a:lstStyle/>
                    <a:p>
                      <a:r>
                        <a:rPr lang="en-US" sz="1400" dirty="0">
                          <a:solidFill>
                            <a:schemeClr val="tx1"/>
                          </a:solidFill>
                        </a:rPr>
                        <a:t>IEEE-SA</a:t>
                      </a:r>
                    </a:p>
                  </a:txBody>
                  <a:tcPr/>
                </a:tc>
                <a:tc>
                  <a:txBody>
                    <a:bodyPr/>
                    <a:lstStyle/>
                    <a:p>
                      <a:endParaRPr lang="en-US" sz="1400" dirty="0">
                        <a:solidFill>
                          <a:schemeClr val="tx1"/>
                        </a:solidFill>
                      </a:endParaRPr>
                    </a:p>
                  </a:txBody>
                  <a:tcPr>
                    <a:solidFill>
                      <a:schemeClr val="bg1"/>
                    </a:solidFill>
                  </a:tcPr>
                </a:tc>
                <a:tc>
                  <a:txBody>
                    <a:bodyPr/>
                    <a:lstStyle/>
                    <a:p>
                      <a:r>
                        <a:rPr lang="en-US" sz="1400" dirty="0">
                          <a:solidFill>
                            <a:schemeClr val="tx1"/>
                          </a:solidFill>
                        </a:rPr>
                        <a:t>Su</a:t>
                      </a:r>
                      <a:r>
                        <a:rPr lang="en-US" sz="1400" baseline="0" dirty="0">
                          <a:solidFill>
                            <a:schemeClr val="tx1"/>
                          </a:solidFill>
                        </a:rPr>
                        <a:t> Yi</a:t>
                      </a:r>
                      <a:endParaRPr lang="en-US" sz="1400" dirty="0">
                        <a:solidFill>
                          <a:schemeClr val="tx1"/>
                        </a:solidFill>
                      </a:endParaRPr>
                    </a:p>
                  </a:txBody>
                  <a:tcPr/>
                </a:tc>
                <a:tc>
                  <a:txBody>
                    <a:bodyPr/>
                    <a:lstStyle/>
                    <a:p>
                      <a:r>
                        <a:rPr lang="en-US" sz="1400" dirty="0">
                          <a:solidFill>
                            <a:schemeClr val="tx1"/>
                          </a:solidFill>
                        </a:rPr>
                        <a:t>Fujitsu</a:t>
                      </a:r>
                    </a:p>
                  </a:txBody>
                  <a:tcPr/>
                </a:tc>
                <a:extLst>
                  <a:ext uri="{0D108BD9-81ED-4DB2-BD59-A6C34878D82A}">
                    <a16:rowId xmlns:a16="http://schemas.microsoft.com/office/drawing/2014/main" val="10004"/>
                  </a:ext>
                </a:extLst>
              </a:tr>
              <a:tr h="292100">
                <a:tc>
                  <a:txBody>
                    <a:bodyPr/>
                    <a:lstStyle/>
                    <a:p>
                      <a:r>
                        <a:rPr lang="en-US" sz="1400" dirty="0" err="1">
                          <a:solidFill>
                            <a:schemeClr val="tx1"/>
                          </a:solidFill>
                        </a:rPr>
                        <a:t>Hyeong</a:t>
                      </a:r>
                      <a:r>
                        <a:rPr lang="en-US" sz="1400" baseline="0" dirty="0">
                          <a:solidFill>
                            <a:schemeClr val="tx1"/>
                          </a:solidFill>
                        </a:rPr>
                        <a:t> Ho Lee</a:t>
                      </a:r>
                      <a:endParaRPr lang="en-US" sz="1400" dirty="0">
                        <a:solidFill>
                          <a:schemeClr val="tx1"/>
                        </a:solidFill>
                      </a:endParaRPr>
                    </a:p>
                  </a:txBody>
                  <a:tcPr/>
                </a:tc>
                <a:tc>
                  <a:txBody>
                    <a:bodyPr/>
                    <a:lstStyle/>
                    <a:p>
                      <a:r>
                        <a:rPr lang="en-US" sz="1400" dirty="0">
                          <a:solidFill>
                            <a:schemeClr val="tx1"/>
                          </a:solidFill>
                        </a:rPr>
                        <a:t>ETRI</a:t>
                      </a:r>
                    </a:p>
                  </a:txBody>
                  <a:tcPr/>
                </a:tc>
                <a:tc>
                  <a:txBody>
                    <a:bodyPr/>
                    <a:lstStyle/>
                    <a:p>
                      <a:endParaRPr lang="en-US" sz="1400" dirty="0">
                        <a:solidFill>
                          <a:schemeClr val="tx1"/>
                        </a:solidFill>
                      </a:endParaRPr>
                    </a:p>
                  </a:txBody>
                  <a:tcPr>
                    <a:solidFill>
                      <a:schemeClr val="bg1"/>
                    </a:solidFill>
                  </a:tcPr>
                </a:tc>
                <a:tc>
                  <a:txBody>
                    <a:bodyPr/>
                    <a:lstStyle/>
                    <a:p>
                      <a:r>
                        <a:rPr lang="en-US" sz="1400" dirty="0">
                          <a:solidFill>
                            <a:schemeClr val="tx1"/>
                          </a:solidFill>
                        </a:rPr>
                        <a:t>Juan</a:t>
                      </a:r>
                      <a:r>
                        <a:rPr lang="en-US" sz="1400" baseline="0" dirty="0">
                          <a:solidFill>
                            <a:schemeClr val="tx1"/>
                          </a:solidFill>
                        </a:rPr>
                        <a:t> Carlos Zuniga</a:t>
                      </a:r>
                      <a:endParaRPr lang="en-US" sz="1400" dirty="0">
                        <a:solidFill>
                          <a:schemeClr val="tx1"/>
                        </a:solidFill>
                      </a:endParaRPr>
                    </a:p>
                  </a:txBody>
                  <a:tcPr/>
                </a:tc>
                <a:tc>
                  <a:txBody>
                    <a:bodyPr/>
                    <a:lstStyle/>
                    <a:p>
                      <a:r>
                        <a:rPr lang="en-US" sz="1400" dirty="0" err="1">
                          <a:solidFill>
                            <a:schemeClr val="tx1"/>
                          </a:solidFill>
                        </a:rPr>
                        <a:t>Sigfox</a:t>
                      </a:r>
                      <a:endParaRPr lang="en-US" sz="1400" dirty="0">
                        <a:solidFill>
                          <a:schemeClr val="tx1"/>
                        </a:solidFill>
                      </a:endParaRPr>
                    </a:p>
                  </a:txBody>
                  <a:tcPr/>
                </a:tc>
                <a:extLst>
                  <a:ext uri="{0D108BD9-81ED-4DB2-BD59-A6C34878D82A}">
                    <a16:rowId xmlns:a16="http://schemas.microsoft.com/office/drawing/2014/main" val="10005"/>
                  </a:ext>
                </a:extLst>
              </a:tr>
              <a:tr h="292100">
                <a:tc>
                  <a:txBody>
                    <a:bodyPr/>
                    <a:lstStyle/>
                    <a:p>
                      <a:r>
                        <a:rPr lang="en-US" sz="1400" dirty="0" err="1">
                          <a:solidFill>
                            <a:schemeClr val="tx1"/>
                          </a:solidFill>
                        </a:rPr>
                        <a:t>Yunsong</a:t>
                      </a:r>
                      <a:r>
                        <a:rPr lang="en-US" sz="1400" baseline="0" dirty="0">
                          <a:solidFill>
                            <a:schemeClr val="tx1"/>
                          </a:solidFill>
                        </a:rPr>
                        <a:t> Yang</a:t>
                      </a:r>
                      <a:endParaRPr lang="en-US" sz="1400" dirty="0">
                        <a:solidFill>
                          <a:schemeClr val="tx1"/>
                        </a:solidFill>
                      </a:endParaRPr>
                    </a:p>
                  </a:txBody>
                  <a:tcPr/>
                </a:tc>
                <a:tc>
                  <a:txBody>
                    <a:bodyPr/>
                    <a:lstStyle/>
                    <a:p>
                      <a:r>
                        <a:rPr lang="en-US" sz="1400" dirty="0">
                          <a:solidFill>
                            <a:schemeClr val="tx1"/>
                          </a:solidFill>
                        </a:rPr>
                        <a:t>Huawei</a:t>
                      </a:r>
                    </a:p>
                  </a:txBody>
                  <a:tcPr/>
                </a:tc>
                <a:tc>
                  <a:txBody>
                    <a:bodyPr/>
                    <a:lstStyle/>
                    <a:p>
                      <a:endParaRPr lang="en-US" sz="1400" dirty="0">
                        <a:solidFill>
                          <a:schemeClr val="tx1"/>
                        </a:solidFill>
                      </a:endParaRPr>
                    </a:p>
                  </a:txBody>
                  <a:tcPr>
                    <a:solidFill>
                      <a:schemeClr val="bg1"/>
                    </a:solidFill>
                  </a:tcPr>
                </a:tc>
                <a:tc>
                  <a:txBody>
                    <a:bodyPr/>
                    <a:lstStyle/>
                    <a:p>
                      <a:r>
                        <a:rPr lang="en-US" sz="1400" dirty="0">
                          <a:solidFill>
                            <a:schemeClr val="tx1"/>
                          </a:solidFill>
                        </a:rPr>
                        <a:t>Glenn</a:t>
                      </a:r>
                      <a:r>
                        <a:rPr lang="en-US" sz="1400" baseline="0" dirty="0">
                          <a:solidFill>
                            <a:schemeClr val="tx1"/>
                          </a:solidFill>
                        </a:rPr>
                        <a:t> Parson</a:t>
                      </a:r>
                      <a:endParaRPr lang="en-US" sz="1400" dirty="0">
                        <a:solidFill>
                          <a:schemeClr val="tx1"/>
                        </a:solidFill>
                      </a:endParaRPr>
                    </a:p>
                  </a:txBody>
                  <a:tcPr/>
                </a:tc>
                <a:tc>
                  <a:txBody>
                    <a:bodyPr/>
                    <a:lstStyle/>
                    <a:p>
                      <a:r>
                        <a:rPr lang="en-US" sz="1400" dirty="0">
                          <a:solidFill>
                            <a:schemeClr val="tx1"/>
                          </a:solidFill>
                        </a:rPr>
                        <a:t>Ericsson</a:t>
                      </a:r>
                    </a:p>
                  </a:txBody>
                  <a:tcPr/>
                </a:tc>
                <a:extLst>
                  <a:ext uri="{0D108BD9-81ED-4DB2-BD59-A6C34878D82A}">
                    <a16:rowId xmlns:a16="http://schemas.microsoft.com/office/drawing/2014/main" val="10006"/>
                  </a:ext>
                </a:extLst>
              </a:tr>
              <a:tr h="292100">
                <a:tc>
                  <a:txBody>
                    <a:bodyPr/>
                    <a:lstStyle/>
                    <a:p>
                      <a:r>
                        <a:rPr lang="en-US" sz="1400" dirty="0">
                          <a:solidFill>
                            <a:schemeClr val="tx1"/>
                          </a:solidFill>
                        </a:rPr>
                        <a:t>Hajime</a:t>
                      </a:r>
                      <a:r>
                        <a:rPr lang="en-US" sz="1400" baseline="0" dirty="0">
                          <a:solidFill>
                            <a:schemeClr val="tx1"/>
                          </a:solidFill>
                        </a:rPr>
                        <a:t> Koto</a:t>
                      </a:r>
                      <a:endParaRPr lang="en-US" sz="1400" dirty="0">
                        <a:solidFill>
                          <a:schemeClr val="tx1"/>
                        </a:solidFill>
                      </a:endParaRPr>
                    </a:p>
                  </a:txBody>
                  <a:tcPr/>
                </a:tc>
                <a:tc>
                  <a:txBody>
                    <a:bodyPr/>
                    <a:lstStyle/>
                    <a:p>
                      <a:r>
                        <a:rPr lang="en-US" sz="1400" dirty="0">
                          <a:solidFill>
                            <a:schemeClr val="tx1"/>
                          </a:solidFill>
                        </a:rPr>
                        <a:t>NICT</a:t>
                      </a:r>
                    </a:p>
                  </a:txBody>
                  <a:tcPr/>
                </a:tc>
                <a:tc>
                  <a:txBody>
                    <a:bodyPr/>
                    <a:lstStyle/>
                    <a:p>
                      <a:endParaRPr lang="en-US" sz="1400" dirty="0">
                        <a:solidFill>
                          <a:schemeClr val="tx1"/>
                        </a:solidFill>
                      </a:endParaRPr>
                    </a:p>
                  </a:txBody>
                  <a:tcPr>
                    <a:solidFill>
                      <a:schemeClr val="bg1"/>
                    </a:solidFill>
                  </a:tcPr>
                </a:tc>
                <a:tc>
                  <a:txBody>
                    <a:bodyPr/>
                    <a:lstStyle/>
                    <a:p>
                      <a:r>
                        <a:rPr lang="en-US" sz="1400" dirty="0">
                          <a:solidFill>
                            <a:schemeClr val="tx1"/>
                          </a:solidFill>
                        </a:rPr>
                        <a:t>Nicholas Orlando</a:t>
                      </a:r>
                    </a:p>
                  </a:txBody>
                  <a:tcPr/>
                </a:tc>
                <a:tc>
                  <a:txBody>
                    <a:bodyPr/>
                    <a:lstStyle/>
                    <a:p>
                      <a:r>
                        <a:rPr lang="en-US" sz="1400" dirty="0">
                          <a:solidFill>
                            <a:schemeClr val="tx1"/>
                          </a:solidFill>
                        </a:rPr>
                        <a:t>IEEE SA</a:t>
                      </a:r>
                    </a:p>
                  </a:txBody>
                  <a:tcPr/>
                </a:tc>
                <a:extLst>
                  <a:ext uri="{0D108BD9-81ED-4DB2-BD59-A6C34878D82A}">
                    <a16:rowId xmlns:a16="http://schemas.microsoft.com/office/drawing/2014/main" val="10007"/>
                  </a:ext>
                </a:extLst>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8"/>
                  </a:ext>
                </a:extLst>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9"/>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524000"/>
            <a:ext cx="8229600" cy="4602163"/>
          </a:xfrm>
        </p:spPr>
        <p:txBody>
          <a:bodyPr>
            <a:normAutofit fontScale="85000" lnSpcReduction="2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a:p>
            <a:pPr marL="457200" lvl="1" indent="0">
              <a:buNone/>
            </a:pPr>
            <a:endParaRPr lang="en-US" altLang="en-US" dirty="0"/>
          </a:p>
          <a:p>
            <a:r>
              <a:rPr lang="en-US" altLang="en-US"/>
              <a:t>  Nothing brought up.</a:t>
            </a:r>
            <a:endParaRPr lang="en-US" altLang="en-US" dirty="0"/>
          </a:p>
        </p:txBody>
      </p:sp>
    </p:spTree>
    <p:extLst>
      <p:ext uri="{BB962C8B-B14F-4D97-AF65-F5344CB8AC3E}">
        <p14:creationId xmlns:p14="http://schemas.microsoft.com/office/powerpoint/2010/main" val="17024814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for March 2017 F2F</a:t>
            </a:r>
          </a:p>
        </p:txBody>
      </p:sp>
      <p:sp>
        <p:nvSpPr>
          <p:cNvPr id="3" name="Content Placeholder 2"/>
          <p:cNvSpPr>
            <a:spLocks noGrp="1"/>
          </p:cNvSpPr>
          <p:nvPr>
            <p:ph idx="1"/>
          </p:nvPr>
        </p:nvSpPr>
        <p:spPr>
          <a:xfrm>
            <a:off x="457200" y="1219200"/>
            <a:ext cx="8229600" cy="5334000"/>
          </a:xfrm>
        </p:spPr>
        <p:txBody>
          <a:bodyPr>
            <a:normAutofit fontScale="47500" lnSpcReduction="20000"/>
          </a:bodyPr>
          <a:lstStyle/>
          <a:p>
            <a:r>
              <a:rPr lang="en-US" dirty="0"/>
              <a:t>Review of minutes</a:t>
            </a:r>
          </a:p>
          <a:p>
            <a:pPr lvl="1"/>
            <a:r>
              <a:rPr lang="en-US" dirty="0">
                <a:hlinkClick r:id="rId2"/>
              </a:rPr>
              <a:t>https://mentor.ieee.org/omniran/dcn/17/omniran-17-0015-00-00TG-jan-2017-f2f-meeting-minutes.docx</a:t>
            </a:r>
            <a:endParaRPr lang="en-US" dirty="0"/>
          </a:p>
          <a:p>
            <a:pPr lvl="1"/>
            <a:r>
              <a:rPr lang="en-US" dirty="0">
                <a:hlinkClick r:id="rId3"/>
              </a:rPr>
              <a:t>https://mentor.ieee.org/omniran/dcn/17/omniran-17-0018-00-00TG-feb-7th-confcall-minutes.docx</a:t>
            </a:r>
            <a:endParaRPr lang="en-US" dirty="0"/>
          </a:p>
          <a:p>
            <a:r>
              <a:rPr lang="en-US" dirty="0"/>
              <a:t>Reports</a:t>
            </a:r>
          </a:p>
          <a:p>
            <a:r>
              <a:rPr lang="en-US" dirty="0"/>
              <a:t>Industry Connections activity</a:t>
            </a:r>
          </a:p>
          <a:p>
            <a:pPr lvl="1"/>
            <a:r>
              <a:rPr lang="en-US" dirty="0">
                <a:hlinkClick r:id="rId4"/>
              </a:rPr>
              <a:t>https://mentor.ieee.org/omniran/dcn/17/omniran-17-0029-00-5gaa-icaid-introduction.pptx</a:t>
            </a:r>
            <a:endParaRPr lang="en-US" dirty="0"/>
          </a:p>
          <a:p>
            <a:r>
              <a:rPr lang="en-US" dirty="0"/>
              <a:t>Comments’ resolution on P802.1CF-D0.4</a:t>
            </a:r>
          </a:p>
          <a:p>
            <a:pPr lvl="1"/>
            <a:r>
              <a:rPr lang="en-US" dirty="0">
                <a:hlinkClick r:id="rId5"/>
              </a:rPr>
              <a:t>https://mentor.ieee.org/omniran/dcn/17/omniran-17-0030-00-CF00-802-1cf-d0-4-collected-comments.xls</a:t>
            </a:r>
            <a:endParaRPr lang="en-US" dirty="0"/>
          </a:p>
          <a:p>
            <a:pPr lvl="1"/>
            <a:r>
              <a:rPr lang="en-US" dirty="0">
                <a:hlinkClick r:id="rId6"/>
              </a:rPr>
              <a:t>https://mentor.ieee.org/omniran/dcn/17/omniran-17-0021-00-CF00-deployment-scenario-wi-fi-router.docx</a:t>
            </a:r>
            <a:endParaRPr lang="en-US" dirty="0"/>
          </a:p>
          <a:p>
            <a:pPr lvl="1"/>
            <a:r>
              <a:rPr lang="en-US" dirty="0">
                <a:hlinkClick r:id="rId7"/>
              </a:rPr>
              <a:t>https://mentor.ieee.org/omniran/dcn/17/omniran-17-0022-00-CF00-deployment-scenario-enterprise-network.docx</a:t>
            </a:r>
            <a:endParaRPr lang="en-US" dirty="0"/>
          </a:p>
          <a:p>
            <a:pPr lvl="1"/>
            <a:r>
              <a:rPr lang="en-US" dirty="0">
                <a:hlinkClick r:id="rId8"/>
              </a:rPr>
              <a:t>https://mentor.ieee.org/omniran/dcn/17/omniran-17-0023-00-CF00-deployment-scenario-public-hotspot.docx</a:t>
            </a:r>
            <a:endParaRPr lang="en-US" dirty="0"/>
          </a:p>
          <a:p>
            <a:pPr lvl="1"/>
            <a:r>
              <a:rPr lang="en-US" dirty="0">
                <a:hlinkClick r:id="rId9"/>
              </a:rPr>
              <a:t>https://mentor.ieee.org/omniran/dcn/17/omniran-17-0007-01-CF00-mapping-fdm-to-ieee-802-technologies.docx</a:t>
            </a:r>
            <a:endParaRPr lang="en-US" dirty="0"/>
          </a:p>
          <a:p>
            <a:pPr lvl="1"/>
            <a:r>
              <a:rPr lang="en-US" dirty="0"/>
              <a:t>others</a:t>
            </a:r>
          </a:p>
          <a:p>
            <a:r>
              <a:rPr lang="en-US" dirty="0"/>
              <a:t>Revised and new P802.1CF contributions</a:t>
            </a:r>
          </a:p>
          <a:p>
            <a:pPr lvl="1"/>
            <a:r>
              <a:rPr lang="en-US" dirty="0">
                <a:hlinkClick r:id="rId10"/>
              </a:rPr>
              <a:t>https://mentor.ieee.org/omniran/dcn/17/omniran-17-0028-00-CF00-data-model-for-fdm.pptx</a:t>
            </a:r>
            <a:endParaRPr lang="en-US" dirty="0"/>
          </a:p>
          <a:p>
            <a:r>
              <a:rPr lang="en-US" dirty="0"/>
              <a:t>Plan for 802.1CF-D0.5 draft</a:t>
            </a:r>
          </a:p>
          <a:p>
            <a:r>
              <a:rPr lang="en-US" dirty="0"/>
              <a:t>Conference calls until Jul F2F</a:t>
            </a:r>
          </a:p>
          <a:p>
            <a:r>
              <a:rPr lang="en-US" dirty="0"/>
              <a:t>Status report to IEEE 802 WGs</a:t>
            </a:r>
          </a:p>
          <a:p>
            <a:r>
              <a:rPr lang="en-US" dirty="0"/>
              <a:t>AOB</a:t>
            </a:r>
          </a:p>
        </p:txBody>
      </p:sp>
    </p:spTree>
    <p:extLst>
      <p:ext uri="{BB962C8B-B14F-4D97-AF65-F5344CB8AC3E}">
        <p14:creationId xmlns:p14="http://schemas.microsoft.com/office/powerpoint/2010/main" val="37984623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Schedules</a:t>
            </a:r>
          </a:p>
        </p:txBody>
      </p:sp>
      <p:sp>
        <p:nvSpPr>
          <p:cNvPr id="3" name="Content Placeholder 2"/>
          <p:cNvSpPr>
            <a:spLocks noGrp="1"/>
          </p:cNvSpPr>
          <p:nvPr>
            <p:ph idx="1"/>
          </p:nvPr>
        </p:nvSpPr>
        <p:spPr/>
        <p:txBody>
          <a:bodyPr>
            <a:normAutofit fontScale="40000" lnSpcReduction="20000"/>
          </a:bodyPr>
          <a:lstStyle/>
          <a:p>
            <a:r>
              <a:rPr lang="en-US" dirty="0"/>
              <a:t>Mon</a:t>
            </a:r>
          </a:p>
          <a:p>
            <a:pPr lvl="1"/>
            <a:r>
              <a:rPr lang="en-US" dirty="0"/>
              <a:t>Review of minutes</a:t>
            </a:r>
          </a:p>
          <a:p>
            <a:pPr lvl="2"/>
            <a:r>
              <a:rPr lang="en-US" dirty="0">
                <a:hlinkClick r:id="rId2"/>
              </a:rPr>
              <a:t>https://mentor.ieee.org/omniran/dcn/17/omniran-17-0015-00-00TG-jan-2017-f2f-meeting-minutes.docx</a:t>
            </a:r>
            <a:endParaRPr lang="en-US" dirty="0"/>
          </a:p>
          <a:p>
            <a:pPr lvl="2"/>
            <a:r>
              <a:rPr lang="en-US" dirty="0">
                <a:hlinkClick r:id="rId3"/>
              </a:rPr>
              <a:t>https://mentor.ieee.org/omniran/dcn/17/omniran-17-0018-00-00TG-feb-7th-confcall-minutes.docx</a:t>
            </a:r>
            <a:endParaRPr lang="en-US" dirty="0"/>
          </a:p>
          <a:p>
            <a:pPr lvl="1"/>
            <a:r>
              <a:rPr lang="en-US" dirty="0"/>
              <a:t>Reports</a:t>
            </a:r>
          </a:p>
          <a:p>
            <a:pPr lvl="1"/>
            <a:r>
              <a:rPr lang="en-US" dirty="0"/>
              <a:t>Industry Connections activity</a:t>
            </a:r>
          </a:p>
          <a:p>
            <a:pPr lvl="2"/>
            <a:r>
              <a:rPr lang="en-US" dirty="0">
                <a:hlinkClick r:id="rId4"/>
              </a:rPr>
              <a:t>https://mentor.ieee.org/omniran/dcn/17/omniran-17-0029-00-5gaa-icaid-introduction.pptx</a:t>
            </a:r>
            <a:endParaRPr lang="en-US" dirty="0"/>
          </a:p>
          <a:p>
            <a:pPr lvl="1"/>
            <a:r>
              <a:rPr lang="en-US" dirty="0"/>
              <a:t>Comments’ resolution on P802.1CF-D0.4</a:t>
            </a:r>
          </a:p>
          <a:p>
            <a:pPr lvl="2"/>
            <a:r>
              <a:rPr lang="en-US" dirty="0">
                <a:hlinkClick r:id="rId5"/>
              </a:rPr>
              <a:t>https://mentor.ieee.org/omniran/dcn/17/omniran-17-0030-00-CF00-802-1cf-d0-4-collected-comments.xls</a:t>
            </a:r>
            <a:endParaRPr lang="en-US" dirty="0"/>
          </a:p>
          <a:p>
            <a:pPr lvl="2"/>
            <a:r>
              <a:rPr lang="en-US" dirty="0">
                <a:hlinkClick r:id="rId6"/>
              </a:rPr>
              <a:t>https://mentor.ieee.org/omniran/dcn/17/omniran-17-0021-00-CF00-deployment-scenario-wi-fi-router.docx</a:t>
            </a:r>
            <a:endParaRPr lang="en-US" dirty="0"/>
          </a:p>
          <a:p>
            <a:r>
              <a:rPr lang="en-US" dirty="0"/>
              <a:t>Tue</a:t>
            </a:r>
          </a:p>
          <a:p>
            <a:pPr lvl="1"/>
            <a:r>
              <a:rPr lang="en-US" dirty="0"/>
              <a:t>Comments’ resolution on P802.1CF-D0.4</a:t>
            </a:r>
          </a:p>
          <a:p>
            <a:pPr lvl="2"/>
            <a:r>
              <a:rPr lang="en-US" dirty="0">
                <a:hlinkClick r:id="rId7"/>
              </a:rPr>
              <a:t>https://mentor.ieee.org/omniran/dcn/17/omniran-17-0030-01-CF00-802-1cf-d0-4-collected-comments.xls</a:t>
            </a:r>
            <a:endParaRPr lang="en-US" dirty="0"/>
          </a:p>
          <a:p>
            <a:pPr lvl="2"/>
            <a:r>
              <a:rPr lang="en-US" dirty="0">
                <a:hlinkClick r:id="rId8"/>
              </a:rPr>
              <a:t>https://mentor.ieee.org/omniran/dcn/17/omniran-17-0021-01-CF00-deployment-scenario-wi-fi-router.docx</a:t>
            </a:r>
            <a:endParaRPr lang="en-US" dirty="0"/>
          </a:p>
          <a:p>
            <a:pPr lvl="2"/>
            <a:r>
              <a:rPr lang="en-US" dirty="0">
                <a:hlinkClick r:id="rId9"/>
              </a:rPr>
              <a:t>https://mentor.ieee.org/omniran/dcn/17/omniran-17-0022-01-CF00-deployment-scenario-enterprise-network.docx</a:t>
            </a:r>
            <a:endParaRPr lang="en-US" dirty="0"/>
          </a:p>
          <a:p>
            <a:pPr lvl="2"/>
            <a:r>
              <a:rPr lang="en-US" dirty="0">
                <a:hlinkClick r:id="rId10"/>
              </a:rPr>
              <a:t>https://mentor.ieee.org/omniran/dcn/17/omniran-17-0023-00-CF00-deployment-scenario-public-hotspot.docx</a:t>
            </a:r>
            <a:endParaRPr lang="en-US" dirty="0"/>
          </a:p>
          <a:p>
            <a:pPr lvl="1"/>
            <a:r>
              <a:rPr lang="en-US" dirty="0"/>
              <a:t>Revised and new P802.1CF contributions</a:t>
            </a:r>
          </a:p>
          <a:p>
            <a:pPr lvl="2"/>
            <a:r>
              <a:rPr lang="en-US" dirty="0">
                <a:hlinkClick r:id="rId11"/>
              </a:rPr>
              <a:t>https://mentor.ieee.org/omniran/dcn/17/omniran-17-0028-00-CF00-data-model-for-fdm.pptx</a:t>
            </a:r>
            <a:endParaRPr lang="en-US" dirty="0"/>
          </a:p>
          <a:p>
            <a:r>
              <a:rPr lang="en-US" dirty="0"/>
              <a:t>Wed</a:t>
            </a:r>
          </a:p>
          <a:p>
            <a:pPr lvl="1"/>
            <a:r>
              <a:rPr lang="en-US" dirty="0"/>
              <a:t>Comments’ resolution on P802.1CF-D0.4</a:t>
            </a:r>
          </a:p>
          <a:p>
            <a:pPr lvl="1"/>
            <a:r>
              <a:rPr lang="en-US" dirty="0"/>
              <a:t>Revised and new P802.1CF contributions</a:t>
            </a:r>
          </a:p>
          <a:p>
            <a:r>
              <a:rPr lang="en-US" dirty="0"/>
              <a:t>Thu</a:t>
            </a:r>
          </a:p>
          <a:p>
            <a:pPr lvl="1"/>
            <a:r>
              <a:rPr lang="en-US" dirty="0"/>
              <a:t>Plan for 802.1CF-D0.5 draft</a:t>
            </a:r>
          </a:p>
          <a:p>
            <a:pPr lvl="1"/>
            <a:r>
              <a:rPr lang="en-US" dirty="0"/>
              <a:t>Conference calls until Jul F2F</a:t>
            </a:r>
          </a:p>
          <a:p>
            <a:pPr lvl="1"/>
            <a:r>
              <a:rPr lang="en-US" dirty="0"/>
              <a:t>Status report to IEEE 802 WGs</a:t>
            </a:r>
          </a:p>
          <a:p>
            <a:pPr lvl="1"/>
            <a:r>
              <a:rPr lang="en-US" dirty="0"/>
              <a:t>AOB</a:t>
            </a:r>
          </a:p>
        </p:txBody>
      </p:sp>
    </p:spTree>
    <p:extLst>
      <p:ext uri="{BB962C8B-B14F-4D97-AF65-F5344CB8AC3E}">
        <p14:creationId xmlns:p14="http://schemas.microsoft.com/office/powerpoint/2010/main" val="1919686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#2</a:t>
            </a:r>
          </a:p>
        </p:txBody>
      </p:sp>
      <p:sp>
        <p:nvSpPr>
          <p:cNvPr id="3" name="Content Placeholder 2"/>
          <p:cNvSpPr>
            <a:spLocks noGrp="1"/>
          </p:cNvSpPr>
          <p:nvPr>
            <p:ph idx="1"/>
          </p:nvPr>
        </p:nvSpPr>
        <p:spPr>
          <a:xfrm>
            <a:off x="457200" y="1295400"/>
            <a:ext cx="8229600" cy="5105400"/>
          </a:xfrm>
        </p:spPr>
        <p:txBody>
          <a:bodyPr>
            <a:normAutofit fontScale="47500" lnSpcReduction="20000"/>
          </a:bodyPr>
          <a:lstStyle/>
          <a:p>
            <a:pPr marL="0" indent="0">
              <a:buNone/>
            </a:pPr>
            <a:r>
              <a:rPr lang="en-US" dirty="0"/>
              <a:t>Mon</a:t>
            </a:r>
          </a:p>
          <a:p>
            <a:r>
              <a:rPr lang="en-US" dirty="0"/>
              <a:t>Agenda approval</a:t>
            </a:r>
          </a:p>
          <a:p>
            <a:pPr lvl="1"/>
            <a:r>
              <a:rPr lang="en-US" dirty="0"/>
              <a:t>It was agreed to run the meeting according to the presented agenda. Topics were roughly distributed across the week. </a:t>
            </a:r>
            <a:r>
              <a:rPr lang="en-US" dirty="0" err="1"/>
              <a:t>Hao</a:t>
            </a:r>
            <a:r>
              <a:rPr lang="en-US" dirty="0"/>
              <a:t> was fine to have the discussion on the data model for FDM on Tuesday afternoon.</a:t>
            </a:r>
          </a:p>
          <a:p>
            <a:pPr lvl="1"/>
            <a:r>
              <a:rPr lang="en-US" dirty="0"/>
              <a:t>Agenda approved without comments.</a:t>
            </a:r>
          </a:p>
          <a:p>
            <a:r>
              <a:rPr lang="en-US" dirty="0"/>
              <a:t>Review of minutes</a:t>
            </a:r>
          </a:p>
          <a:p>
            <a:pPr lvl="1"/>
            <a:r>
              <a:rPr lang="en-US" dirty="0">
                <a:hlinkClick r:id="rId2"/>
              </a:rPr>
              <a:t>https://mentor.ieee.org/omniran/dcn/17/omniran-17-0015-00-00TG-jan-2017-f2f-meeting-minutes.docx</a:t>
            </a:r>
            <a:endParaRPr lang="en-US" dirty="0"/>
          </a:p>
          <a:p>
            <a:pPr lvl="1"/>
            <a:r>
              <a:rPr lang="en-US" dirty="0">
                <a:hlinkClick r:id="rId3"/>
              </a:rPr>
              <a:t>https://mentor.ieee.org/omniran/dcn/17/omniran-17-0018-00-00TG-feb-7th-confcall-minutes.docx</a:t>
            </a:r>
            <a:endParaRPr lang="en-US" dirty="0"/>
          </a:p>
          <a:p>
            <a:pPr lvl="1"/>
            <a:r>
              <a:rPr lang="en-US" dirty="0"/>
              <a:t>No comments raised.</a:t>
            </a:r>
          </a:p>
          <a:p>
            <a:r>
              <a:rPr lang="en-US" dirty="0"/>
              <a:t>Reports</a:t>
            </a:r>
          </a:p>
          <a:p>
            <a:pPr lvl="1"/>
            <a:r>
              <a:rPr lang="en-US" dirty="0"/>
              <a:t>Aside of the ICAID discussion (next item), nothing was reported.</a:t>
            </a:r>
          </a:p>
          <a:p>
            <a:r>
              <a:rPr lang="en-US" dirty="0"/>
              <a:t>Industry Connections activity</a:t>
            </a:r>
          </a:p>
          <a:p>
            <a:pPr lvl="2"/>
            <a:r>
              <a:rPr lang="en-US" dirty="0">
                <a:hlinkClick r:id="rId4"/>
              </a:rPr>
              <a:t>https://mentor.ieee.org/omniran/dcn/17/omniran-17-0029-00-5gaa-icaid-introduction.pptx</a:t>
            </a:r>
            <a:endParaRPr lang="en-US" dirty="0"/>
          </a:p>
          <a:p>
            <a:pPr lvl="1"/>
            <a:r>
              <a:rPr lang="en-US" dirty="0"/>
              <a:t>Chair shortly introduced into the current status of the discussion, reported about the presentation and discussion of the topic in the opening 802.1 plenary in the morning and about potentially open issues in the ICAID.</a:t>
            </a:r>
          </a:p>
          <a:p>
            <a:pPr lvl="1"/>
            <a:r>
              <a:rPr lang="en-US" dirty="0"/>
              <a:t>The special session on Wed PM2 will resolve the open issues and step into considerations regards the execution of the IC activity.</a:t>
            </a:r>
          </a:p>
          <a:p>
            <a:pPr lvl="1"/>
            <a:r>
              <a:rPr lang="en-US" dirty="0"/>
              <a:t>Walter asked about the possibility to arrange a conference call with the IEEE SA staff liaison contacts to further evaluate the possibilities to stretch out into the vertical applications domain. The chair responded that such meeting could be arranged in the following week when the directions and the ICAID are finally settled.</a:t>
            </a:r>
          </a:p>
          <a:p>
            <a:endParaRPr lang="en-US" dirty="0"/>
          </a:p>
        </p:txBody>
      </p:sp>
    </p:spTree>
    <p:extLst>
      <p:ext uri="{BB962C8B-B14F-4D97-AF65-F5344CB8AC3E}">
        <p14:creationId xmlns:p14="http://schemas.microsoft.com/office/powerpoint/2010/main" val="3382138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#3</a:t>
            </a:r>
            <a:endParaRPr lang="en-US" dirty="0"/>
          </a:p>
        </p:txBody>
      </p:sp>
      <p:sp>
        <p:nvSpPr>
          <p:cNvPr id="3" name="Content Placeholder 2"/>
          <p:cNvSpPr>
            <a:spLocks noGrp="1"/>
          </p:cNvSpPr>
          <p:nvPr>
            <p:ph idx="1"/>
          </p:nvPr>
        </p:nvSpPr>
        <p:spPr>
          <a:xfrm>
            <a:off x="457200" y="1417638"/>
            <a:ext cx="8229600" cy="4906962"/>
          </a:xfrm>
        </p:spPr>
        <p:txBody>
          <a:bodyPr>
            <a:normAutofit fontScale="55000" lnSpcReduction="20000"/>
          </a:bodyPr>
          <a:lstStyle/>
          <a:p>
            <a:r>
              <a:rPr lang="en-US" dirty="0"/>
              <a:t>Comments’ resolution on P802.1CF-D0.4</a:t>
            </a:r>
          </a:p>
          <a:p>
            <a:pPr lvl="1"/>
            <a:r>
              <a:rPr lang="en-US" dirty="0">
                <a:hlinkClick r:id="rId2"/>
              </a:rPr>
              <a:t>https://mentor.ieee.org/omniran/dcn/17/omniran-17-0030-00-CF00-802-1cf-d0-4-collected-comments.xls</a:t>
            </a:r>
            <a:endParaRPr lang="en-US" dirty="0"/>
          </a:p>
          <a:p>
            <a:pPr lvl="1"/>
            <a:r>
              <a:rPr lang="en-US" dirty="0"/>
              <a:t>The chair brought up the spreadsheet with the collected comments containing roughly 40 comments from Brian, </a:t>
            </a:r>
            <a:r>
              <a:rPr lang="en-US" dirty="0" err="1"/>
              <a:t>Hao</a:t>
            </a:r>
            <a:r>
              <a:rPr lang="en-US" dirty="0"/>
              <a:t> and Max</a:t>
            </a:r>
          </a:p>
          <a:p>
            <a:pPr lvl="1"/>
            <a:r>
              <a:rPr lang="en-US" dirty="0"/>
              <a:t>It was agreed to postpone the resolution of Brian’s comments to a time when Brian can attend the </a:t>
            </a:r>
            <a:r>
              <a:rPr lang="en-US" dirty="0" err="1"/>
              <a:t>OmniRAN</a:t>
            </a:r>
            <a:r>
              <a:rPr lang="en-US" dirty="0"/>
              <a:t> meeting.</a:t>
            </a:r>
          </a:p>
          <a:p>
            <a:pPr lvl="1"/>
            <a:r>
              <a:rPr lang="en-US" dirty="0"/>
              <a:t>Comments were discussed and resolved in the order provided in the spreadsheet going through the specification from the beginning.</a:t>
            </a:r>
          </a:p>
          <a:p>
            <a:pPr lvl="1"/>
            <a:r>
              <a:rPr lang="en-US" dirty="0"/>
              <a:t>Resolution results were captured in the spread sheet.</a:t>
            </a:r>
          </a:p>
          <a:p>
            <a:pPr lvl="1"/>
            <a:r>
              <a:rPr lang="en-US" dirty="0"/>
              <a:t>Discussion with several hints for enhancements arose on the contribution about the proposed Wi-Fi router deployment scenario. Roger recommended to add some explanatory text on the purpose of the reference points to the LAN and WAN side.</a:t>
            </a:r>
          </a:p>
          <a:p>
            <a:pPr lvl="2"/>
            <a:r>
              <a:rPr lang="en-US" dirty="0">
                <a:hlinkClick r:id="rId3"/>
              </a:rPr>
              <a:t>https://mentor.ieee.org/omniran/dcn/17/omniran-17-0021-00-CF00-deployment-scenario-wi-fi-router.docx</a:t>
            </a:r>
            <a:endParaRPr lang="en-US" dirty="0"/>
          </a:p>
          <a:p>
            <a:pPr lvl="1"/>
            <a:r>
              <a:rPr lang="en-US" dirty="0"/>
              <a:t>Max included proposed text edits into a revision of the document and offered to introduce further amendments in a revision until the following day.</a:t>
            </a:r>
          </a:p>
          <a:p>
            <a:pPr lvl="1"/>
            <a:r>
              <a:rPr lang="en-US" dirty="0"/>
              <a:t>The chair uploaded the spreadsheet with the resolution results to mentor.</a:t>
            </a:r>
          </a:p>
          <a:p>
            <a:pPr lvl="2"/>
            <a:r>
              <a:rPr lang="en-US" dirty="0">
                <a:hlinkClick r:id="rId4"/>
              </a:rPr>
              <a:t>https://mentor.ieee.org/omniran/dcn/17/omniran-17-0030-01-CF00-802-1cf-d0-4-collected-comments.xls</a:t>
            </a:r>
            <a:endParaRPr lang="en-US" dirty="0"/>
          </a:p>
          <a:p>
            <a:r>
              <a:rPr lang="en-US" dirty="0"/>
              <a:t>Recess at 17:50</a:t>
            </a:r>
          </a:p>
          <a:p>
            <a:endParaRPr lang="en-US" dirty="0"/>
          </a:p>
        </p:txBody>
      </p:sp>
    </p:spTree>
    <p:extLst>
      <p:ext uri="{BB962C8B-B14F-4D97-AF65-F5344CB8AC3E}">
        <p14:creationId xmlns:p14="http://schemas.microsoft.com/office/powerpoint/2010/main" val="7478199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a:t>Business #4</a:t>
            </a:r>
          </a:p>
        </p:txBody>
      </p:sp>
      <p:sp>
        <p:nvSpPr>
          <p:cNvPr id="3" name="Content Placeholder 2"/>
          <p:cNvSpPr>
            <a:spLocks noGrp="1"/>
          </p:cNvSpPr>
          <p:nvPr>
            <p:ph idx="1"/>
          </p:nvPr>
        </p:nvSpPr>
        <p:spPr>
          <a:xfrm>
            <a:off x="457200" y="1143000"/>
            <a:ext cx="8229600" cy="5334000"/>
          </a:xfrm>
        </p:spPr>
        <p:txBody>
          <a:bodyPr>
            <a:normAutofit fontScale="47500" lnSpcReduction="20000"/>
          </a:bodyPr>
          <a:lstStyle/>
          <a:p>
            <a:pPr marL="0" indent="0">
              <a:buNone/>
            </a:pPr>
            <a:r>
              <a:rPr lang="en-US" dirty="0"/>
              <a:t>Tue: 16:00</a:t>
            </a:r>
          </a:p>
          <a:p>
            <a:r>
              <a:rPr lang="en-US" dirty="0"/>
              <a:t>Comments’ resolution on P802.1CF-D0.4</a:t>
            </a:r>
          </a:p>
          <a:p>
            <a:pPr lvl="1"/>
            <a:r>
              <a:rPr lang="en-US" dirty="0">
                <a:hlinkClick r:id="rId2"/>
              </a:rPr>
              <a:t>https://mentor.ieee.org/omniran/dcn/17/omniran-17-0030-01-CF00-802-1cf-d0-4-collected-comments.xls</a:t>
            </a:r>
            <a:endParaRPr lang="en-US" dirty="0">
              <a:hlinkClick r:id="rId3"/>
            </a:endParaRPr>
          </a:p>
          <a:p>
            <a:pPr lvl="1"/>
            <a:r>
              <a:rPr lang="en-US" dirty="0"/>
              <a:t>Comment resolution continued based on the result of the work on the last day</a:t>
            </a:r>
          </a:p>
          <a:p>
            <a:pPr lvl="1"/>
            <a:r>
              <a:rPr lang="en-US" dirty="0">
                <a:hlinkClick r:id="rId4"/>
              </a:rPr>
              <a:t>https://mentor.ieee.org/omniran/dcn/17/omniran-17-0021-01-CF00-deployment-scenario-wi-fi-router.docx</a:t>
            </a:r>
            <a:endParaRPr lang="en-US" dirty="0"/>
          </a:p>
          <a:p>
            <a:pPr lvl="1"/>
            <a:r>
              <a:rPr lang="en-US" dirty="0"/>
              <a:t>Revision of Wi-Fi router contribution was reviewed. Max showed modification to text and figures, according to the discussion in the previous session. Instead of the circuit diagram figure proposed in the last session, Max would recommend to use a different figure, as direct connectivity from radio interface into switch does not exist in real devices and leaving the figure in place may be misleading and may cause further comments. The proposed figure was shown and the group agreed to adopt the other figure with connectivity from radio interfaces into the micro controller. Max offered to create another revision with review of text to make sure that text is fully aligned with the new diagram.</a:t>
            </a:r>
          </a:p>
          <a:p>
            <a:pPr lvl="1"/>
            <a:r>
              <a:rPr lang="en-US" dirty="0">
                <a:hlinkClick r:id="rId5"/>
              </a:rPr>
              <a:t>https://mentor.ieee.org/omniran/dcn/17/omniran-17-0022-01-CF00-deployment-scenario-enterprise-network.docx</a:t>
            </a:r>
            <a:endParaRPr lang="en-US" dirty="0"/>
          </a:p>
          <a:p>
            <a:pPr lvl="1"/>
            <a:r>
              <a:rPr lang="en-US" dirty="0"/>
              <a:t>Document was reviewed and considered ready for inclusion into the specification. Some discussion came up on how to better visualize the mapping of the enterprise network scenario to the NRM. Walter provided the information, that IEEE SA accept color in figures when the color makes it more understandable. Max mentioned that he will think about usage of color to better visualize the mapping. Working with different shades of grey is not really providing a clear distinction.</a:t>
            </a:r>
          </a:p>
          <a:p>
            <a:pPr lvl="1"/>
            <a:r>
              <a:rPr lang="en-US" dirty="0">
                <a:hlinkClick r:id="rId6"/>
              </a:rPr>
              <a:t>https://mentor.ieee.org/omniran/dcn/17/omniran-17-0023-00-CF00-deployment-scenario-public-hotspot.docx</a:t>
            </a:r>
            <a:endParaRPr lang="en-US" dirty="0"/>
          </a:p>
          <a:p>
            <a:pPr lvl="1"/>
            <a:r>
              <a:rPr lang="en-US" dirty="0"/>
              <a:t>Document was brought up and reviewed. There was general consensus to include the contribution into the next revision of the draft. Scenario is similar to enterprise network, and figure with mapping to NRM may benefit the same way from making use of colors. </a:t>
            </a:r>
            <a:r>
              <a:rPr lang="en-US" dirty="0" err="1"/>
              <a:t>Hao</a:t>
            </a:r>
            <a:r>
              <a:rPr lang="en-US" dirty="0"/>
              <a:t> brought up, whether operational roles should be made visible more prominently. It was found that representation does not cause conflict as operation of AN, SS and AR by the same entity has already been mentioned as a valid option.</a:t>
            </a:r>
          </a:p>
        </p:txBody>
      </p:sp>
    </p:spTree>
    <p:extLst>
      <p:ext uri="{BB962C8B-B14F-4D97-AF65-F5344CB8AC3E}">
        <p14:creationId xmlns:p14="http://schemas.microsoft.com/office/powerpoint/2010/main" val="12593181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#5</a:t>
            </a:r>
          </a:p>
        </p:txBody>
      </p:sp>
      <p:sp>
        <p:nvSpPr>
          <p:cNvPr id="3" name="Content Placeholder 2"/>
          <p:cNvSpPr>
            <a:spLocks noGrp="1"/>
          </p:cNvSpPr>
          <p:nvPr>
            <p:ph idx="1"/>
          </p:nvPr>
        </p:nvSpPr>
        <p:spPr/>
        <p:txBody>
          <a:bodyPr>
            <a:normAutofit fontScale="62500" lnSpcReduction="20000"/>
          </a:bodyPr>
          <a:lstStyle/>
          <a:p>
            <a:r>
              <a:rPr lang="en-US" dirty="0"/>
              <a:t>Revised and new P802.1CF contributions</a:t>
            </a:r>
          </a:p>
          <a:p>
            <a:pPr lvl="1"/>
            <a:r>
              <a:rPr lang="en-US" dirty="0">
                <a:hlinkClick r:id="rId2"/>
              </a:rPr>
              <a:t>https://mentor.ieee.org/omniran/dcn/17/omniran-17-0028-00-CF00-data-model-for-fdm.pptx</a:t>
            </a:r>
            <a:endParaRPr lang="en-US" dirty="0"/>
          </a:p>
          <a:p>
            <a:pPr lvl="1"/>
            <a:r>
              <a:rPr lang="en-US" dirty="0" err="1"/>
              <a:t>Hao</a:t>
            </a:r>
            <a:r>
              <a:rPr lang="en-US" dirty="0"/>
              <a:t> presented his slides showing the initial steps and results for visualization of the attributes of the FDM section through UML. It follows a bottom up approach, as a top picture is currently missing, and the top picture needs to be generated on top of the data models of each of the functions in chapter 7.</a:t>
            </a:r>
          </a:p>
          <a:p>
            <a:pPr lvl="1"/>
            <a:r>
              <a:rPr lang="en-US" dirty="0"/>
              <a:t>The approach to visualized through UML got support by the group and was deemed appropriate for the .1CF specification. </a:t>
            </a:r>
            <a:r>
              <a:rPr lang="en-US" dirty="0" err="1"/>
              <a:t>Hao</a:t>
            </a:r>
            <a:r>
              <a:rPr lang="en-US" dirty="0"/>
              <a:t> pointed out, that similar approach was taken for 802.1X-2010, and Mick Seaman created very condense single pages data models. It was agreed that </a:t>
            </a:r>
            <a:r>
              <a:rPr lang="en-US" dirty="0" err="1"/>
              <a:t>OmniRAN</a:t>
            </a:r>
            <a:r>
              <a:rPr lang="en-US" dirty="0"/>
              <a:t> tries to follow the graphical layout and approaches, which were applied for 802.1X. </a:t>
            </a:r>
            <a:r>
              <a:rPr lang="en-US" dirty="0" err="1"/>
              <a:t>Hao</a:t>
            </a:r>
            <a:r>
              <a:rPr lang="en-US" dirty="0"/>
              <a:t> pointed out, that 802.1 uses only a subset of the capabilities of UML. No participant was able to explain the use of only a subset of UML for data modeling in 802.1.</a:t>
            </a:r>
          </a:p>
          <a:p>
            <a:pPr marL="0" indent="0">
              <a:buNone/>
            </a:pPr>
            <a:r>
              <a:rPr lang="en-US" dirty="0"/>
              <a:t>Recess: 18:05</a:t>
            </a:r>
          </a:p>
          <a:p>
            <a:endParaRPr lang="en-US" dirty="0"/>
          </a:p>
          <a:p>
            <a:endParaRPr lang="en-US" dirty="0"/>
          </a:p>
        </p:txBody>
      </p:sp>
    </p:spTree>
    <p:extLst>
      <p:ext uri="{BB962C8B-B14F-4D97-AF65-F5344CB8AC3E}">
        <p14:creationId xmlns:p14="http://schemas.microsoft.com/office/powerpoint/2010/main" val="14325474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Busines</a:t>
            </a:r>
            <a:r>
              <a:rPr lang="en-US" dirty="0"/>
              <a:t> #6</a:t>
            </a:r>
          </a:p>
        </p:txBody>
      </p:sp>
      <p:sp>
        <p:nvSpPr>
          <p:cNvPr id="3" name="Content Placeholder 2"/>
          <p:cNvSpPr>
            <a:spLocks noGrp="1"/>
          </p:cNvSpPr>
          <p:nvPr>
            <p:ph idx="1"/>
          </p:nvPr>
        </p:nvSpPr>
        <p:spPr/>
        <p:txBody>
          <a:bodyPr>
            <a:normAutofit fontScale="62500" lnSpcReduction="20000"/>
          </a:bodyPr>
          <a:lstStyle/>
          <a:p>
            <a:r>
              <a:rPr lang="en-US" dirty="0"/>
              <a:t>Wed</a:t>
            </a:r>
          </a:p>
          <a:p>
            <a:pPr lvl="1"/>
            <a:r>
              <a:rPr lang="en-US" dirty="0"/>
              <a:t>Comments’ resolution on P802.1CF-D0.4</a:t>
            </a:r>
          </a:p>
          <a:p>
            <a:pPr lvl="2"/>
            <a:r>
              <a:rPr lang="en-US" dirty="0"/>
              <a:t>With the commenter Brian Weis in the meeting, the group addressed the comments submitted by him. All the comments were discussed, and remedies were jointly defined.</a:t>
            </a:r>
          </a:p>
          <a:p>
            <a:pPr lvl="2"/>
            <a:r>
              <a:rPr lang="en-US" dirty="0"/>
              <a:t>It was agreed to add an introductory section at the beginning of Chapter 6 to explain the meaning of IEEE 802 access network, to better guide the reader through the document, as well as to rename the chapter title to ‘Network Reference Model for Access Network’.</a:t>
            </a:r>
          </a:p>
          <a:p>
            <a:pPr lvl="2"/>
            <a:r>
              <a:rPr lang="en-US" dirty="0"/>
              <a:t>All the comments could be resolved in conformance with the submitters. There are still a few open comments due to pending contributions, which will be addressed in the upcoming conference call.</a:t>
            </a:r>
          </a:p>
          <a:p>
            <a:pPr lvl="2"/>
            <a:r>
              <a:rPr lang="en-US" dirty="0"/>
              <a:t>The result of the comment resolution is captured in </a:t>
            </a:r>
            <a:r>
              <a:rPr lang="en-US" dirty="0">
                <a:hlinkClick r:id="rId2"/>
              </a:rPr>
              <a:t>https://mentor.ieee.org/omniran/dcn/17/omniran-17-0030-02-CF00-802-1cf-d0-4-collected-comments.xls</a:t>
            </a:r>
            <a:endParaRPr lang="en-US" dirty="0"/>
          </a:p>
          <a:p>
            <a:pPr lvl="1"/>
            <a:endParaRPr lang="en-US" dirty="0"/>
          </a:p>
          <a:p>
            <a:pPr lvl="1"/>
            <a:r>
              <a:rPr lang="en-US" dirty="0"/>
              <a:t>Revised and new P802.1CF contributions</a:t>
            </a:r>
          </a:p>
          <a:p>
            <a:pPr lvl="2"/>
            <a:r>
              <a:rPr lang="en-US" dirty="0"/>
              <a:t>No further contributions available</a:t>
            </a:r>
          </a:p>
          <a:p>
            <a:pPr lvl="2"/>
            <a:endParaRPr lang="en-US" dirty="0"/>
          </a:p>
          <a:p>
            <a:pPr marL="0" indent="0">
              <a:buNone/>
            </a:pPr>
            <a:r>
              <a:rPr lang="en-US" sz="2900" dirty="0"/>
              <a:t>Recess: 15:30</a:t>
            </a:r>
          </a:p>
        </p:txBody>
      </p:sp>
    </p:spTree>
    <p:extLst>
      <p:ext uri="{BB962C8B-B14F-4D97-AF65-F5344CB8AC3E}">
        <p14:creationId xmlns:p14="http://schemas.microsoft.com/office/powerpoint/2010/main" val="1620994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2017 F2F Meeting</a:t>
            </a:r>
          </a:p>
        </p:txBody>
      </p:sp>
      <p:sp>
        <p:nvSpPr>
          <p:cNvPr id="3" name="Content Placeholder 2"/>
          <p:cNvSpPr>
            <a:spLocks noGrp="1"/>
          </p:cNvSpPr>
          <p:nvPr>
            <p:ph idx="1"/>
          </p:nvPr>
        </p:nvSpPr>
        <p:spPr>
          <a:xfrm>
            <a:off x="457200" y="1524000"/>
            <a:ext cx="8229600" cy="4800600"/>
          </a:xfrm>
        </p:spPr>
        <p:txBody>
          <a:bodyPr>
            <a:normAutofit fontScale="70000" lnSpcReduction="20000"/>
          </a:bodyPr>
          <a:lstStyle/>
          <a:p>
            <a:r>
              <a:rPr lang="en-US" dirty="0"/>
              <a:t>Venue:</a:t>
            </a:r>
          </a:p>
          <a:p>
            <a:pPr lvl="1"/>
            <a:r>
              <a:rPr lang="en-US" b="1" dirty="0"/>
              <a:t>Fairmont Hotel Vancouver</a:t>
            </a:r>
            <a:br>
              <a:rPr lang="en-US" b="1" dirty="0"/>
            </a:br>
            <a:r>
              <a:rPr lang="en-US" dirty="0"/>
              <a:t>900 West Georgia Street</a:t>
            </a:r>
            <a:br>
              <a:rPr lang="en-US" dirty="0"/>
            </a:br>
            <a:r>
              <a:rPr lang="en-US" dirty="0"/>
              <a:t>Vancouver, BC V6C 2W6</a:t>
            </a:r>
            <a:br>
              <a:rPr lang="en-US" dirty="0"/>
            </a:br>
            <a:r>
              <a:rPr lang="en-US" dirty="0"/>
              <a:t>CANADA</a:t>
            </a:r>
            <a:br>
              <a:rPr lang="en-US" dirty="0"/>
            </a:br>
            <a:endParaRPr lang="en-US" dirty="0"/>
          </a:p>
          <a:p>
            <a:r>
              <a:rPr lang="en-US" dirty="0"/>
              <a:t>Sessions:</a:t>
            </a:r>
          </a:p>
          <a:p>
            <a:pPr lvl="1"/>
            <a:r>
              <a:rPr lang="en-US" dirty="0"/>
              <a:t>Mon, 	Mar 13</a:t>
            </a:r>
            <a:r>
              <a:rPr lang="en-US" baseline="30000" dirty="0"/>
              <a:t>th</a:t>
            </a:r>
            <a:r>
              <a:rPr lang="en-US" dirty="0"/>
              <a:t>,	16:00-18:00</a:t>
            </a:r>
          </a:p>
          <a:p>
            <a:pPr lvl="2"/>
            <a:r>
              <a:rPr lang="en-US" dirty="0"/>
              <a:t>Meeting room: Cortes Island, Discovery Floor, Fairmont Hotel</a:t>
            </a:r>
          </a:p>
          <a:p>
            <a:pPr lvl="1"/>
            <a:r>
              <a:rPr lang="en-US" dirty="0"/>
              <a:t>Tue, 	Mar 14</a:t>
            </a:r>
            <a:r>
              <a:rPr lang="en-US" baseline="30000" dirty="0"/>
              <a:t>th</a:t>
            </a:r>
            <a:r>
              <a:rPr lang="en-US" dirty="0"/>
              <a:t>, 	16:00-18:00</a:t>
            </a:r>
          </a:p>
          <a:p>
            <a:pPr lvl="2"/>
            <a:r>
              <a:rPr lang="en-US" dirty="0"/>
              <a:t>Meeting room: Gabriola, Discovery Floor, Fairmont Hotel</a:t>
            </a:r>
          </a:p>
          <a:p>
            <a:pPr lvl="1"/>
            <a:r>
              <a:rPr lang="en-US" dirty="0"/>
              <a:t>Wed,	Mar 15</a:t>
            </a:r>
            <a:r>
              <a:rPr lang="en-US" baseline="30000" dirty="0"/>
              <a:t>th</a:t>
            </a:r>
            <a:r>
              <a:rPr lang="en-US" dirty="0"/>
              <a:t>,	13:30-15:30</a:t>
            </a:r>
          </a:p>
          <a:p>
            <a:pPr lvl="2"/>
            <a:r>
              <a:rPr lang="en-US" dirty="0"/>
              <a:t>Meeting room: </a:t>
            </a:r>
            <a:r>
              <a:rPr lang="en-US" dirty="0" err="1"/>
              <a:t>Galiano</a:t>
            </a:r>
            <a:r>
              <a:rPr lang="en-US" dirty="0"/>
              <a:t> Island, Discovery Floor, Fairmont Hotel</a:t>
            </a:r>
          </a:p>
          <a:p>
            <a:pPr lvl="1"/>
            <a:r>
              <a:rPr lang="en-US" dirty="0"/>
              <a:t>Wed, 	Mar 15</a:t>
            </a:r>
            <a:r>
              <a:rPr lang="en-US" baseline="30000" dirty="0"/>
              <a:t>th</a:t>
            </a:r>
            <a:r>
              <a:rPr lang="en-US" dirty="0"/>
              <a:t>, 	16:00-18:00	</a:t>
            </a:r>
            <a:r>
              <a:rPr lang="en-US" i="1" dirty="0"/>
              <a:t>ICAID special session</a:t>
            </a:r>
          </a:p>
          <a:p>
            <a:pPr lvl="2"/>
            <a:r>
              <a:rPr lang="en-US" dirty="0"/>
              <a:t>Meeting room: Boardroom, Conference Floor, Fairmont Hotel</a:t>
            </a:r>
          </a:p>
          <a:p>
            <a:pPr lvl="1"/>
            <a:r>
              <a:rPr lang="en-US" dirty="0"/>
              <a:t>Thu, 	Mar 16</a:t>
            </a:r>
            <a:r>
              <a:rPr lang="en-US" baseline="30000" dirty="0"/>
              <a:t>th</a:t>
            </a:r>
            <a:r>
              <a:rPr lang="en-US" dirty="0"/>
              <a:t>,	10:30-12:30</a:t>
            </a:r>
          </a:p>
          <a:p>
            <a:pPr lvl="2"/>
            <a:r>
              <a:rPr lang="en-US" dirty="0"/>
              <a:t>Meeting room: Boardroom, Conference Floor, Fairmont Hotel</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#7</a:t>
            </a:r>
          </a:p>
        </p:txBody>
      </p:sp>
      <p:sp>
        <p:nvSpPr>
          <p:cNvPr id="3" name="Content Placeholder 2"/>
          <p:cNvSpPr>
            <a:spLocks noGrp="1"/>
          </p:cNvSpPr>
          <p:nvPr>
            <p:ph idx="1"/>
          </p:nvPr>
        </p:nvSpPr>
        <p:spPr/>
        <p:txBody>
          <a:bodyPr>
            <a:normAutofit fontScale="55000" lnSpcReduction="20000"/>
          </a:bodyPr>
          <a:lstStyle/>
          <a:p>
            <a:r>
              <a:rPr lang="en-US" dirty="0"/>
              <a:t>Thu</a:t>
            </a:r>
          </a:p>
          <a:p>
            <a:pPr lvl="1"/>
            <a:r>
              <a:rPr lang="en-US" dirty="0"/>
              <a:t>Plan for 802.1CF-D0.5 draft</a:t>
            </a:r>
          </a:p>
          <a:p>
            <a:pPr lvl="2"/>
            <a:r>
              <a:rPr lang="en-US" dirty="0"/>
              <a:t>D0.5 will be kept open for inclusion of further information on Time Sensitive Networking (amendment to 7.5) and Data Modeling (new chapter 8.4)</a:t>
            </a:r>
          </a:p>
          <a:p>
            <a:pPr lvl="2"/>
            <a:r>
              <a:rPr lang="en-US" dirty="0"/>
              <a:t>D0.5 could become initial version for WG ballot.</a:t>
            </a:r>
          </a:p>
          <a:p>
            <a:pPr lvl="2"/>
            <a:r>
              <a:rPr lang="en-US" dirty="0"/>
              <a:t>D0.5 to be created sometime after May interim, or for July plenary.</a:t>
            </a:r>
          </a:p>
          <a:p>
            <a:pPr lvl="1"/>
            <a:r>
              <a:rPr lang="en-US" dirty="0"/>
              <a:t>Conference calls until Jul F2F</a:t>
            </a:r>
          </a:p>
          <a:p>
            <a:pPr lvl="2"/>
            <a:r>
              <a:rPr lang="en-US" dirty="0"/>
              <a:t>April 11</a:t>
            </a:r>
            <a:r>
              <a:rPr lang="en-US" baseline="30000" dirty="0"/>
              <a:t>th</a:t>
            </a:r>
            <a:r>
              <a:rPr lang="en-US" dirty="0"/>
              <a:t>, 2017, 09:30AM ET, 90mins</a:t>
            </a:r>
          </a:p>
          <a:p>
            <a:pPr lvl="2"/>
            <a:r>
              <a:rPr lang="en-US" dirty="0"/>
              <a:t>May 2</a:t>
            </a:r>
            <a:r>
              <a:rPr lang="en-US" baseline="30000" dirty="0"/>
              <a:t>nd</a:t>
            </a:r>
            <a:r>
              <a:rPr lang="en-US" dirty="0"/>
              <a:t>, 2017, 09:30AM ET, 90mins</a:t>
            </a:r>
          </a:p>
          <a:p>
            <a:pPr lvl="2"/>
            <a:r>
              <a:rPr lang="en-US" dirty="0"/>
              <a:t>Further calls after the May interim to be announced on the  802.1 mailing list.</a:t>
            </a:r>
          </a:p>
          <a:p>
            <a:pPr lvl="1"/>
            <a:r>
              <a:rPr lang="en-US" dirty="0"/>
              <a:t>Status report to IEEE 802 WGs</a:t>
            </a:r>
          </a:p>
          <a:p>
            <a:pPr lvl="2"/>
            <a:r>
              <a:rPr lang="en-US" dirty="0"/>
              <a:t>Draft created and agreed by the group</a:t>
            </a:r>
          </a:p>
          <a:p>
            <a:pPr lvl="3"/>
            <a:r>
              <a:rPr lang="en-US" dirty="0">
                <a:hlinkClick r:id="rId2"/>
              </a:rPr>
              <a:t>https://mentor.ieee.org/omniran/dcn/17/omniran-17-0034-00-00TG-mar-2017-report-to-802-wgs.pptx</a:t>
            </a:r>
            <a:endParaRPr lang="en-US" dirty="0"/>
          </a:p>
          <a:p>
            <a:pPr lvl="3"/>
            <a:endParaRPr lang="en-US" dirty="0"/>
          </a:p>
          <a:p>
            <a:pPr lvl="1"/>
            <a:r>
              <a:rPr lang="en-US" dirty="0"/>
              <a:t>AOB</a:t>
            </a:r>
          </a:p>
          <a:p>
            <a:pPr lvl="2"/>
            <a:r>
              <a:rPr lang="en-US" dirty="0"/>
              <a:t>Hao Wang provided overview about interesting projects in 802.15</a:t>
            </a:r>
          </a:p>
          <a:p>
            <a:pPr lvl="3"/>
            <a:r>
              <a:rPr lang="en-US" dirty="0">
                <a:hlinkClick r:id="rId3"/>
              </a:rPr>
              <a:t>https://mentor.ieee.org/omniran/dcn/17/omniran-17-0033-00-CF00-report-on-802-15-tgs.pptx</a:t>
            </a:r>
            <a:endParaRPr lang="en-US" dirty="0"/>
          </a:p>
          <a:p>
            <a:pPr lvl="3"/>
            <a:endParaRPr lang="en-US" dirty="0"/>
          </a:p>
          <a:p>
            <a:pPr lvl="2"/>
            <a:endParaRPr lang="en-US" dirty="0"/>
          </a:p>
          <a:p>
            <a:pPr lvl="1"/>
            <a:r>
              <a:rPr lang="en-US" dirty="0"/>
              <a:t>Chair adjourned the meeting at 12:25</a:t>
            </a:r>
          </a:p>
          <a:p>
            <a:pPr lvl="2"/>
            <a:endParaRPr lang="en-US" dirty="0"/>
          </a:p>
          <a:p>
            <a:pPr lvl="2"/>
            <a:endParaRPr lang="en-US" dirty="0"/>
          </a:p>
        </p:txBody>
      </p:sp>
    </p:spTree>
    <p:extLst>
      <p:ext uri="{BB962C8B-B14F-4D97-AF65-F5344CB8AC3E}">
        <p14:creationId xmlns:p14="http://schemas.microsoft.com/office/powerpoint/2010/main" val="11930296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March 2017 F2F</a:t>
            </a:r>
          </a:p>
        </p:txBody>
      </p:sp>
      <p:sp>
        <p:nvSpPr>
          <p:cNvPr id="3" name="Content Placeholder 2"/>
          <p:cNvSpPr>
            <a:spLocks noGrp="1"/>
          </p:cNvSpPr>
          <p:nvPr>
            <p:ph idx="1"/>
          </p:nvPr>
        </p:nvSpPr>
        <p:spPr/>
        <p:txBody>
          <a:bodyPr>
            <a:normAutofit fontScale="92500" lnSpcReduction="20000"/>
          </a:bodyPr>
          <a:lstStyle/>
          <a:p>
            <a:r>
              <a:rPr lang="en-US" dirty="0"/>
              <a:t>Review of minutes</a:t>
            </a:r>
          </a:p>
          <a:p>
            <a:r>
              <a:rPr lang="en-US" dirty="0"/>
              <a:t>Reports</a:t>
            </a:r>
          </a:p>
          <a:p>
            <a:r>
              <a:rPr lang="en-US" dirty="0"/>
              <a:t>Industry Connections activity</a:t>
            </a:r>
          </a:p>
          <a:p>
            <a:r>
              <a:rPr lang="en-US" dirty="0"/>
              <a:t>Comments’ resolution on P802.1CF-D0.4</a:t>
            </a:r>
          </a:p>
          <a:p>
            <a:r>
              <a:rPr lang="en-US" dirty="0"/>
              <a:t>Revised and new P802.1CF contributions</a:t>
            </a:r>
          </a:p>
          <a:p>
            <a:r>
              <a:rPr lang="en-US" dirty="0"/>
              <a:t>Plan for 802.1CF-D0.5 draft</a:t>
            </a:r>
          </a:p>
          <a:p>
            <a:r>
              <a:rPr lang="en-US" dirty="0"/>
              <a:t>Conference calls until Jul F2F</a:t>
            </a:r>
          </a:p>
          <a:p>
            <a:r>
              <a:rPr lang="en-US" dirty="0"/>
              <a:t>Status report to IEEE 802 WGs</a:t>
            </a:r>
          </a:p>
          <a:p>
            <a:r>
              <a:rPr lang="en-US" dirty="0"/>
              <a:t>AOB</a:t>
            </a:r>
          </a:p>
        </p:txBody>
      </p:sp>
    </p:spTree>
    <p:extLst>
      <p:ext uri="{BB962C8B-B14F-4D97-AF65-F5344CB8AC3E}">
        <p14:creationId xmlns:p14="http://schemas.microsoft.com/office/powerpoint/2010/main" val="3697154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Mar 2017 Agenda Graphics</a:t>
            </a:r>
          </a:p>
        </p:txBody>
      </p:sp>
      <p:graphicFrame>
        <p:nvGraphicFramePr>
          <p:cNvPr id="3" name="Table 2"/>
          <p:cNvGraphicFramePr>
            <a:graphicFrameLocks noGrp="1"/>
          </p:cNvGraphicFramePr>
          <p:nvPr>
            <p:extLst>
              <p:ext uri="{D42A27DB-BD31-4B8C-83A1-F6EECF244321}">
                <p14:modId xmlns:p14="http://schemas.microsoft.com/office/powerpoint/2010/main" val="2200185800"/>
              </p:ext>
            </p:extLst>
          </p:nvPr>
        </p:nvGraphicFramePr>
        <p:xfrm>
          <a:off x="381000" y="1014102"/>
          <a:ext cx="8305800" cy="5332578"/>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val="20000"/>
                    </a:ext>
                  </a:extLst>
                </a:gridCol>
                <a:gridCol w="1531031">
                  <a:extLst>
                    <a:ext uri="{9D8B030D-6E8A-4147-A177-3AD203B41FA5}">
                      <a16:colId xmlns:a16="http://schemas.microsoft.com/office/drawing/2014/main" val="20001"/>
                    </a:ext>
                  </a:extLst>
                </a:gridCol>
                <a:gridCol w="1531031">
                  <a:extLst>
                    <a:ext uri="{9D8B030D-6E8A-4147-A177-3AD203B41FA5}">
                      <a16:colId xmlns:a16="http://schemas.microsoft.com/office/drawing/2014/main" val="20002"/>
                    </a:ext>
                  </a:extLst>
                </a:gridCol>
                <a:gridCol w="1531031">
                  <a:extLst>
                    <a:ext uri="{9D8B030D-6E8A-4147-A177-3AD203B41FA5}">
                      <a16:colId xmlns:a16="http://schemas.microsoft.com/office/drawing/2014/main" val="20003"/>
                    </a:ext>
                  </a:extLst>
                </a:gridCol>
                <a:gridCol w="1531031">
                  <a:extLst>
                    <a:ext uri="{9D8B030D-6E8A-4147-A177-3AD203B41FA5}">
                      <a16:colId xmlns:a16="http://schemas.microsoft.com/office/drawing/2014/main" val="20004"/>
                    </a:ext>
                  </a:extLst>
                </a:gridCol>
                <a:gridCol w="1531031">
                  <a:extLst>
                    <a:ext uri="{9D8B030D-6E8A-4147-A177-3AD203B41FA5}">
                      <a16:colId xmlns:a16="http://schemas.microsoft.com/office/drawing/2014/main" val="20005"/>
                    </a:ext>
                  </a:extLst>
                </a:gridCol>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3/13</a:t>
                      </a:r>
                    </a:p>
                  </a:txBody>
                  <a:tcPr marL="0" marR="0" marT="0" marB="0">
                    <a:solidFill>
                      <a:schemeClr val="bg1"/>
                    </a:solidFill>
                  </a:tcPr>
                </a:tc>
                <a:tc>
                  <a:txBody>
                    <a:bodyPr/>
                    <a:lstStyle/>
                    <a:p>
                      <a:pPr algn="ctr"/>
                      <a:r>
                        <a:rPr lang="en-US" sz="1800" dirty="0">
                          <a:solidFill>
                            <a:schemeClr val="tx2"/>
                          </a:solidFill>
                        </a:rPr>
                        <a:t>Tue 3/14</a:t>
                      </a:r>
                    </a:p>
                  </a:txBody>
                  <a:tcPr marL="0" marR="0" marT="0" marB="0">
                    <a:solidFill>
                      <a:schemeClr val="bg1"/>
                    </a:solidFill>
                  </a:tcPr>
                </a:tc>
                <a:tc>
                  <a:txBody>
                    <a:bodyPr/>
                    <a:lstStyle/>
                    <a:p>
                      <a:pPr algn="ctr"/>
                      <a:r>
                        <a:rPr lang="en-US" sz="1800" dirty="0">
                          <a:solidFill>
                            <a:schemeClr val="tx2"/>
                          </a:solidFill>
                        </a:rPr>
                        <a:t>Wed 3/15</a:t>
                      </a:r>
                    </a:p>
                  </a:txBody>
                  <a:tcPr marL="0" marR="0" marT="0" marB="0">
                    <a:solidFill>
                      <a:schemeClr val="bg1"/>
                    </a:solidFill>
                  </a:tcPr>
                </a:tc>
                <a:tc>
                  <a:txBody>
                    <a:bodyPr/>
                    <a:lstStyle/>
                    <a:p>
                      <a:pPr algn="ctr"/>
                      <a:r>
                        <a:rPr lang="en-US" sz="1800" dirty="0">
                          <a:solidFill>
                            <a:schemeClr val="tx2"/>
                          </a:solidFill>
                        </a:rPr>
                        <a:t>Thu</a:t>
                      </a:r>
                      <a:r>
                        <a:rPr lang="en-US" sz="1800" baseline="0" dirty="0">
                          <a:solidFill>
                            <a:schemeClr val="tx2"/>
                          </a:solidFill>
                        </a:rPr>
                        <a:t> 3</a:t>
                      </a:r>
                      <a:r>
                        <a:rPr lang="en-US" sz="1800" dirty="0">
                          <a:solidFill>
                            <a:schemeClr val="tx2"/>
                          </a:solidFill>
                        </a:rPr>
                        <a:t>/16</a:t>
                      </a:r>
                    </a:p>
                  </a:txBody>
                  <a:tcPr marL="0" marR="0" marT="0" marB="0">
                    <a:solidFill>
                      <a:schemeClr val="bg1"/>
                    </a:solidFill>
                  </a:tcPr>
                </a:tc>
                <a:tc>
                  <a:txBody>
                    <a:bodyPr/>
                    <a:lstStyle/>
                    <a:p>
                      <a:pPr algn="ctr"/>
                      <a:r>
                        <a:rPr lang="en-US" sz="1800" dirty="0">
                          <a:solidFill>
                            <a:schemeClr val="tx2"/>
                          </a:solidFill>
                        </a:rPr>
                        <a:t>Fri 3/17</a:t>
                      </a:r>
                    </a:p>
                  </a:txBody>
                  <a:tcPr marL="0" marR="0" marT="0" marB="0">
                    <a:solidFill>
                      <a:schemeClr val="bg1"/>
                    </a:solidFill>
                  </a:tcPr>
                </a:tc>
                <a:extLst>
                  <a:ext uri="{0D108BD9-81ED-4DB2-BD59-A6C34878D82A}">
                    <a16:rowId xmlns:a16="http://schemas.microsoft.com/office/drawing/2014/main" val="10000"/>
                  </a:ext>
                </a:extLst>
              </a:tr>
              <a:tr h="914400">
                <a:tc>
                  <a:txBody>
                    <a:bodyPr/>
                    <a:lstStyle/>
                    <a:p>
                      <a:pPr algn="r"/>
                      <a:r>
                        <a:rPr lang="en-US" sz="1500" dirty="0"/>
                        <a:t>08:00</a:t>
                      </a:r>
                    </a:p>
                    <a:p>
                      <a:pPr algn="r"/>
                      <a:endParaRPr lang="en-US" sz="1500" dirty="0"/>
                    </a:p>
                    <a:p>
                      <a:pPr algn="r"/>
                      <a:endParaRPr lang="en-US" sz="1500" dirty="0"/>
                    </a:p>
                    <a:p>
                      <a:pPr algn="r"/>
                      <a:r>
                        <a:rPr lang="en-US" sz="1500" dirty="0"/>
                        <a:t>10:00</a:t>
                      </a:r>
                    </a:p>
                  </a:txBody>
                  <a:tcPr marL="0" marR="0" marT="0" marB="0">
                    <a:solidFill>
                      <a:schemeClr val="accent1">
                        <a:lumMod val="40000"/>
                        <a:lumOff val="60000"/>
                      </a:schemeClr>
                    </a:solidFill>
                  </a:tcPr>
                </a:tc>
                <a:tc>
                  <a:txBody>
                    <a:bodyPr/>
                    <a:lstStyle/>
                    <a:p>
                      <a:r>
                        <a:rPr lang="de-DE" sz="1200" dirty="0"/>
                        <a:t>802</a:t>
                      </a:r>
                      <a:r>
                        <a:rPr lang="de-DE" sz="1200" baseline="0" dirty="0"/>
                        <a:t> EC </a:t>
                      </a:r>
                      <a:r>
                        <a:rPr lang="de-DE" sz="1200" baseline="0" dirty="0" err="1"/>
                        <a:t>Opening</a:t>
                      </a:r>
                      <a:endParaRPr lang="en-US" sz="1200" dirty="0"/>
                    </a:p>
                  </a:txBody>
                  <a:tcPr marL="36000" marR="36000" marT="36000" marB="36000">
                    <a:solidFill>
                      <a:schemeClr val="bg1">
                        <a:lumMod val="75000"/>
                      </a:schemeClr>
                    </a:solidFill>
                  </a:tcPr>
                </a:tc>
                <a:tc>
                  <a:txBody>
                    <a:bodyPr/>
                    <a:lstStyle/>
                    <a:p>
                      <a:r>
                        <a:rPr lang="en-US" sz="1100" dirty="0"/>
                        <a:t>802.11 WNG</a:t>
                      </a:r>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de-DE" sz="1100" dirty="0"/>
                        <a:t>802.11</a:t>
                      </a:r>
                      <a:r>
                        <a:rPr lang="de-DE" sz="1100" baseline="0" dirty="0"/>
                        <a:t> ARC</a:t>
                      </a:r>
                      <a:endParaRPr lang="en-US" sz="1100" dirty="0"/>
                    </a:p>
                  </a:txBody>
                  <a:tcPr marL="36000" marR="36000" marT="36000" marB="36000">
                    <a:solidFill>
                      <a:schemeClr val="bg1">
                        <a:lumMod val="85000"/>
                      </a:schemeClr>
                    </a:solidFill>
                  </a:tcPr>
                </a:tc>
                <a:tc>
                  <a:txBody>
                    <a:bodyPr/>
                    <a:lstStyle/>
                    <a:p>
                      <a:r>
                        <a:rPr lang="en-US" sz="1200" dirty="0"/>
                        <a:t>802.11 ARC</a:t>
                      </a:r>
                    </a:p>
                  </a:txBody>
                  <a:tcPr marL="36000" marR="36000" marT="36000" marB="36000">
                    <a:solidFill>
                      <a:schemeClr val="bg1">
                        <a:lumMod val="85000"/>
                      </a:schemeClr>
                    </a:solidFill>
                  </a:tcPr>
                </a:tc>
                <a:tc rowSpan="3">
                  <a:txBody>
                    <a:bodyPr/>
                    <a:lstStyle/>
                    <a:p>
                      <a:r>
                        <a:rPr lang="de-DE" sz="1200" dirty="0"/>
                        <a:t>802.11 </a:t>
                      </a:r>
                      <a:r>
                        <a:rPr lang="de-DE" sz="1200" dirty="0" err="1"/>
                        <a:t>Closing</a:t>
                      </a: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val="10001"/>
                  </a:ext>
                </a:extLst>
              </a:tr>
              <a:tr h="22713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val="10002"/>
                  </a:ext>
                </a:extLst>
              </a:tr>
              <a:tr h="694584">
                <a:tc>
                  <a:txBody>
                    <a:bodyPr/>
                    <a:lstStyle/>
                    <a:p>
                      <a:pPr algn="r"/>
                      <a:r>
                        <a:rPr lang="en-US" sz="1500" dirty="0"/>
                        <a:t>10:30</a:t>
                      </a:r>
                      <a:br>
                        <a:rPr lang="en-US" sz="1500" dirty="0"/>
                      </a:br>
                      <a:endParaRPr lang="en-US" sz="1500" dirty="0"/>
                    </a:p>
                    <a:p>
                      <a:pPr algn="r"/>
                      <a:endParaRPr lang="en-US" sz="1500" dirty="0"/>
                    </a:p>
                    <a:p>
                      <a:pPr algn="r"/>
                      <a:r>
                        <a:rPr lang="en-US" sz="1500" dirty="0"/>
                        <a:t>12:30</a:t>
                      </a:r>
                    </a:p>
                  </a:txBody>
                  <a:tcPr marL="0" marR="0" marT="0" marB="0">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a:t>802.1</a:t>
                      </a:r>
                      <a:br>
                        <a:rPr lang="en-US" sz="1400" dirty="0"/>
                      </a:br>
                      <a:r>
                        <a:rPr lang="en-US" sz="1400" dirty="0"/>
                        <a:t>Opening Plenary</a:t>
                      </a:r>
                    </a:p>
                    <a:p>
                      <a:pPr marL="0" indent="0">
                        <a:buFont typeface="Arial" panose="020B0604020202020204" pitchFamily="34" charset="0"/>
                        <a:buNone/>
                      </a:pPr>
                      <a:endParaRPr lang="en-US" sz="1200" dirty="0"/>
                    </a:p>
                  </a:txBody>
                  <a:tcPr marL="36000" marR="36000" marT="36000" marB="36000">
                    <a:solidFill>
                      <a:schemeClr val="accent1">
                        <a:lumMod val="60000"/>
                        <a:lumOff val="40000"/>
                      </a:schemeClr>
                    </a:solidFill>
                  </a:tcPr>
                </a:tc>
                <a:tc>
                  <a:txBody>
                    <a:bodyPr/>
                    <a:lstStyle/>
                    <a:p>
                      <a:pPr marL="82550" indent="-82550">
                        <a:buFont typeface="Arial" pitchFamily="34" charset="0"/>
                        <a:buNone/>
                      </a:pPr>
                      <a:endParaRPr lang="en-US" sz="1100" dirty="0"/>
                    </a:p>
                  </a:txBody>
                  <a:tcPr marL="36000" marR="36000" marT="36000" marB="36000">
                    <a:solidFill>
                      <a:schemeClr val="bg1"/>
                    </a:solidFill>
                  </a:tcPr>
                </a:tc>
                <a:tc>
                  <a:txBody>
                    <a:bodyPr/>
                    <a:lstStyle/>
                    <a:p>
                      <a:r>
                        <a:rPr lang="en-US" sz="1200" dirty="0"/>
                        <a:t>802.11/802.15 </a:t>
                      </a:r>
                      <a:br>
                        <a:rPr lang="en-US" sz="1200" dirty="0"/>
                      </a:br>
                      <a:r>
                        <a:rPr lang="en-US" sz="1200" dirty="0"/>
                        <a:t>Mid-week Plenaries</a:t>
                      </a:r>
                    </a:p>
                  </a:txBody>
                  <a:tcPr marL="36000" marR="36000" marT="36000" marB="36000">
                    <a:solidFill>
                      <a:schemeClr val="bg1">
                        <a:lumMod val="75000"/>
                      </a:schemeClr>
                    </a:solidFill>
                  </a:tcPr>
                </a:tc>
                <a:tc>
                  <a:txBody>
                    <a:bodyPr/>
                    <a:lstStyle/>
                    <a:p>
                      <a:pPr marL="85725" indent="-85725">
                        <a:buFont typeface="Arial" pitchFamily="34" charset="0"/>
                        <a:buNone/>
                      </a:pPr>
                      <a:r>
                        <a:rPr lang="en-US" sz="1200" dirty="0" err="1"/>
                        <a:t>OmniRAN</a:t>
                      </a:r>
                      <a:r>
                        <a:rPr lang="en-US" sz="1200" baseline="0" dirty="0"/>
                        <a:t> closing</a:t>
                      </a: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val="10003"/>
                  </a:ext>
                </a:extLst>
              </a:tr>
              <a:tr h="0">
                <a:tc rowSpan="2">
                  <a:txBody>
                    <a:bodyPr/>
                    <a:lstStyle/>
                    <a:p>
                      <a:pPr algn="r"/>
                      <a:endParaRPr lang="en-US" sz="1500" dirty="0"/>
                    </a:p>
                  </a:txBody>
                  <a:tcPr marL="0" marR="0" marT="0" marB="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4"/>
                  </a:ext>
                </a:extLst>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4">
                  <a:txBody>
                    <a:bodyPr/>
                    <a:lstStyle/>
                    <a:p>
                      <a:r>
                        <a:rPr lang="en-US" sz="1200" dirty="0"/>
                        <a:t>802 EC Closing</a:t>
                      </a:r>
                    </a:p>
                  </a:txBody>
                  <a:tcPr marL="36000" marR="36000" marT="36000" marB="36000">
                    <a:solidFill>
                      <a:schemeClr val="bg1">
                        <a:lumMod val="75000"/>
                      </a:schemeClr>
                    </a:solidFill>
                  </a:tcPr>
                </a:tc>
                <a:extLst>
                  <a:ext uri="{0D108BD9-81ED-4DB2-BD59-A6C34878D82A}">
                    <a16:rowId xmlns:a16="http://schemas.microsoft.com/office/drawing/2014/main" val="10005"/>
                  </a:ext>
                </a:extLst>
              </a:tr>
              <a:tr h="457200">
                <a:tc>
                  <a:txBody>
                    <a:bodyPr/>
                    <a:lstStyle/>
                    <a:p>
                      <a:pPr algn="r"/>
                      <a:r>
                        <a:rPr lang="en-US" sz="1500" dirty="0"/>
                        <a:t>13:30</a:t>
                      </a:r>
                    </a:p>
                    <a:p>
                      <a:pPr algn="r"/>
                      <a:br>
                        <a:rPr lang="en-US" sz="900" dirty="0"/>
                      </a:br>
                      <a:endParaRPr lang="en-US" sz="700" dirty="0"/>
                    </a:p>
                    <a:p>
                      <a:pPr algn="r"/>
                      <a:endParaRPr lang="en-US" sz="1200" dirty="0"/>
                    </a:p>
                    <a:p>
                      <a:pPr algn="r"/>
                      <a:r>
                        <a:rPr lang="en-US" sz="1500" dirty="0"/>
                        <a:t>15:30</a:t>
                      </a:r>
                    </a:p>
                  </a:txBody>
                  <a:tcPr marL="0" marR="0" marT="0" marB="0">
                    <a:solidFill>
                      <a:schemeClr val="tx2">
                        <a:lumMod val="20000"/>
                        <a:lumOff val="80000"/>
                      </a:schemeClr>
                    </a:solidFill>
                  </a:tcPr>
                </a:tc>
                <a:tc>
                  <a:txBody>
                    <a:bodyPr/>
                    <a:lstStyle/>
                    <a:p>
                      <a:r>
                        <a:rPr lang="en-US" sz="1100" dirty="0"/>
                        <a:t>802.11 ARC</a:t>
                      </a:r>
                    </a:p>
                    <a:p>
                      <a:endParaRPr lang="en-US" dirty="0"/>
                    </a:p>
                  </a:txBody>
                  <a:tcPr marL="36000" marR="36000" marT="36000" marB="36000">
                    <a:solidFill>
                      <a:schemeClr val="bg1">
                        <a:lumMod val="85000"/>
                      </a:schemeClr>
                    </a:solidFill>
                  </a:tcPr>
                </a:tc>
                <a:tc>
                  <a:txBody>
                    <a:bodyPr/>
                    <a:lstStyle/>
                    <a:p>
                      <a:r>
                        <a:rPr lang="en-US" sz="1100" dirty="0"/>
                        <a:t>802.11 AANI</a:t>
                      </a:r>
                    </a:p>
                  </a:txBody>
                  <a:tcPr marL="36000" marR="36000" marT="36000" marB="36000">
                    <a:solidFill>
                      <a:schemeClr val="bg1">
                        <a:lumMod val="85000"/>
                      </a:schemeClr>
                    </a:solidFill>
                  </a:tcPr>
                </a:tc>
                <a:tc>
                  <a:txBody>
                    <a:bodyPr/>
                    <a:lstStyle/>
                    <a:p>
                      <a:endParaRPr lang="en-US" dirty="0"/>
                    </a:p>
                  </a:txBody>
                  <a:tcPr marL="36000" marR="36000" marT="36000" marB="36000">
                    <a:solidFill>
                      <a:schemeClr val="tx2">
                        <a:lumMod val="60000"/>
                        <a:lumOff val="40000"/>
                      </a:schemeClr>
                    </a:solidFill>
                  </a:tcPr>
                </a:tc>
                <a:tc rowSpan="3">
                  <a:txBody>
                    <a:bodyPr/>
                    <a:lstStyle/>
                    <a:p>
                      <a:r>
                        <a:rPr lang="en-US" sz="1400" dirty="0"/>
                        <a:t>802.1</a:t>
                      </a:r>
                      <a:br>
                        <a:rPr lang="en-US" sz="1400" dirty="0"/>
                      </a:br>
                      <a:r>
                        <a:rPr lang="en-US" sz="1400" dirty="0"/>
                        <a:t>Closing Plenary</a:t>
                      </a:r>
                    </a:p>
                  </a:txBody>
                  <a:tcPr marL="36000" marR="36000" marT="36000" marB="36000">
                    <a:solidFill>
                      <a:schemeClr val="tx2">
                        <a:lumMod val="40000"/>
                        <a:lumOff val="60000"/>
                      </a:schemeClr>
                    </a:solidFill>
                  </a:tcPr>
                </a:tc>
                <a:tc vMerge="1">
                  <a:txBody>
                    <a:bodyPr/>
                    <a:lstStyle/>
                    <a:p>
                      <a:endParaRPr lang="en-US"/>
                    </a:p>
                  </a:txBody>
                  <a:tcPr/>
                </a:tc>
                <a:extLst>
                  <a:ext uri="{0D108BD9-81ED-4DB2-BD59-A6C34878D82A}">
                    <a16:rowId xmlns:a16="http://schemas.microsoft.com/office/drawing/2014/main" val="10006"/>
                  </a:ext>
                </a:extLst>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val="10008"/>
                  </a:ext>
                </a:extLst>
              </a:tr>
              <a:tr h="874908">
                <a:tc>
                  <a:txBody>
                    <a:bodyPr/>
                    <a:lstStyle/>
                    <a:p>
                      <a:pPr algn="r"/>
                      <a:r>
                        <a:rPr lang="en-US" sz="1500" dirty="0"/>
                        <a:t>16:00</a:t>
                      </a:r>
                    </a:p>
                    <a:p>
                      <a:pPr algn="r"/>
                      <a:endParaRPr lang="en-US" sz="1500" dirty="0"/>
                    </a:p>
                    <a:p>
                      <a:pPr algn="r"/>
                      <a:endParaRPr lang="en-US" sz="1500" dirty="0"/>
                    </a:p>
                    <a:p>
                      <a:pPr algn="r"/>
                      <a:r>
                        <a:rPr lang="en-US" sz="1500" dirty="0"/>
                        <a:t>18:00</a:t>
                      </a:r>
                    </a:p>
                  </a:txBody>
                  <a:tcPr marL="0" marR="0" marT="0" marB="0">
                    <a:solidFill>
                      <a:schemeClr val="tx2">
                        <a:lumMod val="20000"/>
                        <a:lumOff val="80000"/>
                      </a:schemeClr>
                    </a:solidFill>
                  </a:tcPr>
                </a:tc>
                <a:tc>
                  <a:txBody>
                    <a:bodyPr/>
                    <a:lstStyle/>
                    <a:p>
                      <a:r>
                        <a:rPr lang="de-DE" sz="1200" dirty="0" err="1"/>
                        <a:t>OmniRAN</a:t>
                      </a:r>
                      <a:r>
                        <a:rPr lang="de-DE" sz="1200" dirty="0"/>
                        <a:t> </a:t>
                      </a:r>
                      <a:r>
                        <a:rPr lang="de-DE" sz="1200" dirty="0" err="1"/>
                        <a:t>opening</a:t>
                      </a:r>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OmniRAN</a:t>
                      </a:r>
                      <a:endParaRPr lang="en-US" sz="1200" baseline="0"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baseline="0" dirty="0"/>
                        <a:t>ICAID Special Session</a:t>
                      </a:r>
                      <a:endParaRPr lang="en-US" sz="1200" dirty="0"/>
                    </a:p>
                  </a:txBody>
                  <a:tcPr marL="36000" marR="36000" marT="36000" marB="36000">
                    <a:solidFill>
                      <a:schemeClr val="accent5"/>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val="10009"/>
                  </a:ext>
                </a:extLst>
              </a:tr>
              <a:tr h="204273">
                <a:tc rowSpan="2">
                  <a:txBody>
                    <a:bodyPr/>
                    <a:lstStyle/>
                    <a:p>
                      <a:pPr algn="ctr"/>
                      <a:endParaRPr lang="en-US" sz="1500" dirty="0"/>
                    </a:p>
                  </a:txBody>
                  <a:tcPr marL="0" marR="0" marT="0" marB="0">
                    <a:solidFill>
                      <a:schemeClr val="bg1"/>
                    </a:solidFill>
                  </a:tcPr>
                </a:tc>
                <a:tc>
                  <a:txBody>
                    <a:bodyPr/>
                    <a:lstStyle/>
                    <a:p>
                      <a:r>
                        <a:rPr lang="en-US" sz="1200" dirty="0"/>
                        <a:t>Newcomers Intro</a:t>
                      </a:r>
                    </a:p>
                  </a:txBody>
                  <a:tcPr marL="36000" marR="36000" marT="36000" marB="36000">
                    <a:solidFill>
                      <a:schemeClr val="accent1">
                        <a:lumMod val="40000"/>
                        <a:lumOff val="60000"/>
                      </a:schemeClr>
                    </a:solidFill>
                  </a:tcPr>
                </a:tc>
                <a:tc>
                  <a:txBody>
                    <a:bodyPr/>
                    <a:lstStyle/>
                    <a:p>
                      <a:r>
                        <a:rPr lang="en-US" sz="1200" dirty="0"/>
                        <a:t>Joint 802.1/802.15</a:t>
                      </a:r>
                    </a:p>
                  </a:txBody>
                  <a:tcPr marL="36000" marR="36000" marT="36000" marB="36000">
                    <a:solidFill>
                      <a:schemeClr val="accent1">
                        <a:lumMod val="40000"/>
                        <a:lumOff val="60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extLst>
                  <a:ext uri="{0D108BD9-81ED-4DB2-BD59-A6C34878D82A}">
                    <a16:rowId xmlns:a16="http://schemas.microsoft.com/office/drawing/2014/main" val="10010"/>
                  </a:ext>
                </a:extLst>
              </a:tr>
              <a:tr h="204273">
                <a:tc vMerge="1">
                  <a:txBody>
                    <a:bodyPr/>
                    <a:lstStyle/>
                    <a:p>
                      <a:endParaRPr lang="en-US"/>
                    </a:p>
                  </a:txBody>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844681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a:t>Patent Related Links</a:t>
            </a:r>
            <a:endParaRPr lang="en-US" altLang="en-US" dirty="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a:t>All participants should be familiar with their obligations under the IEEE-SA Policies &amp; Procedures for standards development.</a:t>
            </a:r>
            <a:br>
              <a:rPr lang="en-US" altLang="en-US" dirty="0"/>
            </a:br>
            <a:endParaRPr lang="en-US" altLang="en-US" dirty="0"/>
          </a:p>
          <a:p>
            <a:r>
              <a:rPr lang="en-US" altLang="en-US" dirty="0"/>
              <a:t>Patent Policy is stated in these sources:</a:t>
            </a:r>
          </a:p>
          <a:p>
            <a:pPr lvl="1"/>
            <a:r>
              <a:rPr lang="en-GB" altLang="en-US" dirty="0"/>
              <a:t>IEEE-SA Standards Boards Bylaws</a:t>
            </a:r>
            <a:br>
              <a:rPr lang="en-GB" altLang="en-US" dirty="0"/>
            </a:br>
            <a:r>
              <a:rPr lang="en-US" altLang="en-US" sz="2400" dirty="0">
                <a:hlinkClick r:id="rId2"/>
              </a:rPr>
              <a:t>http://standards.ieee.org/develop/policies/bylaws/sect6-7.html#6</a:t>
            </a:r>
            <a:endParaRPr lang="en-US" altLang="en-US" dirty="0"/>
          </a:p>
          <a:p>
            <a:pPr lvl="1"/>
            <a:r>
              <a:rPr lang="en-GB" altLang="en-US" dirty="0"/>
              <a:t>IEEE-SA Standards Board Operations Manual</a:t>
            </a:r>
            <a:br>
              <a:rPr lang="en-GB" altLang="en-US" dirty="0"/>
            </a:br>
            <a:r>
              <a:rPr lang="en-US" altLang="en-US" sz="2400" dirty="0">
                <a:hlinkClick r:id="rId3"/>
              </a:rPr>
              <a:t>http://standards.ieee.org/develop/policies/opman/sect6.html#6.3</a:t>
            </a:r>
            <a:endParaRPr lang="en-US" altLang="en-US" dirty="0"/>
          </a:p>
          <a:p>
            <a:pPr lvl="1"/>
            <a:r>
              <a:rPr lang="en-US" altLang="en-US" dirty="0"/>
              <a:t>Material about the patent policy is available at </a:t>
            </a:r>
            <a:br>
              <a:rPr lang="en-US" altLang="en-US" dirty="0"/>
            </a:br>
            <a:r>
              <a:rPr lang="en-US" altLang="en-US" sz="2400" dirty="0">
                <a:hlinkClick r:id="rId4"/>
              </a:rPr>
              <a:t>http://standards.ieee.org/about/sasb/patcom/materials.html</a:t>
            </a:r>
            <a:endParaRPr lang="en-US" altLang="en-US" dirty="0"/>
          </a:p>
          <a:p>
            <a:pPr lvl="1"/>
            <a:endParaRPr lang="en-US" altLang="en-US" dirty="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https://development.standards.ieee.org/myproject/Public/mytools/mob/slideset.ppt</a:t>
            </a:r>
            <a:endParaRPr lang="en-US" altLang="en-US" sz="1200" b="1" dirty="0">
              <a:solidFill>
                <a:srgbClr val="000099"/>
              </a:solidFill>
              <a:latin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a:solidFill>
                  <a:srgbClr val="000099"/>
                </a:solidFill>
              </a:rPr>
              <a:t>Technical considerations remain primary focus</a:t>
            </a:r>
            <a:endParaRPr lang="en-US" altLang="en-US" sz="1400" dirty="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a:solidFill>
                  <a:srgbClr val="000099"/>
                </a:solidFill>
              </a:rPr>
              <a:t>---------------------------------------------------------------   </a:t>
            </a:r>
            <a:endParaRPr lang="en-US" altLang="en-US" sz="1200" b="1" dirty="0">
              <a:solidFill>
                <a:srgbClr val="000099"/>
              </a:solidFill>
            </a:endParaRPr>
          </a:p>
          <a:p>
            <a:pPr marL="230188" indent="-230188" algn="ctr">
              <a:lnSpc>
                <a:spcPct val="80000"/>
              </a:lnSpc>
              <a:buClr>
                <a:srgbClr val="CC3300"/>
              </a:buClr>
              <a:buSzPct val="50000"/>
              <a:buNone/>
            </a:pPr>
            <a:r>
              <a:rPr lang="en-US" altLang="en-US" sz="1200" b="1" dirty="0">
                <a:solidFill>
                  <a:srgbClr val="000099"/>
                </a:solidFill>
              </a:rPr>
              <a:t>See </a:t>
            </a:r>
            <a:r>
              <a:rPr lang="en-US" altLang="en-US" sz="1200" b="1" i="1" dirty="0">
                <a:solidFill>
                  <a:srgbClr val="000099"/>
                </a:solidFill>
              </a:rPr>
              <a:t>IEEE-SA Standards Board Operations Manual</a:t>
            </a:r>
            <a:r>
              <a:rPr lang="en-US" altLang="en-US" sz="1200" b="1" dirty="0">
                <a:solidFill>
                  <a:srgbClr val="000099"/>
                </a:solidFill>
              </a:rPr>
              <a:t>, clause 5.3.10 and </a:t>
            </a:r>
            <a:r>
              <a:rPr lang="en-GB" altLang="en-US" sz="1200" b="1" dirty="0">
                <a:solidFill>
                  <a:srgbClr val="000099"/>
                </a:solidFill>
              </a:rPr>
              <a:t>“Promoting Competition and Innovation: What You Need to Know about the IEEE Standards Association's Antitrust and Competition Policy”</a:t>
            </a:r>
            <a:r>
              <a:rPr lang="en-US" altLang="en-US" sz="1200" b="1" dirty="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1233</TotalTime>
  <Words>2917</Words>
  <Application>Microsoft Office PowerPoint</Application>
  <PresentationFormat>On-screen Show (4:3)</PresentationFormat>
  <Paragraphs>296</Paragraphs>
  <Slides>20</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ＭＳ Ｐゴシック</vt:lpstr>
      <vt:lpstr>Arial</vt:lpstr>
      <vt:lpstr>Helvetica</vt:lpstr>
      <vt:lpstr>Monotype Sorts</vt:lpstr>
      <vt:lpstr>Times</vt:lpstr>
      <vt:lpstr>Times New Roman</vt:lpstr>
      <vt:lpstr>Template</vt:lpstr>
      <vt:lpstr>IEEE 802.1 OmniRAN TG March 2017 F2F Meeting Vancouver, BC</vt:lpstr>
      <vt:lpstr>March 2017 F2F Meeting</vt:lpstr>
      <vt:lpstr>Agenda proposal for March 2017 F2F</vt:lpstr>
      <vt:lpstr>Mar 2017 Agenda Graphics</vt:lpstr>
      <vt:lpstr>Participants, Patents, and Duty to Inform</vt:lpstr>
      <vt:lpstr>Patent Related Links</vt:lpstr>
      <vt:lpstr>Call for Potentially Essential Patents</vt:lpstr>
      <vt:lpstr>Participation in IEEE 802 Meetings</vt:lpstr>
      <vt:lpstr>Other Guidelines for IEEE WG Meetings</vt:lpstr>
      <vt:lpstr>Resources – URLs</vt:lpstr>
      <vt:lpstr>Business #1</vt:lpstr>
      <vt:lpstr>Call for Potentially Essential Patents</vt:lpstr>
      <vt:lpstr>Agenda for March 2017 F2F</vt:lpstr>
      <vt:lpstr>Schedules</vt:lpstr>
      <vt:lpstr>Business #2</vt:lpstr>
      <vt:lpstr>Business #3</vt:lpstr>
      <vt:lpstr>Business #4</vt:lpstr>
      <vt:lpstr>Business #5</vt:lpstr>
      <vt:lpstr>Busines #6</vt:lpstr>
      <vt:lpstr>Business #7</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304</cp:revision>
  <cp:lastPrinted>1998-02-10T13:28:06Z</cp:lastPrinted>
  <dcterms:created xsi:type="dcterms:W3CDTF">2011-12-30T17:06:23Z</dcterms:created>
  <dcterms:modified xsi:type="dcterms:W3CDTF">2017-03-23T13:14:44Z</dcterms:modified>
</cp:coreProperties>
</file>