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oleObject"/>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0"/>
  </p:notesMasterIdLst>
  <p:handoutMasterIdLst>
    <p:handoutMasterId r:id="rId31"/>
  </p:handoutMasterIdLst>
  <p:sldIdLst>
    <p:sldId id="262" r:id="rId2"/>
    <p:sldId id="322" r:id="rId3"/>
    <p:sldId id="327" r:id="rId4"/>
    <p:sldId id="395" r:id="rId5"/>
    <p:sldId id="396" r:id="rId6"/>
    <p:sldId id="373" r:id="rId7"/>
    <p:sldId id="375" r:id="rId8"/>
    <p:sldId id="376" r:id="rId9"/>
    <p:sldId id="377" r:id="rId10"/>
    <p:sldId id="378" r:id="rId11"/>
    <p:sldId id="379" r:id="rId12"/>
    <p:sldId id="380" r:id="rId13"/>
    <p:sldId id="381" r:id="rId14"/>
    <p:sldId id="382" r:id="rId15"/>
    <p:sldId id="383" r:id="rId16"/>
    <p:sldId id="384" r:id="rId17"/>
    <p:sldId id="391" r:id="rId18"/>
    <p:sldId id="397" r:id="rId19"/>
    <p:sldId id="398" r:id="rId20"/>
    <p:sldId id="386" r:id="rId21"/>
    <p:sldId id="387" r:id="rId22"/>
    <p:sldId id="399" r:id="rId23"/>
    <p:sldId id="390" r:id="rId24"/>
    <p:sldId id="392" r:id="rId25"/>
    <p:sldId id="400" r:id="rId26"/>
    <p:sldId id="393" r:id="rId27"/>
    <p:sldId id="401" r:id="rId28"/>
    <p:sldId id="351"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6161"/>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81" autoAdjust="0"/>
    <p:restoredTop sz="95643" autoAdjust="0"/>
  </p:normalViewPr>
  <p:slideViewPr>
    <p:cSldViewPr>
      <p:cViewPr varScale="1">
        <p:scale>
          <a:sx n="120" d="100"/>
          <a:sy n="120" d="100"/>
        </p:scale>
        <p:origin x="632"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1</a:t>
            </a:fld>
            <a:endParaRPr lang="en-US"/>
          </a:p>
        </p:txBody>
      </p:sp>
    </p:spTree>
    <p:extLst>
      <p:ext uri="{BB962C8B-B14F-4D97-AF65-F5344CB8AC3E}">
        <p14:creationId xmlns:p14="http://schemas.microsoft.com/office/powerpoint/2010/main" val="143238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defRPr>
            </a:lvl1pPr>
            <a:lvl2pPr marL="742950" indent="-285750" defTabSz="966788">
              <a:defRPr sz="2400">
                <a:solidFill>
                  <a:schemeClr val="tx1"/>
                </a:solidFill>
                <a:latin typeface="Times New Roman" charset="0"/>
              </a:defRPr>
            </a:lvl2pPr>
            <a:lvl3pPr marL="1143000" indent="-228600" defTabSz="966788">
              <a:defRPr sz="2400">
                <a:solidFill>
                  <a:schemeClr val="tx1"/>
                </a:solidFill>
                <a:latin typeface="Times New Roman" charset="0"/>
              </a:defRPr>
            </a:lvl3pPr>
            <a:lvl4pPr marL="1600200" indent="-228600" defTabSz="966788">
              <a:defRPr sz="2400">
                <a:solidFill>
                  <a:schemeClr val="tx1"/>
                </a:solidFill>
                <a:latin typeface="Times New Roman" charset="0"/>
              </a:defRPr>
            </a:lvl4pPr>
            <a:lvl5pPr marL="2057400" indent="-228600" defTabSz="966788">
              <a:defRPr sz="2400">
                <a:solidFill>
                  <a:schemeClr val="tx1"/>
                </a:solidFill>
                <a:latin typeface="Times New Roman" charset="0"/>
              </a:defRPr>
            </a:lvl5pPr>
            <a:lvl6pPr marL="2514600" indent="-228600" defTabSz="966788" eaLnBrk="0" fontAlgn="base" hangingPunct="0">
              <a:spcBef>
                <a:spcPct val="0"/>
              </a:spcBef>
              <a:spcAft>
                <a:spcPct val="0"/>
              </a:spcAft>
              <a:defRPr sz="2400">
                <a:solidFill>
                  <a:schemeClr val="tx1"/>
                </a:solidFill>
                <a:latin typeface="Times New Roman" charset="0"/>
              </a:defRPr>
            </a:lvl6pPr>
            <a:lvl7pPr marL="2971800" indent="-228600" defTabSz="966788" eaLnBrk="0" fontAlgn="base" hangingPunct="0">
              <a:spcBef>
                <a:spcPct val="0"/>
              </a:spcBef>
              <a:spcAft>
                <a:spcPct val="0"/>
              </a:spcAft>
              <a:defRPr sz="2400">
                <a:solidFill>
                  <a:schemeClr val="tx1"/>
                </a:solidFill>
                <a:latin typeface="Times New Roman" charset="0"/>
              </a:defRPr>
            </a:lvl7pPr>
            <a:lvl8pPr marL="3429000" indent="-228600" defTabSz="966788" eaLnBrk="0" fontAlgn="base" hangingPunct="0">
              <a:spcBef>
                <a:spcPct val="0"/>
              </a:spcBef>
              <a:spcAft>
                <a:spcPct val="0"/>
              </a:spcAft>
              <a:defRPr sz="2400">
                <a:solidFill>
                  <a:schemeClr val="tx1"/>
                </a:solidFill>
                <a:latin typeface="Times New Roman" charset="0"/>
              </a:defRPr>
            </a:lvl8pPr>
            <a:lvl9pPr marL="3886200" indent="-228600" defTabSz="966788" eaLnBrk="0" fontAlgn="base" hangingPunct="0">
              <a:spcBef>
                <a:spcPct val="0"/>
              </a:spcBef>
              <a:spcAft>
                <a:spcPct val="0"/>
              </a:spcAft>
              <a:defRPr sz="2400">
                <a:solidFill>
                  <a:schemeClr val="tx1"/>
                </a:solidFill>
                <a:latin typeface="Times New Roman" charset="0"/>
              </a:defRPr>
            </a:lvl9pPr>
          </a:lstStyle>
          <a:p>
            <a:fld id="{36A450BE-8775-AB45-B7B9-380F861A6BDF}" type="slidenum">
              <a:rPr lang="en-US" altLang="en-US" sz="1300"/>
              <a:pPr/>
              <a:t>2</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tLang="en-US">
              <a:latin typeface="Times New Roman" charset="0"/>
            </a:endParaRPr>
          </a:p>
        </p:txBody>
      </p:sp>
    </p:spTree>
    <p:extLst>
      <p:ext uri="{BB962C8B-B14F-4D97-AF65-F5344CB8AC3E}">
        <p14:creationId xmlns:p14="http://schemas.microsoft.com/office/powerpoint/2010/main" val="516837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34619" y="76200"/>
            <a:ext cx="2380781" cy="307777"/>
          </a:xfrm>
          <a:prstGeom prst="rect">
            <a:avLst/>
          </a:prstGeom>
        </p:spPr>
        <p:txBody>
          <a:bodyPr wrap="none">
            <a:spAutoFit/>
          </a:bodyPr>
          <a:lstStyle/>
          <a:p>
            <a:pPr algn="r"/>
            <a:r>
              <a:rPr lang="hr-HR" sz="1400" b="1" dirty="0" smtClean="0">
                <a:effectLst/>
                <a:latin typeface="+mn-lt"/>
              </a:rPr>
              <a:t>omniran-17-0032-00-5gaa</a:t>
            </a:r>
            <a:endParaRPr lang="en-US" sz="1400" b="1" dirty="0">
              <a:latin typeface="+mn-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5" Type="http://schemas.openxmlformats.org/officeDocument/2006/relationships/oleObject" Target="../embeddings/oleObject1.bin"/><Relationship Id="rId6" Type="http://schemas.openxmlformats.org/officeDocument/2006/relationships/image" Target="../media/image2.wmf"/><Relationship Id="rId7" Type="http://schemas.openxmlformats.org/officeDocument/2006/relationships/oleObject" Target="../embeddings/oleObject2.bin"/><Relationship Id="rId8" Type="http://schemas.openxmlformats.org/officeDocument/2006/relationships/image" Target="../media/image5.wmf"/><Relationship Id="rId9" Type="http://schemas.openxmlformats.org/officeDocument/2006/relationships/image" Target="../media/image6.png"/><Relationship Id="rId10" Type="http://schemas.openxmlformats.org/officeDocument/2006/relationships/image" Target="../media/image7.png"/><Relationship Id="rId11" Type="http://schemas.openxmlformats.org/officeDocument/2006/relationships/image" Target="../media/image8.png"/><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msp/cloudcomputing.pdf" TargetMode="External"/><Relationship Id="rId4" Type="http://schemas.openxmlformats.org/officeDocument/2006/relationships/hyperlink" Target="http://standards.ieee.org/develop/msp/iot.pdf" TargetMode="External"/><Relationship Id="rId5" Type="http://schemas.openxmlformats.org/officeDocument/2006/relationships/hyperlink" Target="http://standards.ieee.org/develop/msp/its.pdf" TargetMode="External"/><Relationship Id="rId6" Type="http://schemas.openxmlformats.org/officeDocument/2006/relationships/hyperlink" Target="http://standards.ieee.org/develop/msp/ehealth.pdf" TargetMode="External"/><Relationship Id="rId7" Type="http://schemas.openxmlformats.org/officeDocument/2006/relationships/hyperlink" Target="http://standards.ieee.org/develop/msp/smartcities.pdf" TargetMode="External"/><Relationship Id="rId1" Type="http://schemas.openxmlformats.org/officeDocument/2006/relationships/slideLayout" Target="../slideLayouts/slideLayout2.xml"/><Relationship Id="rId2" Type="http://schemas.openxmlformats.org/officeDocument/2006/relationships/hyperlink" Target="http://standards.ieee.org/develop/msp/smartgrid.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7/omniran-17-0019-00-5gaa-comments-on-draft-icaid-for-5g-sc-action-a.docx" TargetMode="External"/><Relationship Id="rId4" Type="http://schemas.openxmlformats.org/officeDocument/2006/relationships/hyperlink" Target="https://mentor.ieee.org/omniran/dcn/17/omniran-17-0031-00-5gaa-icaid-revision-proposal.docx" TargetMode="External"/><Relationship Id="rId5" Type="http://schemas.openxmlformats.org/officeDocument/2006/relationships/hyperlink" Target="http://standards.ieee.org/about/sasb/iccom/IC15-005-02_New_Ethernet_Applications.pdf"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84-04-5gaa-draft-icaid-for-5g-sc-action-a.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p.nikolich@ieee.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omniran/dcn/17/omniran-17-0012-00-5gaa-jan-18th-5gaa-f2f-meeting-minutes.docx" TargetMode="External"/><Relationship Id="rId4" Type="http://schemas.openxmlformats.org/officeDocument/2006/relationships/hyperlink" Target="https://mentor.ieee.org/omniran/dcn/17/omniran-17-0016-00-5gaa-jan-31st-5gaa-confcall-minutes.docx" TargetMode="External"/><Relationship Id="rId1" Type="http://schemas.openxmlformats.org/officeDocument/2006/relationships/slideLayout" Target="../slideLayouts/slideLayout2.xml"/><Relationship Id="rId2" Type="http://schemas.openxmlformats.org/officeDocument/2006/relationships/hyperlink" Target="https://mentor.ieee.org/omniran/dcn/16/omniran-16-0093-00-5gaa-dec-6th-5gaa-conference-call-minutes.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Special session on 5G SC Action A (Industry Connections activity)</a:t>
            </a:r>
            <a:br>
              <a:rPr lang="en-US" dirty="0"/>
            </a:br>
            <a:endParaRPr lang="en-US" dirty="0"/>
          </a:p>
        </p:txBody>
      </p:sp>
      <p:sp>
        <p:nvSpPr>
          <p:cNvPr id="3" name="Subtitle 2"/>
          <p:cNvSpPr>
            <a:spLocks noGrp="1"/>
          </p:cNvSpPr>
          <p:nvPr>
            <p:ph type="subTitle" idx="1"/>
          </p:nvPr>
        </p:nvSpPr>
        <p:spPr/>
        <p:txBody>
          <a:bodyPr/>
          <a:lstStyle/>
          <a:p>
            <a:r>
              <a:rPr lang="en-US" dirty="0" smtClean="0"/>
              <a:t>2017-03-15</a:t>
            </a:r>
            <a:endParaRPr lang="en-US" dirty="0"/>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7124075" y="2362200"/>
            <a:ext cx="1453454" cy="2432478"/>
          </a:xfrm>
          <a:prstGeom prst="rect">
            <a:avLst/>
          </a:prstGeom>
          <a:solidFill>
            <a:schemeClr val="bg2">
              <a:lumMod val="9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mn-lt"/>
              </a:rPr>
              <a:t>‘Verticals’</a:t>
            </a:r>
            <a:endParaRPr kumimoji="0" lang="en-US" sz="1400" b="0" i="0" u="none" strike="noStrike" cap="none" normalizeH="0" baseline="0" dirty="0">
              <a:ln>
                <a:noFill/>
              </a:ln>
              <a:solidFill>
                <a:schemeClr val="tx1"/>
              </a:solidFill>
              <a:effectLst/>
              <a:latin typeface="+mn-lt"/>
            </a:endParaRPr>
          </a:p>
        </p:txBody>
      </p:sp>
      <p:sp>
        <p:nvSpPr>
          <p:cNvPr id="2" name="Rectangle 1"/>
          <p:cNvSpPr/>
          <p:nvPr/>
        </p:nvSpPr>
        <p:spPr bwMode="auto">
          <a:xfrm>
            <a:off x="609600" y="2362200"/>
            <a:ext cx="3047836" cy="2697862"/>
          </a:xfrm>
          <a:prstGeom prst="rect">
            <a:avLst/>
          </a:prstGeom>
          <a:solidFill>
            <a:schemeClr val="accent6">
              <a:lumMod val="20000"/>
              <a:lumOff val="80000"/>
            </a:schemeClr>
          </a:solidFill>
          <a:ln w="12700" cap="flat" cmpd="sng" algn="ctr">
            <a:solidFill>
              <a:schemeClr val="accent6">
                <a:lumMod val="20000"/>
                <a:lumOff val="8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mn-lt"/>
              </a:rPr>
              <a:t>IMT</a:t>
            </a:r>
            <a:endParaRPr kumimoji="0" lang="en-US" sz="1800" b="0" i="0" u="none" strike="noStrike" cap="none" normalizeH="0" baseline="0">
              <a:ln>
                <a:noFill/>
              </a:ln>
              <a:solidFill>
                <a:schemeClr val="tx1"/>
              </a:solidFill>
              <a:effectLst/>
              <a:latin typeface="+mn-lt"/>
            </a:endParaRPr>
          </a:p>
        </p:txBody>
      </p:sp>
      <p:grpSp>
        <p:nvGrpSpPr>
          <p:cNvPr id="235" name="Group 56"/>
          <p:cNvGrpSpPr>
            <a:grpSpLocks/>
          </p:cNvGrpSpPr>
          <p:nvPr/>
        </p:nvGrpSpPr>
        <p:grpSpPr bwMode="auto">
          <a:xfrm>
            <a:off x="2805806" y="3275734"/>
            <a:ext cx="700952" cy="1445443"/>
            <a:chOff x="14990" y="14291"/>
            <a:chExt cx="3050" cy="1469"/>
          </a:xfrm>
          <a:pattFill prst="pct50">
            <a:fgClr>
              <a:schemeClr val="accent6">
                <a:lumMod val="50000"/>
              </a:schemeClr>
            </a:fgClr>
            <a:bgClr>
              <a:schemeClr val="bg1"/>
            </a:bgClr>
          </a:pattFill>
        </p:grpSpPr>
        <p:grpSp>
          <p:nvGrpSpPr>
            <p:cNvPr id="239" name="Group 57"/>
            <p:cNvGrpSpPr>
              <a:grpSpLocks/>
            </p:cNvGrpSpPr>
            <p:nvPr/>
          </p:nvGrpSpPr>
          <p:grpSpPr bwMode="auto">
            <a:xfrm>
              <a:off x="14990" y="14291"/>
              <a:ext cx="2984" cy="1469"/>
              <a:chOff x="11769" y="15595"/>
              <a:chExt cx="2983" cy="1470"/>
            </a:xfrm>
            <a:grpFill/>
          </p:grpSpPr>
          <p:sp>
            <p:nvSpPr>
              <p:cNvPr id="4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5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1" name="Rectangle 67"/>
            <p:cNvSpPr>
              <a:spLocks noChangeArrowheads="1"/>
            </p:cNvSpPr>
            <p:nvPr/>
          </p:nvSpPr>
          <p:spPr bwMode="auto">
            <a:xfrm>
              <a:off x="15029" y="14658"/>
              <a:ext cx="3011"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5G</a:t>
              </a:r>
            </a:p>
            <a:p>
              <a:pPr algn="ctr">
                <a:spcBef>
                  <a:spcPct val="0"/>
                </a:spcBef>
              </a:pPr>
              <a:r>
                <a:rPr lang="en-US" sz="1167" b="1" dirty="0" smtClean="0">
                  <a:solidFill>
                    <a:schemeClr val="bg1"/>
                  </a:solidFill>
                  <a:latin typeface="+mn-lt"/>
                  <a:cs typeface="Arial" pitchFamily="34" charset="0"/>
                </a:rPr>
                <a:t>IMT2020</a:t>
              </a:r>
              <a:endParaRPr lang="en-US" sz="1167" b="1" dirty="0">
                <a:solidFill>
                  <a:schemeClr val="bg1"/>
                </a:solidFill>
                <a:latin typeface="+mn-lt"/>
                <a:cs typeface="Arial" pitchFamily="34" charset="0"/>
              </a:endParaRPr>
            </a:p>
          </p:txBody>
        </p:sp>
      </p:grpSp>
      <p:grpSp>
        <p:nvGrpSpPr>
          <p:cNvPr id="461" name="Group 56"/>
          <p:cNvGrpSpPr>
            <a:grpSpLocks/>
          </p:cNvGrpSpPr>
          <p:nvPr/>
        </p:nvGrpSpPr>
        <p:grpSpPr bwMode="auto">
          <a:xfrm>
            <a:off x="2054434" y="3264668"/>
            <a:ext cx="816537" cy="1445443"/>
            <a:chOff x="14990" y="14291"/>
            <a:chExt cx="2984" cy="1469"/>
          </a:xfrm>
          <a:solidFill>
            <a:schemeClr val="accent6">
              <a:lumMod val="75000"/>
            </a:schemeClr>
          </a:solidFill>
        </p:grpSpPr>
        <p:grpSp>
          <p:nvGrpSpPr>
            <p:cNvPr id="462" name="Group 57"/>
            <p:cNvGrpSpPr>
              <a:grpSpLocks/>
            </p:cNvGrpSpPr>
            <p:nvPr/>
          </p:nvGrpSpPr>
          <p:grpSpPr bwMode="auto">
            <a:xfrm>
              <a:off x="14990" y="14291"/>
              <a:ext cx="2984" cy="1469"/>
              <a:chOff x="11769" y="15595"/>
              <a:chExt cx="2983" cy="1470"/>
            </a:xfrm>
            <a:grpFill/>
          </p:grpSpPr>
          <p:sp>
            <p:nvSpPr>
              <p:cNvPr id="46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65"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6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6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6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6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7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7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472"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63" name="Rectangle 67"/>
            <p:cNvSpPr>
              <a:spLocks noChangeArrowheads="1"/>
            </p:cNvSpPr>
            <p:nvPr/>
          </p:nvSpPr>
          <p:spPr bwMode="auto">
            <a:xfrm>
              <a:off x="15372" y="14658"/>
              <a:ext cx="2548"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4G</a:t>
              </a:r>
            </a:p>
            <a:p>
              <a:pPr algn="ctr">
                <a:spcBef>
                  <a:spcPct val="0"/>
                </a:spcBef>
              </a:pPr>
              <a:r>
                <a:rPr lang="en-US" sz="1167" b="1" dirty="0" smtClean="0">
                  <a:latin typeface="+mn-lt"/>
                  <a:cs typeface="Arial" pitchFamily="34" charset="0"/>
                </a:rPr>
                <a:t>IMT2010</a:t>
              </a:r>
              <a:endParaRPr lang="en-US" sz="1167" b="1" dirty="0">
                <a:latin typeface="+mn-lt"/>
                <a:cs typeface="Arial" pitchFamily="34" charset="0"/>
              </a:endParaRPr>
            </a:p>
          </p:txBody>
        </p:sp>
      </p:grpSp>
      <p:grpSp>
        <p:nvGrpSpPr>
          <p:cNvPr id="449" name="Group 56"/>
          <p:cNvGrpSpPr>
            <a:grpSpLocks/>
          </p:cNvGrpSpPr>
          <p:nvPr/>
        </p:nvGrpSpPr>
        <p:grpSpPr bwMode="auto">
          <a:xfrm>
            <a:off x="1380064" y="3275630"/>
            <a:ext cx="816537" cy="1445443"/>
            <a:chOff x="14990" y="14291"/>
            <a:chExt cx="2984" cy="1469"/>
          </a:xfrm>
          <a:solidFill>
            <a:schemeClr val="accent6">
              <a:lumMod val="60000"/>
              <a:lumOff val="40000"/>
            </a:schemeClr>
          </a:solidFill>
        </p:grpSpPr>
        <p:grpSp>
          <p:nvGrpSpPr>
            <p:cNvPr id="450" name="Group 57"/>
            <p:cNvGrpSpPr>
              <a:grpSpLocks/>
            </p:cNvGrpSpPr>
            <p:nvPr/>
          </p:nvGrpSpPr>
          <p:grpSpPr bwMode="auto">
            <a:xfrm>
              <a:off x="14990" y="14291"/>
              <a:ext cx="2984" cy="1469"/>
              <a:chOff x="11769" y="15595"/>
              <a:chExt cx="2983" cy="1470"/>
            </a:xfrm>
            <a:grpFill/>
          </p:grpSpPr>
          <p:sp>
            <p:nvSpPr>
              <p:cNvPr id="45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45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45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45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45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45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45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45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46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451" name="Rectangle 67"/>
            <p:cNvSpPr>
              <a:spLocks noChangeArrowheads="1"/>
            </p:cNvSpPr>
            <p:nvPr/>
          </p:nvSpPr>
          <p:spPr bwMode="auto">
            <a:xfrm>
              <a:off x="15372" y="14658"/>
              <a:ext cx="2548"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3G</a:t>
              </a:r>
            </a:p>
            <a:p>
              <a:pPr algn="ctr">
                <a:spcBef>
                  <a:spcPct val="0"/>
                </a:spcBef>
              </a:pPr>
              <a:r>
                <a:rPr lang="en-US" sz="1167" b="1" dirty="0" smtClean="0">
                  <a:latin typeface="+mn-lt"/>
                  <a:cs typeface="Arial" pitchFamily="34" charset="0"/>
                </a:rPr>
                <a:t>IMT2000</a:t>
              </a:r>
              <a:endParaRPr lang="en-US" sz="1167" b="1" dirty="0">
                <a:latin typeface="+mn-lt"/>
                <a:cs typeface="Arial" pitchFamily="34" charset="0"/>
              </a:endParaRPr>
            </a:p>
          </p:txBody>
        </p:sp>
      </p:grpSp>
      <p:grpSp>
        <p:nvGrpSpPr>
          <p:cNvPr id="6" name="Group 56"/>
          <p:cNvGrpSpPr>
            <a:grpSpLocks/>
          </p:cNvGrpSpPr>
          <p:nvPr/>
        </p:nvGrpSpPr>
        <p:grpSpPr bwMode="auto">
          <a:xfrm rot="21419125" flipV="1">
            <a:off x="1723385" y="4841837"/>
            <a:ext cx="2474635" cy="523717"/>
            <a:chOff x="14990" y="14291"/>
            <a:chExt cx="2984" cy="1469"/>
          </a:xfrm>
          <a:solidFill>
            <a:schemeClr val="bg1">
              <a:lumMod val="50000"/>
            </a:schemeClr>
          </a:solidFill>
        </p:grpSpPr>
        <p:grpSp>
          <p:nvGrpSpPr>
            <p:cNvPr id="7" name="Group 57"/>
            <p:cNvGrpSpPr>
              <a:grpSpLocks/>
            </p:cNvGrpSpPr>
            <p:nvPr/>
          </p:nvGrpSpPr>
          <p:grpSpPr bwMode="auto">
            <a:xfrm>
              <a:off x="14990" y="14291"/>
              <a:ext cx="2984" cy="1469"/>
              <a:chOff x="11769" y="15595"/>
              <a:chExt cx="2983" cy="1470"/>
            </a:xfrm>
            <a:grpFill/>
          </p:grpSpPr>
          <p:sp>
            <p:nvSpPr>
              <p:cNvPr id="66"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67"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68"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69"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70"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71"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72"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73"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74"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65" name="Rectangle 67"/>
            <p:cNvSpPr>
              <a:spLocks noChangeArrowheads="1"/>
            </p:cNvSpPr>
            <p:nvPr/>
          </p:nvSpPr>
          <p:spPr bwMode="auto">
            <a:xfrm flipV="1">
              <a:off x="15995" y="14668"/>
              <a:ext cx="1416" cy="70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CSP Backbone</a:t>
              </a:r>
              <a:endParaRPr lang="en-US" sz="1167" b="1" dirty="0">
                <a:solidFill>
                  <a:schemeClr val="bg1"/>
                </a:solidFill>
                <a:latin typeface="+mn-lt"/>
                <a:cs typeface="Arial" pitchFamily="34" charset="0"/>
              </a:endParaRPr>
            </a:p>
          </p:txBody>
        </p:sp>
      </p:grpSp>
      <p:sp>
        <p:nvSpPr>
          <p:cNvPr id="3" name="Title 2"/>
          <p:cNvSpPr>
            <a:spLocks noGrp="1"/>
          </p:cNvSpPr>
          <p:nvPr>
            <p:ph type="title"/>
          </p:nvPr>
        </p:nvSpPr>
        <p:spPr/>
        <p:txBody>
          <a:bodyPr/>
          <a:lstStyle/>
          <a:p>
            <a:r>
              <a:rPr lang="en-US" dirty="0" smtClean="0"/>
              <a:t>IEEE 802 networking is predominantly happen in non-IMT networks</a:t>
            </a:r>
            <a:endParaRPr lang="en-US" dirty="0"/>
          </a:p>
        </p:txBody>
      </p:sp>
      <p:grpSp>
        <p:nvGrpSpPr>
          <p:cNvPr id="27" name="Group 32"/>
          <p:cNvGrpSpPr>
            <a:grpSpLocks/>
          </p:cNvGrpSpPr>
          <p:nvPr/>
        </p:nvGrpSpPr>
        <p:grpSpPr bwMode="auto">
          <a:xfrm flipH="1">
            <a:off x="1618806" y="5323946"/>
            <a:ext cx="6771587" cy="340501"/>
            <a:chOff x="3168" y="2208"/>
            <a:chExt cx="1296" cy="768"/>
          </a:xfrm>
          <a:solidFill>
            <a:schemeClr val="bg1">
              <a:lumMod val="65000"/>
            </a:schemeClr>
          </a:solidFill>
        </p:grpSpPr>
        <p:grpSp>
          <p:nvGrpSpPr>
            <p:cNvPr id="28" name="Group 33"/>
            <p:cNvGrpSpPr>
              <a:grpSpLocks/>
            </p:cNvGrpSpPr>
            <p:nvPr/>
          </p:nvGrpSpPr>
          <p:grpSpPr bwMode="auto">
            <a:xfrm>
              <a:off x="3168" y="2208"/>
              <a:ext cx="1296" cy="768"/>
              <a:chOff x="3168" y="2208"/>
              <a:chExt cx="1296" cy="768"/>
            </a:xfrm>
            <a:grpFill/>
          </p:grpSpPr>
          <p:sp>
            <p:nvSpPr>
              <p:cNvPr id="17" name="Oval 34"/>
              <p:cNvSpPr>
                <a:spLocks noChangeArrowheads="1"/>
              </p:cNvSpPr>
              <p:nvPr/>
            </p:nvSpPr>
            <p:spPr bwMode="auto">
              <a:xfrm>
                <a:off x="3168" y="2352"/>
                <a:ext cx="576" cy="480"/>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18" name="Oval 35"/>
              <p:cNvSpPr>
                <a:spLocks noChangeArrowheads="1"/>
              </p:cNvSpPr>
              <p:nvPr/>
            </p:nvSpPr>
            <p:spPr bwMode="auto">
              <a:xfrm>
                <a:off x="3408" y="2400"/>
                <a:ext cx="432"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19" name="Oval 36"/>
              <p:cNvSpPr>
                <a:spLocks noChangeArrowheads="1"/>
              </p:cNvSpPr>
              <p:nvPr/>
            </p:nvSpPr>
            <p:spPr bwMode="auto">
              <a:xfrm>
                <a:off x="3360" y="2256"/>
                <a:ext cx="384"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0" name="Oval 37"/>
              <p:cNvSpPr>
                <a:spLocks noChangeArrowheads="1"/>
              </p:cNvSpPr>
              <p:nvPr/>
            </p:nvSpPr>
            <p:spPr bwMode="auto">
              <a:xfrm>
                <a:off x="3456" y="2304"/>
                <a:ext cx="576" cy="33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1" name="Oval 38"/>
              <p:cNvSpPr>
                <a:spLocks noChangeArrowheads="1"/>
              </p:cNvSpPr>
              <p:nvPr/>
            </p:nvSpPr>
            <p:spPr bwMode="auto">
              <a:xfrm>
                <a:off x="3600" y="2352"/>
                <a:ext cx="384"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2" name="Oval 39"/>
              <p:cNvSpPr>
                <a:spLocks noChangeArrowheads="1"/>
              </p:cNvSpPr>
              <p:nvPr/>
            </p:nvSpPr>
            <p:spPr bwMode="auto">
              <a:xfrm>
                <a:off x="3696" y="2448"/>
                <a:ext cx="576" cy="432"/>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3" name="Oval 40"/>
              <p:cNvSpPr>
                <a:spLocks noChangeArrowheads="1"/>
              </p:cNvSpPr>
              <p:nvPr/>
            </p:nvSpPr>
            <p:spPr bwMode="auto">
              <a:xfrm>
                <a:off x="3744" y="2208"/>
                <a:ext cx="432"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4" name="Oval 41"/>
              <p:cNvSpPr>
                <a:spLocks noChangeArrowheads="1"/>
              </p:cNvSpPr>
              <p:nvPr/>
            </p:nvSpPr>
            <p:spPr bwMode="auto">
              <a:xfrm>
                <a:off x="3888" y="2304"/>
                <a:ext cx="576" cy="432"/>
              </a:xfrm>
              <a:prstGeom prst="ellipse">
                <a:avLst/>
              </a:prstGeom>
              <a:grpFill/>
              <a:ln w="9525">
                <a:solidFill>
                  <a:schemeClr val="tx1"/>
                </a:solidFill>
                <a:round/>
                <a:headEnd/>
                <a:tailEnd/>
              </a:ln>
              <a:effectLst/>
            </p:spPr>
            <p:txBody>
              <a:bodyPr wrap="none" anchor="ctr"/>
              <a:lstStyle/>
              <a:p>
                <a:endParaRPr lang="en-US" sz="1500">
                  <a:latin typeface="+mn-lt"/>
                </a:endParaRPr>
              </a:p>
            </p:txBody>
          </p:sp>
          <p:sp>
            <p:nvSpPr>
              <p:cNvPr id="25" name="Oval 42"/>
              <p:cNvSpPr>
                <a:spLocks noChangeArrowheads="1"/>
              </p:cNvSpPr>
              <p:nvPr/>
            </p:nvSpPr>
            <p:spPr bwMode="auto">
              <a:xfrm>
                <a:off x="3936" y="2400"/>
                <a:ext cx="480" cy="576"/>
              </a:xfrm>
              <a:prstGeom prst="ellipse">
                <a:avLst/>
              </a:prstGeom>
              <a:grpFill/>
              <a:ln w="9525">
                <a:solidFill>
                  <a:schemeClr val="tx1"/>
                </a:solidFill>
                <a:round/>
                <a:headEnd/>
                <a:tailEnd/>
              </a:ln>
              <a:effectLst/>
            </p:spPr>
            <p:txBody>
              <a:bodyPr wrap="none" anchor="ctr"/>
              <a:lstStyle/>
              <a:p>
                <a:endParaRPr lang="en-US" sz="1500">
                  <a:latin typeface="+mn-lt"/>
                </a:endParaRPr>
              </a:p>
            </p:txBody>
          </p:sp>
        </p:grpSp>
        <p:grpSp>
          <p:nvGrpSpPr>
            <p:cNvPr id="224" name="Group 43"/>
            <p:cNvGrpSpPr>
              <a:grpSpLocks/>
            </p:cNvGrpSpPr>
            <p:nvPr/>
          </p:nvGrpSpPr>
          <p:grpSpPr bwMode="auto">
            <a:xfrm>
              <a:off x="3216" y="2304"/>
              <a:ext cx="1152" cy="576"/>
              <a:chOff x="3168" y="2208"/>
              <a:chExt cx="1296" cy="768"/>
            </a:xfrm>
            <a:grpFill/>
          </p:grpSpPr>
          <p:sp>
            <p:nvSpPr>
              <p:cNvPr id="8" name="Oval 44"/>
              <p:cNvSpPr>
                <a:spLocks noChangeArrowheads="1"/>
              </p:cNvSpPr>
              <p:nvPr/>
            </p:nvSpPr>
            <p:spPr bwMode="auto">
              <a:xfrm>
                <a:off x="3168" y="2352"/>
                <a:ext cx="576" cy="480"/>
              </a:xfrm>
              <a:prstGeom prst="ellipse">
                <a:avLst/>
              </a:prstGeom>
              <a:grpFill/>
              <a:ln w="9525">
                <a:noFill/>
                <a:round/>
                <a:headEnd/>
                <a:tailEnd/>
              </a:ln>
              <a:effectLst/>
            </p:spPr>
            <p:txBody>
              <a:bodyPr wrap="none" anchor="ctr"/>
              <a:lstStyle/>
              <a:p>
                <a:endParaRPr lang="en-US" sz="1500">
                  <a:latin typeface="+mn-lt"/>
                </a:endParaRPr>
              </a:p>
            </p:txBody>
          </p:sp>
          <p:sp>
            <p:nvSpPr>
              <p:cNvPr id="9" name="Oval 45"/>
              <p:cNvSpPr>
                <a:spLocks noChangeArrowheads="1"/>
              </p:cNvSpPr>
              <p:nvPr/>
            </p:nvSpPr>
            <p:spPr bwMode="auto">
              <a:xfrm>
                <a:off x="3408" y="2400"/>
                <a:ext cx="432" cy="576"/>
              </a:xfrm>
              <a:prstGeom prst="ellipse">
                <a:avLst/>
              </a:prstGeom>
              <a:grpFill/>
              <a:ln w="9525">
                <a:noFill/>
                <a:round/>
                <a:headEnd/>
                <a:tailEnd/>
              </a:ln>
              <a:effectLst/>
            </p:spPr>
            <p:txBody>
              <a:bodyPr wrap="none" anchor="ctr"/>
              <a:lstStyle/>
              <a:p>
                <a:endParaRPr lang="en-US" sz="1500">
                  <a:latin typeface="+mn-lt"/>
                </a:endParaRPr>
              </a:p>
            </p:txBody>
          </p:sp>
          <p:sp>
            <p:nvSpPr>
              <p:cNvPr id="10" name="Oval 46"/>
              <p:cNvSpPr>
                <a:spLocks noChangeArrowheads="1"/>
              </p:cNvSpPr>
              <p:nvPr/>
            </p:nvSpPr>
            <p:spPr bwMode="auto">
              <a:xfrm>
                <a:off x="3360" y="2256"/>
                <a:ext cx="384" cy="576"/>
              </a:xfrm>
              <a:prstGeom prst="ellipse">
                <a:avLst/>
              </a:prstGeom>
              <a:grpFill/>
              <a:ln w="9525">
                <a:noFill/>
                <a:round/>
                <a:headEnd/>
                <a:tailEnd/>
              </a:ln>
              <a:effectLst/>
            </p:spPr>
            <p:txBody>
              <a:bodyPr wrap="none" anchor="ctr"/>
              <a:lstStyle/>
              <a:p>
                <a:endParaRPr lang="en-US" sz="1500">
                  <a:latin typeface="+mn-lt"/>
                </a:endParaRPr>
              </a:p>
            </p:txBody>
          </p:sp>
          <p:sp>
            <p:nvSpPr>
              <p:cNvPr id="11" name="Oval 47"/>
              <p:cNvSpPr>
                <a:spLocks noChangeArrowheads="1"/>
              </p:cNvSpPr>
              <p:nvPr/>
            </p:nvSpPr>
            <p:spPr bwMode="auto">
              <a:xfrm>
                <a:off x="3456" y="2304"/>
                <a:ext cx="576" cy="336"/>
              </a:xfrm>
              <a:prstGeom prst="ellipse">
                <a:avLst/>
              </a:prstGeom>
              <a:grpFill/>
              <a:ln w="9525">
                <a:noFill/>
                <a:round/>
                <a:headEnd/>
                <a:tailEnd/>
              </a:ln>
              <a:effectLst/>
            </p:spPr>
            <p:txBody>
              <a:bodyPr wrap="none" anchor="ctr"/>
              <a:lstStyle/>
              <a:p>
                <a:endParaRPr lang="en-US" sz="1500">
                  <a:latin typeface="+mn-lt"/>
                </a:endParaRPr>
              </a:p>
            </p:txBody>
          </p:sp>
          <p:sp>
            <p:nvSpPr>
              <p:cNvPr id="12" name="Oval 48"/>
              <p:cNvSpPr>
                <a:spLocks noChangeArrowheads="1"/>
              </p:cNvSpPr>
              <p:nvPr/>
            </p:nvSpPr>
            <p:spPr bwMode="auto">
              <a:xfrm>
                <a:off x="3600" y="2352"/>
                <a:ext cx="384" cy="576"/>
              </a:xfrm>
              <a:prstGeom prst="ellipse">
                <a:avLst/>
              </a:prstGeom>
              <a:grpFill/>
              <a:ln w="9525">
                <a:noFill/>
                <a:round/>
                <a:headEnd/>
                <a:tailEnd/>
              </a:ln>
              <a:effectLst/>
            </p:spPr>
            <p:txBody>
              <a:bodyPr wrap="none" anchor="ctr"/>
              <a:lstStyle/>
              <a:p>
                <a:endParaRPr lang="en-US" sz="1500">
                  <a:latin typeface="+mn-lt"/>
                </a:endParaRPr>
              </a:p>
            </p:txBody>
          </p:sp>
          <p:sp>
            <p:nvSpPr>
              <p:cNvPr id="13" name="Oval 49"/>
              <p:cNvSpPr>
                <a:spLocks noChangeArrowheads="1"/>
              </p:cNvSpPr>
              <p:nvPr/>
            </p:nvSpPr>
            <p:spPr bwMode="auto">
              <a:xfrm>
                <a:off x="3696" y="2448"/>
                <a:ext cx="576" cy="432"/>
              </a:xfrm>
              <a:prstGeom prst="ellipse">
                <a:avLst/>
              </a:prstGeom>
              <a:grpFill/>
              <a:ln w="9525">
                <a:noFill/>
                <a:round/>
                <a:headEnd/>
                <a:tailEnd/>
              </a:ln>
              <a:effectLst/>
            </p:spPr>
            <p:txBody>
              <a:bodyPr wrap="none" anchor="ctr"/>
              <a:lstStyle/>
              <a:p>
                <a:endParaRPr lang="en-US" sz="1500">
                  <a:latin typeface="+mn-lt"/>
                </a:endParaRPr>
              </a:p>
            </p:txBody>
          </p:sp>
          <p:sp>
            <p:nvSpPr>
              <p:cNvPr id="14" name="Oval 50"/>
              <p:cNvSpPr>
                <a:spLocks noChangeArrowheads="1"/>
              </p:cNvSpPr>
              <p:nvPr/>
            </p:nvSpPr>
            <p:spPr bwMode="auto">
              <a:xfrm>
                <a:off x="3744" y="2208"/>
                <a:ext cx="432" cy="576"/>
              </a:xfrm>
              <a:prstGeom prst="ellipse">
                <a:avLst/>
              </a:prstGeom>
              <a:grpFill/>
              <a:ln w="9525">
                <a:noFill/>
                <a:round/>
                <a:headEnd/>
                <a:tailEnd/>
              </a:ln>
              <a:effectLst/>
            </p:spPr>
            <p:txBody>
              <a:bodyPr wrap="none" anchor="ctr"/>
              <a:lstStyle/>
              <a:p>
                <a:endParaRPr lang="en-US" sz="1500" dirty="0">
                  <a:latin typeface="+mn-lt"/>
                </a:endParaRPr>
              </a:p>
            </p:txBody>
          </p:sp>
          <p:sp>
            <p:nvSpPr>
              <p:cNvPr id="15" name="Oval 51"/>
              <p:cNvSpPr>
                <a:spLocks noChangeArrowheads="1"/>
              </p:cNvSpPr>
              <p:nvPr/>
            </p:nvSpPr>
            <p:spPr bwMode="auto">
              <a:xfrm>
                <a:off x="3888" y="2304"/>
                <a:ext cx="576" cy="432"/>
              </a:xfrm>
              <a:prstGeom prst="ellipse">
                <a:avLst/>
              </a:prstGeom>
              <a:grpFill/>
              <a:ln w="9525">
                <a:noFill/>
                <a:round/>
                <a:headEnd/>
                <a:tailEnd/>
              </a:ln>
              <a:effectLst/>
            </p:spPr>
            <p:txBody>
              <a:bodyPr wrap="none" anchor="ctr"/>
              <a:lstStyle/>
              <a:p>
                <a:endParaRPr lang="en-US" sz="1500">
                  <a:latin typeface="+mn-lt"/>
                </a:endParaRPr>
              </a:p>
            </p:txBody>
          </p:sp>
          <p:sp>
            <p:nvSpPr>
              <p:cNvPr id="16" name="Oval 52"/>
              <p:cNvSpPr>
                <a:spLocks noChangeArrowheads="1"/>
              </p:cNvSpPr>
              <p:nvPr/>
            </p:nvSpPr>
            <p:spPr bwMode="auto">
              <a:xfrm>
                <a:off x="3936" y="2400"/>
                <a:ext cx="480" cy="576"/>
              </a:xfrm>
              <a:prstGeom prst="ellipse">
                <a:avLst/>
              </a:prstGeom>
              <a:grpFill/>
              <a:ln w="9525">
                <a:noFill/>
                <a:round/>
                <a:headEnd/>
                <a:tailEnd/>
              </a:ln>
              <a:effectLst/>
            </p:spPr>
            <p:txBody>
              <a:bodyPr wrap="none" anchor="ctr"/>
              <a:lstStyle/>
              <a:p>
                <a:endParaRPr lang="en-US" sz="1500">
                  <a:latin typeface="+mn-lt"/>
                </a:endParaRPr>
              </a:p>
            </p:txBody>
          </p:sp>
        </p:grpSp>
      </p:grpSp>
      <p:sp>
        <p:nvSpPr>
          <p:cNvPr id="26" name="TextBox 25"/>
          <p:cNvSpPr txBox="1"/>
          <p:nvPr/>
        </p:nvSpPr>
        <p:spPr>
          <a:xfrm>
            <a:off x="3951265" y="5341593"/>
            <a:ext cx="889987" cy="323165"/>
          </a:xfrm>
          <a:prstGeom prst="rect">
            <a:avLst/>
          </a:prstGeom>
          <a:noFill/>
        </p:spPr>
        <p:txBody>
          <a:bodyPr wrap="none" rtlCol="0">
            <a:spAutoFit/>
          </a:bodyPr>
          <a:lstStyle/>
          <a:p>
            <a:r>
              <a:rPr lang="en-US" sz="1500" b="1" dirty="0">
                <a:solidFill>
                  <a:schemeClr val="accent6">
                    <a:lumMod val="10000"/>
                  </a:schemeClr>
                </a:solidFill>
                <a:latin typeface="+mn-lt"/>
              </a:rPr>
              <a:t>Internet</a:t>
            </a:r>
          </a:p>
        </p:txBody>
      </p:sp>
      <p:grpSp>
        <p:nvGrpSpPr>
          <p:cNvPr id="225" name="Group 56"/>
          <p:cNvGrpSpPr>
            <a:grpSpLocks/>
          </p:cNvGrpSpPr>
          <p:nvPr/>
        </p:nvGrpSpPr>
        <p:grpSpPr bwMode="auto">
          <a:xfrm>
            <a:off x="747604" y="3265773"/>
            <a:ext cx="769181" cy="1485128"/>
            <a:chOff x="14990" y="14291"/>
            <a:chExt cx="2984" cy="1469"/>
          </a:xfrm>
          <a:solidFill>
            <a:schemeClr val="accent6">
              <a:lumMod val="40000"/>
              <a:lumOff val="60000"/>
            </a:schemeClr>
          </a:solidFill>
        </p:grpSpPr>
        <p:grpSp>
          <p:nvGrpSpPr>
            <p:cNvPr id="226" name="Group 57"/>
            <p:cNvGrpSpPr>
              <a:grpSpLocks/>
            </p:cNvGrpSpPr>
            <p:nvPr/>
          </p:nvGrpSpPr>
          <p:grpSpPr bwMode="auto">
            <a:xfrm>
              <a:off x="14990" y="14291"/>
              <a:ext cx="2984" cy="1469"/>
              <a:chOff x="11769" y="15595"/>
              <a:chExt cx="2983" cy="1470"/>
            </a:xfrm>
            <a:grpFill/>
          </p:grpSpPr>
          <p:sp>
            <p:nvSpPr>
              <p:cNvPr id="30"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31"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32"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33"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34"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35"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36"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37"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38"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29" name="Rectangle 67"/>
            <p:cNvSpPr>
              <a:spLocks noChangeArrowheads="1"/>
            </p:cNvSpPr>
            <p:nvPr/>
          </p:nvSpPr>
          <p:spPr bwMode="auto">
            <a:xfrm>
              <a:off x="15372" y="14658"/>
              <a:ext cx="2209" cy="91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latin typeface="+mn-lt"/>
                  <a:cs typeface="Arial" pitchFamily="34" charset="0"/>
                </a:rPr>
                <a:t>2G</a:t>
              </a:r>
              <a:endParaRPr lang="en-US" sz="1167" b="1" dirty="0">
                <a:latin typeface="+mn-lt"/>
                <a:cs typeface="Arial" pitchFamily="34" charset="0"/>
              </a:endParaRPr>
            </a:p>
          </p:txBody>
        </p:sp>
      </p:grpSp>
      <p:grpSp>
        <p:nvGrpSpPr>
          <p:cNvPr id="240" name="Group 56"/>
          <p:cNvGrpSpPr>
            <a:grpSpLocks/>
          </p:cNvGrpSpPr>
          <p:nvPr/>
        </p:nvGrpSpPr>
        <p:grpSpPr bwMode="auto">
          <a:xfrm>
            <a:off x="747604" y="4387850"/>
            <a:ext cx="2864698" cy="439251"/>
            <a:chOff x="14990" y="14291"/>
            <a:chExt cx="2984" cy="1469"/>
          </a:xfrm>
          <a:solidFill>
            <a:schemeClr val="bg2">
              <a:lumMod val="25000"/>
            </a:schemeClr>
          </a:solidFill>
        </p:grpSpPr>
        <p:grpSp>
          <p:nvGrpSpPr>
            <p:cNvPr id="241" name="Group 57"/>
            <p:cNvGrpSpPr>
              <a:grpSpLocks/>
            </p:cNvGrpSpPr>
            <p:nvPr/>
          </p:nvGrpSpPr>
          <p:grpSpPr bwMode="auto">
            <a:xfrm>
              <a:off x="14990" y="14291"/>
              <a:ext cx="2984" cy="1469"/>
              <a:chOff x="11769" y="15595"/>
              <a:chExt cx="2983" cy="1470"/>
            </a:xfrm>
            <a:grpFill/>
          </p:grpSpPr>
          <p:sp>
            <p:nvSpPr>
              <p:cNvPr id="5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55"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5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5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5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5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6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6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62"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53" name="Rectangle 67"/>
            <p:cNvSpPr>
              <a:spLocks noChangeArrowheads="1"/>
            </p:cNvSpPr>
            <p:nvPr/>
          </p:nvSpPr>
          <p:spPr bwMode="auto">
            <a:xfrm>
              <a:off x="15760" y="14719"/>
              <a:ext cx="1844" cy="595"/>
            </a:xfrm>
            <a:prstGeom prst="rect">
              <a:avLst/>
            </a:prstGeom>
            <a:grpFill/>
            <a:ln w="12700">
              <a:noFill/>
              <a:miter lim="800000"/>
              <a:headEnd/>
              <a:tailEnd/>
            </a:ln>
            <a:effectLst/>
          </p:spPr>
          <p:txBody>
            <a:bodyPr lIns="42651" tIns="21326" rIns="42651" bIns="21326">
              <a:spAutoFit/>
            </a:bodyPr>
            <a:lstStyle/>
            <a:p>
              <a:pPr algn="ctr">
                <a:spcBef>
                  <a:spcPct val="0"/>
                </a:spcBef>
              </a:pPr>
              <a:r>
                <a:rPr lang="en-US" sz="1167" b="1" dirty="0">
                  <a:solidFill>
                    <a:schemeClr val="bg1"/>
                  </a:solidFill>
                  <a:latin typeface="+mn-lt"/>
                  <a:cs typeface="Arial" pitchFamily="34" charset="0"/>
                </a:rPr>
                <a:t>Mobile Core</a:t>
              </a:r>
            </a:p>
          </p:txBody>
        </p:sp>
      </p:grpSp>
      <p:grpSp>
        <p:nvGrpSpPr>
          <p:cNvPr id="242" name="Group 56"/>
          <p:cNvGrpSpPr>
            <a:grpSpLocks/>
          </p:cNvGrpSpPr>
          <p:nvPr/>
        </p:nvGrpSpPr>
        <p:grpSpPr bwMode="auto">
          <a:xfrm>
            <a:off x="3749073" y="3317476"/>
            <a:ext cx="962648" cy="1560664"/>
            <a:chOff x="14990" y="14291"/>
            <a:chExt cx="2984" cy="1469"/>
          </a:xfrm>
          <a:solidFill>
            <a:schemeClr val="accent1">
              <a:lumMod val="75000"/>
            </a:schemeClr>
          </a:solidFill>
        </p:grpSpPr>
        <p:grpSp>
          <p:nvGrpSpPr>
            <p:cNvPr id="243" name="Group 57"/>
            <p:cNvGrpSpPr>
              <a:grpSpLocks/>
            </p:cNvGrpSpPr>
            <p:nvPr/>
          </p:nvGrpSpPr>
          <p:grpSpPr bwMode="auto">
            <a:xfrm>
              <a:off x="14990" y="14291"/>
              <a:ext cx="2984" cy="1469"/>
              <a:chOff x="11769" y="15595"/>
              <a:chExt cx="2983" cy="1470"/>
            </a:xfrm>
            <a:grpFill/>
          </p:grpSpPr>
          <p:sp>
            <p:nvSpPr>
              <p:cNvPr id="78"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79"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80"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81"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82"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83"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84"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85"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86"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77" name="Rectangle 67"/>
            <p:cNvSpPr>
              <a:spLocks noChangeArrowheads="1"/>
            </p:cNvSpPr>
            <p:nvPr/>
          </p:nvSpPr>
          <p:spPr bwMode="auto">
            <a:xfrm>
              <a:off x="15409" y="14889"/>
              <a:ext cx="1620" cy="202"/>
            </a:xfrm>
            <a:prstGeom prst="rect">
              <a:avLst/>
            </a:prstGeom>
            <a:grpFill/>
            <a:ln w="12700">
              <a:noFill/>
              <a:miter lim="800000"/>
              <a:headEnd/>
              <a:tailEnd/>
            </a:ln>
            <a:effectLst/>
          </p:spPr>
          <p:txBody>
            <a:bodyPr lIns="42651" tIns="21326" rIns="42651" bIns="21326"/>
            <a:lstStyle/>
            <a:p>
              <a:pPr algn="ctr">
                <a:spcBef>
                  <a:spcPct val="0"/>
                </a:spcBef>
              </a:pPr>
              <a:r>
                <a:rPr lang="en-US" sz="1167" b="1" dirty="0" err="1">
                  <a:solidFill>
                    <a:schemeClr val="bg1"/>
                  </a:solidFill>
                  <a:latin typeface="+mn-lt"/>
                  <a:cs typeface="Arial" pitchFamily="34" charset="0"/>
                </a:rPr>
                <a:t>xDSL</a:t>
              </a:r>
              <a:endParaRPr lang="en-US" sz="1167" b="1" dirty="0">
                <a:solidFill>
                  <a:schemeClr val="bg1"/>
                </a:solidFill>
                <a:latin typeface="+mn-lt"/>
                <a:cs typeface="Arial" pitchFamily="34" charset="0"/>
              </a:endParaRPr>
            </a:p>
          </p:txBody>
        </p:sp>
      </p:grpSp>
      <p:grpSp>
        <p:nvGrpSpPr>
          <p:cNvPr id="244" name="Group 56"/>
          <p:cNvGrpSpPr>
            <a:grpSpLocks/>
          </p:cNvGrpSpPr>
          <p:nvPr/>
        </p:nvGrpSpPr>
        <p:grpSpPr bwMode="auto">
          <a:xfrm>
            <a:off x="4479159" y="3285907"/>
            <a:ext cx="582589" cy="1560668"/>
            <a:chOff x="14990" y="14291"/>
            <a:chExt cx="2984" cy="1469"/>
          </a:xfrm>
          <a:solidFill>
            <a:schemeClr val="tx2">
              <a:lumMod val="60000"/>
              <a:lumOff val="40000"/>
            </a:schemeClr>
          </a:solidFill>
        </p:grpSpPr>
        <p:grpSp>
          <p:nvGrpSpPr>
            <p:cNvPr id="245" name="Group 57"/>
            <p:cNvGrpSpPr>
              <a:grpSpLocks/>
            </p:cNvGrpSpPr>
            <p:nvPr/>
          </p:nvGrpSpPr>
          <p:grpSpPr bwMode="auto">
            <a:xfrm>
              <a:off x="14990" y="14291"/>
              <a:ext cx="2984" cy="1469"/>
              <a:chOff x="11769" y="15595"/>
              <a:chExt cx="2983" cy="1470"/>
            </a:xfrm>
            <a:grpFill/>
          </p:grpSpPr>
          <p:sp>
            <p:nvSpPr>
              <p:cNvPr id="90"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91"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92"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93"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94"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95"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96"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97"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98"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89" name="Rectangle 67"/>
            <p:cNvSpPr>
              <a:spLocks noChangeArrowheads="1"/>
            </p:cNvSpPr>
            <p:nvPr/>
          </p:nvSpPr>
          <p:spPr bwMode="auto">
            <a:xfrm>
              <a:off x="15121" y="14935"/>
              <a:ext cx="2533" cy="217"/>
            </a:xfrm>
            <a:prstGeom prst="rect">
              <a:avLst/>
            </a:prstGeom>
            <a:grpFill/>
            <a:ln w="12700">
              <a:noFill/>
              <a:miter lim="800000"/>
              <a:headEnd/>
              <a:tailEnd/>
            </a:ln>
            <a:effectLst/>
          </p:spPr>
          <p:txBody>
            <a:bodyPr lIns="42651" tIns="21326" rIns="42651" bIns="21326"/>
            <a:lstStyle/>
            <a:p>
              <a:pPr algn="ctr">
                <a:spcBef>
                  <a:spcPct val="0"/>
                </a:spcBef>
              </a:pPr>
              <a:r>
                <a:rPr lang="en-US" sz="1167" b="1" dirty="0">
                  <a:solidFill>
                    <a:schemeClr val="bg1"/>
                  </a:solidFill>
                  <a:latin typeface="+mn-lt"/>
                  <a:cs typeface="Arial" pitchFamily="34" charset="0"/>
                </a:rPr>
                <a:t>FTTH</a:t>
              </a:r>
            </a:p>
          </p:txBody>
        </p:sp>
      </p:grpSp>
      <p:grpSp>
        <p:nvGrpSpPr>
          <p:cNvPr id="246" name="Group 56"/>
          <p:cNvGrpSpPr>
            <a:grpSpLocks/>
          </p:cNvGrpSpPr>
          <p:nvPr/>
        </p:nvGrpSpPr>
        <p:grpSpPr bwMode="auto">
          <a:xfrm>
            <a:off x="5046130" y="3327437"/>
            <a:ext cx="847043" cy="1507753"/>
            <a:chOff x="14990" y="14291"/>
            <a:chExt cx="2984" cy="1469"/>
          </a:xfrm>
          <a:solidFill>
            <a:schemeClr val="accent5">
              <a:lumMod val="75000"/>
            </a:schemeClr>
          </a:solidFill>
        </p:grpSpPr>
        <p:grpSp>
          <p:nvGrpSpPr>
            <p:cNvPr id="247" name="Group 57"/>
            <p:cNvGrpSpPr>
              <a:grpSpLocks/>
            </p:cNvGrpSpPr>
            <p:nvPr/>
          </p:nvGrpSpPr>
          <p:grpSpPr bwMode="auto">
            <a:xfrm>
              <a:off x="14990" y="14291"/>
              <a:ext cx="2984" cy="1469"/>
              <a:chOff x="11769" y="15595"/>
              <a:chExt cx="2983" cy="1470"/>
            </a:xfrm>
            <a:grpFill/>
          </p:grpSpPr>
          <p:sp>
            <p:nvSpPr>
              <p:cNvPr id="102"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03"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04"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05"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06"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07"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08"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09"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10"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01" name="Rectangle 67"/>
            <p:cNvSpPr>
              <a:spLocks noChangeArrowheads="1"/>
            </p:cNvSpPr>
            <p:nvPr/>
          </p:nvSpPr>
          <p:spPr bwMode="auto">
            <a:xfrm>
              <a:off x="15309" y="14914"/>
              <a:ext cx="2209" cy="266"/>
            </a:xfrm>
            <a:prstGeom prst="rect">
              <a:avLst/>
            </a:prstGeom>
            <a:grpFill/>
            <a:ln w="12700">
              <a:noFill/>
              <a:miter lim="800000"/>
              <a:headEnd/>
              <a:tailEnd/>
            </a:ln>
            <a:effectLst/>
          </p:spPr>
          <p:txBody>
            <a:bodyPr lIns="42651" tIns="21326" rIns="42651" bIns="21326"/>
            <a:lstStyle/>
            <a:p>
              <a:pPr algn="ctr">
                <a:spcBef>
                  <a:spcPct val="0"/>
                </a:spcBef>
              </a:pPr>
              <a:r>
                <a:rPr lang="en-US" sz="1167" b="1" dirty="0">
                  <a:solidFill>
                    <a:schemeClr val="bg1"/>
                  </a:solidFill>
                  <a:latin typeface="+mn-lt"/>
                  <a:cs typeface="Arial" pitchFamily="34" charset="0"/>
                </a:rPr>
                <a:t>Cable</a:t>
              </a:r>
            </a:p>
          </p:txBody>
        </p:sp>
      </p:grpSp>
      <p:grpSp>
        <p:nvGrpSpPr>
          <p:cNvPr id="248" name="Group 56"/>
          <p:cNvGrpSpPr>
            <a:grpSpLocks/>
          </p:cNvGrpSpPr>
          <p:nvPr/>
        </p:nvGrpSpPr>
        <p:grpSpPr bwMode="auto">
          <a:xfrm>
            <a:off x="6238063" y="3406089"/>
            <a:ext cx="861861" cy="1147594"/>
            <a:chOff x="14856" y="14291"/>
            <a:chExt cx="3178" cy="1469"/>
          </a:xfrm>
          <a:solidFill>
            <a:schemeClr val="accent2">
              <a:lumMod val="60000"/>
              <a:lumOff val="40000"/>
            </a:schemeClr>
          </a:solidFill>
        </p:grpSpPr>
        <p:grpSp>
          <p:nvGrpSpPr>
            <p:cNvPr id="249" name="Group 57"/>
            <p:cNvGrpSpPr>
              <a:grpSpLocks/>
            </p:cNvGrpSpPr>
            <p:nvPr/>
          </p:nvGrpSpPr>
          <p:grpSpPr bwMode="auto">
            <a:xfrm>
              <a:off x="14990" y="14291"/>
              <a:ext cx="2984" cy="1469"/>
              <a:chOff x="11769" y="15595"/>
              <a:chExt cx="2983" cy="1470"/>
            </a:xfrm>
            <a:grpFill/>
          </p:grpSpPr>
          <p:sp>
            <p:nvSpPr>
              <p:cNvPr id="114"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15" name="Oval 59"/>
              <p:cNvSpPr>
                <a:spLocks noChangeArrowheads="1"/>
              </p:cNvSpPr>
              <p:nvPr/>
            </p:nvSpPr>
            <p:spPr bwMode="auto">
              <a:xfrm>
                <a:off x="12073"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16"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17"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18"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19"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20"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21"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22" name="Oval 66"/>
              <p:cNvSpPr>
                <a:spLocks noChangeArrowheads="1"/>
              </p:cNvSpPr>
              <p:nvPr/>
            </p:nvSpPr>
            <p:spPr bwMode="auto">
              <a:xfrm>
                <a:off x="12537" y="16078"/>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13" name="Rectangle 67"/>
            <p:cNvSpPr>
              <a:spLocks noChangeArrowheads="1"/>
            </p:cNvSpPr>
            <p:nvPr/>
          </p:nvSpPr>
          <p:spPr bwMode="auto">
            <a:xfrm>
              <a:off x="14856" y="14900"/>
              <a:ext cx="3178" cy="304"/>
            </a:xfrm>
            <a:prstGeom prst="rect">
              <a:avLst/>
            </a:prstGeom>
            <a:no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Enterprise</a:t>
              </a:r>
              <a:br>
                <a:rPr lang="en-US" sz="1167" b="1" dirty="0" smtClean="0">
                  <a:solidFill>
                    <a:schemeClr val="bg1"/>
                  </a:solidFill>
                  <a:latin typeface="+mn-lt"/>
                  <a:cs typeface="Arial" pitchFamily="34" charset="0"/>
                </a:rPr>
              </a:br>
              <a:r>
                <a:rPr lang="en-US" sz="1167" b="1" dirty="0" smtClean="0">
                  <a:solidFill>
                    <a:schemeClr val="bg1"/>
                  </a:solidFill>
                  <a:latin typeface="+mn-lt"/>
                  <a:cs typeface="Arial" pitchFamily="34" charset="0"/>
                </a:rPr>
                <a:t>LAN</a:t>
              </a:r>
              <a:endParaRPr lang="en-US" sz="1167" b="1" dirty="0">
                <a:solidFill>
                  <a:schemeClr val="bg1"/>
                </a:solidFill>
                <a:latin typeface="+mn-lt"/>
                <a:cs typeface="Arial" pitchFamily="34" charset="0"/>
              </a:endParaRPr>
            </a:p>
          </p:txBody>
        </p:sp>
      </p:grpSp>
      <p:grpSp>
        <p:nvGrpSpPr>
          <p:cNvPr id="252" name="Group 56"/>
          <p:cNvGrpSpPr>
            <a:grpSpLocks/>
          </p:cNvGrpSpPr>
          <p:nvPr/>
        </p:nvGrpSpPr>
        <p:grpSpPr bwMode="auto">
          <a:xfrm rot="205146" flipV="1">
            <a:off x="4363170" y="4771048"/>
            <a:ext cx="1725213" cy="534485"/>
            <a:chOff x="14990" y="14291"/>
            <a:chExt cx="2984" cy="1469"/>
          </a:xfrm>
          <a:solidFill>
            <a:schemeClr val="bg1">
              <a:lumMod val="50000"/>
            </a:schemeClr>
          </a:solidFill>
        </p:grpSpPr>
        <p:grpSp>
          <p:nvGrpSpPr>
            <p:cNvPr id="253" name="Group 57"/>
            <p:cNvGrpSpPr>
              <a:grpSpLocks/>
            </p:cNvGrpSpPr>
            <p:nvPr/>
          </p:nvGrpSpPr>
          <p:grpSpPr bwMode="auto">
            <a:xfrm>
              <a:off x="14990" y="14291"/>
              <a:ext cx="2984" cy="1469"/>
              <a:chOff x="11769" y="15595"/>
              <a:chExt cx="2983" cy="1470"/>
            </a:xfrm>
            <a:grpFill/>
          </p:grpSpPr>
          <p:sp>
            <p:nvSpPr>
              <p:cNvPr id="139"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40"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41"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42"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43"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44"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45"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46"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47"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38" name="Rectangle 67"/>
            <p:cNvSpPr>
              <a:spLocks noChangeArrowheads="1"/>
            </p:cNvSpPr>
            <p:nvPr/>
          </p:nvSpPr>
          <p:spPr bwMode="auto">
            <a:xfrm flipV="1">
              <a:off x="15371" y="14842"/>
              <a:ext cx="2283" cy="589"/>
            </a:xfrm>
            <a:prstGeom prst="rect">
              <a:avLst/>
            </a:prstGeom>
            <a:grpFill/>
            <a:ln w="12700">
              <a:noFill/>
              <a:miter lim="800000"/>
              <a:headEnd/>
              <a:tailEnd/>
            </a:ln>
            <a:effectLst/>
          </p:spPr>
          <p:txBody>
            <a:bodyPr lIns="42651" tIns="21326" rIns="42651" bIns="21326"/>
            <a:lstStyle/>
            <a:p>
              <a:pPr algn="ctr">
                <a:spcBef>
                  <a:spcPct val="0"/>
                </a:spcBef>
              </a:pPr>
              <a:r>
                <a:rPr lang="en-US" sz="1167" b="1" smtClean="0">
                  <a:solidFill>
                    <a:schemeClr val="bg1"/>
                  </a:solidFill>
                  <a:latin typeface="+mn-lt"/>
                  <a:cs typeface="Arial" pitchFamily="34" charset="0"/>
                </a:rPr>
                <a:t>CSP Backbone</a:t>
              </a:r>
              <a:endParaRPr lang="en-US" sz="1167" b="1" dirty="0">
                <a:solidFill>
                  <a:schemeClr val="bg1"/>
                </a:solidFill>
                <a:latin typeface="+mn-lt"/>
                <a:cs typeface="Arial" pitchFamily="34" charset="0"/>
              </a:endParaRPr>
            </a:p>
          </p:txBody>
        </p:sp>
      </p:grpSp>
      <p:grpSp>
        <p:nvGrpSpPr>
          <p:cNvPr id="215" name="Group 25"/>
          <p:cNvGrpSpPr>
            <a:grpSpLocks noChangeAspect="1"/>
          </p:cNvGrpSpPr>
          <p:nvPr/>
        </p:nvGrpSpPr>
        <p:grpSpPr bwMode="auto">
          <a:xfrm flipH="1">
            <a:off x="685800" y="3109028"/>
            <a:ext cx="342167" cy="411913"/>
            <a:chOff x="5" y="2480"/>
            <a:chExt cx="237" cy="430"/>
          </a:xfrm>
        </p:grpSpPr>
        <p:grpSp>
          <p:nvGrpSpPr>
            <p:cNvPr id="216" name="Group 26"/>
            <p:cNvGrpSpPr>
              <a:grpSpLocks noChangeAspect="1"/>
            </p:cNvGrpSpPr>
            <p:nvPr/>
          </p:nvGrpSpPr>
          <p:grpSpPr bwMode="auto">
            <a:xfrm>
              <a:off x="5" y="2521"/>
              <a:ext cx="145" cy="389"/>
              <a:chOff x="5" y="2521"/>
              <a:chExt cx="145" cy="389"/>
            </a:xfrm>
          </p:grpSpPr>
          <p:grpSp>
            <p:nvGrpSpPr>
              <p:cNvPr id="222" name="Group 27"/>
              <p:cNvGrpSpPr>
                <a:grpSpLocks noChangeAspect="1"/>
              </p:cNvGrpSpPr>
              <p:nvPr/>
            </p:nvGrpSpPr>
            <p:grpSpPr bwMode="auto">
              <a:xfrm>
                <a:off x="7" y="2654"/>
                <a:ext cx="143" cy="256"/>
                <a:chOff x="7" y="2654"/>
                <a:chExt cx="143" cy="256"/>
              </a:xfrm>
            </p:grpSpPr>
            <p:grpSp>
              <p:nvGrpSpPr>
                <p:cNvPr id="262" name="Group 28"/>
                <p:cNvGrpSpPr>
                  <a:grpSpLocks noChangeAspect="1"/>
                </p:cNvGrpSpPr>
                <p:nvPr/>
              </p:nvGrpSpPr>
              <p:grpSpPr bwMode="auto">
                <a:xfrm>
                  <a:off x="7" y="2661"/>
                  <a:ext cx="93" cy="247"/>
                  <a:chOff x="7" y="2661"/>
                  <a:chExt cx="93" cy="247"/>
                </a:xfrm>
              </p:grpSpPr>
              <p:sp>
                <p:nvSpPr>
                  <p:cNvPr id="27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27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27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27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27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27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27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26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26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26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26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26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26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26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223" name="Group 43"/>
              <p:cNvGrpSpPr>
                <a:grpSpLocks noChangeAspect="1"/>
              </p:cNvGrpSpPr>
              <p:nvPr/>
            </p:nvGrpSpPr>
            <p:grpSpPr bwMode="auto">
              <a:xfrm>
                <a:off x="5" y="2533"/>
                <a:ext cx="141" cy="374"/>
                <a:chOff x="5" y="2533"/>
                <a:chExt cx="141" cy="374"/>
              </a:xfrm>
            </p:grpSpPr>
            <p:sp>
              <p:nvSpPr>
                <p:cNvPr id="25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25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25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26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26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25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219"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220"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221"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277" name="Group 25"/>
          <p:cNvGrpSpPr>
            <a:grpSpLocks noChangeAspect="1"/>
          </p:cNvGrpSpPr>
          <p:nvPr/>
        </p:nvGrpSpPr>
        <p:grpSpPr bwMode="auto">
          <a:xfrm flipH="1">
            <a:off x="997631" y="2987152"/>
            <a:ext cx="342167" cy="411913"/>
            <a:chOff x="5" y="2480"/>
            <a:chExt cx="237" cy="430"/>
          </a:xfrm>
        </p:grpSpPr>
        <p:grpSp>
          <p:nvGrpSpPr>
            <p:cNvPr id="278" name="Group 26"/>
            <p:cNvGrpSpPr>
              <a:grpSpLocks noChangeAspect="1"/>
            </p:cNvGrpSpPr>
            <p:nvPr/>
          </p:nvGrpSpPr>
          <p:grpSpPr bwMode="auto">
            <a:xfrm>
              <a:off x="5" y="2521"/>
              <a:ext cx="145" cy="389"/>
              <a:chOff x="5" y="2521"/>
              <a:chExt cx="145" cy="389"/>
            </a:xfrm>
          </p:grpSpPr>
          <p:grpSp>
            <p:nvGrpSpPr>
              <p:cNvPr id="282" name="Group 27"/>
              <p:cNvGrpSpPr>
                <a:grpSpLocks noChangeAspect="1"/>
              </p:cNvGrpSpPr>
              <p:nvPr/>
            </p:nvGrpSpPr>
            <p:grpSpPr bwMode="auto">
              <a:xfrm>
                <a:off x="7" y="2654"/>
                <a:ext cx="143" cy="256"/>
                <a:chOff x="7" y="2654"/>
                <a:chExt cx="143" cy="256"/>
              </a:xfrm>
            </p:grpSpPr>
            <p:grpSp>
              <p:nvGrpSpPr>
                <p:cNvPr id="290" name="Group 28"/>
                <p:cNvGrpSpPr>
                  <a:grpSpLocks noChangeAspect="1"/>
                </p:cNvGrpSpPr>
                <p:nvPr/>
              </p:nvGrpSpPr>
              <p:grpSpPr bwMode="auto">
                <a:xfrm>
                  <a:off x="7" y="2661"/>
                  <a:ext cx="93" cy="247"/>
                  <a:chOff x="7" y="2661"/>
                  <a:chExt cx="93" cy="247"/>
                </a:xfrm>
              </p:grpSpPr>
              <p:sp>
                <p:nvSpPr>
                  <p:cNvPr id="298"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299"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00"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01"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02"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03"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04"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291"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292"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293"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294"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295"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296"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297"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283" name="Group 43"/>
              <p:cNvGrpSpPr>
                <a:grpSpLocks noChangeAspect="1"/>
              </p:cNvGrpSpPr>
              <p:nvPr/>
            </p:nvGrpSpPr>
            <p:grpSpPr bwMode="auto">
              <a:xfrm>
                <a:off x="5" y="2533"/>
                <a:ext cx="141" cy="374"/>
                <a:chOff x="5" y="2533"/>
                <a:chExt cx="141" cy="374"/>
              </a:xfrm>
            </p:grpSpPr>
            <p:sp>
              <p:nvSpPr>
                <p:cNvPr id="285"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286"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287"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288"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289"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284"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279"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280"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281"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05" name="Group 25"/>
          <p:cNvGrpSpPr>
            <a:grpSpLocks noChangeAspect="1"/>
          </p:cNvGrpSpPr>
          <p:nvPr/>
        </p:nvGrpSpPr>
        <p:grpSpPr bwMode="auto">
          <a:xfrm flipH="1">
            <a:off x="1450610" y="3142368"/>
            <a:ext cx="342167" cy="411913"/>
            <a:chOff x="5" y="2480"/>
            <a:chExt cx="237" cy="430"/>
          </a:xfrm>
        </p:grpSpPr>
        <p:grpSp>
          <p:nvGrpSpPr>
            <p:cNvPr id="306" name="Group 26"/>
            <p:cNvGrpSpPr>
              <a:grpSpLocks noChangeAspect="1"/>
            </p:cNvGrpSpPr>
            <p:nvPr/>
          </p:nvGrpSpPr>
          <p:grpSpPr bwMode="auto">
            <a:xfrm>
              <a:off x="5" y="2521"/>
              <a:ext cx="145" cy="389"/>
              <a:chOff x="5" y="2521"/>
              <a:chExt cx="145" cy="389"/>
            </a:xfrm>
          </p:grpSpPr>
          <p:grpSp>
            <p:nvGrpSpPr>
              <p:cNvPr id="310" name="Group 27"/>
              <p:cNvGrpSpPr>
                <a:grpSpLocks noChangeAspect="1"/>
              </p:cNvGrpSpPr>
              <p:nvPr/>
            </p:nvGrpSpPr>
            <p:grpSpPr bwMode="auto">
              <a:xfrm>
                <a:off x="7" y="2654"/>
                <a:ext cx="143" cy="256"/>
                <a:chOff x="7" y="2654"/>
                <a:chExt cx="143" cy="256"/>
              </a:xfrm>
            </p:grpSpPr>
            <p:grpSp>
              <p:nvGrpSpPr>
                <p:cNvPr id="318" name="Group 28"/>
                <p:cNvGrpSpPr>
                  <a:grpSpLocks noChangeAspect="1"/>
                </p:cNvGrpSpPr>
                <p:nvPr/>
              </p:nvGrpSpPr>
              <p:grpSpPr bwMode="auto">
                <a:xfrm>
                  <a:off x="7" y="2661"/>
                  <a:ext cx="93" cy="247"/>
                  <a:chOff x="7" y="2661"/>
                  <a:chExt cx="93" cy="247"/>
                </a:xfrm>
              </p:grpSpPr>
              <p:sp>
                <p:nvSpPr>
                  <p:cNvPr id="326"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27"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28"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29"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30"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31"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32"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19"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20"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21"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22"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23"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24"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25"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11" name="Group 43"/>
              <p:cNvGrpSpPr>
                <a:grpSpLocks noChangeAspect="1"/>
              </p:cNvGrpSpPr>
              <p:nvPr/>
            </p:nvGrpSpPr>
            <p:grpSpPr bwMode="auto">
              <a:xfrm>
                <a:off x="5" y="2533"/>
                <a:ext cx="141" cy="374"/>
                <a:chOff x="5" y="2533"/>
                <a:chExt cx="141" cy="374"/>
              </a:xfrm>
            </p:grpSpPr>
            <p:sp>
              <p:nvSpPr>
                <p:cNvPr id="313"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14"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15"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16"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17"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12"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07"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08"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09"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33" name="Group 25"/>
          <p:cNvGrpSpPr>
            <a:grpSpLocks noChangeAspect="1"/>
          </p:cNvGrpSpPr>
          <p:nvPr/>
        </p:nvGrpSpPr>
        <p:grpSpPr bwMode="auto">
          <a:xfrm flipH="1">
            <a:off x="1732342" y="3033268"/>
            <a:ext cx="342167" cy="411913"/>
            <a:chOff x="5" y="2480"/>
            <a:chExt cx="237" cy="430"/>
          </a:xfrm>
        </p:grpSpPr>
        <p:grpSp>
          <p:nvGrpSpPr>
            <p:cNvPr id="334" name="Group 26"/>
            <p:cNvGrpSpPr>
              <a:grpSpLocks noChangeAspect="1"/>
            </p:cNvGrpSpPr>
            <p:nvPr/>
          </p:nvGrpSpPr>
          <p:grpSpPr bwMode="auto">
            <a:xfrm>
              <a:off x="5" y="2521"/>
              <a:ext cx="145" cy="389"/>
              <a:chOff x="5" y="2521"/>
              <a:chExt cx="145" cy="389"/>
            </a:xfrm>
          </p:grpSpPr>
          <p:grpSp>
            <p:nvGrpSpPr>
              <p:cNvPr id="338" name="Group 27"/>
              <p:cNvGrpSpPr>
                <a:grpSpLocks noChangeAspect="1"/>
              </p:cNvGrpSpPr>
              <p:nvPr/>
            </p:nvGrpSpPr>
            <p:grpSpPr bwMode="auto">
              <a:xfrm>
                <a:off x="7" y="2654"/>
                <a:ext cx="143" cy="256"/>
                <a:chOff x="7" y="2654"/>
                <a:chExt cx="143" cy="256"/>
              </a:xfrm>
            </p:grpSpPr>
            <p:grpSp>
              <p:nvGrpSpPr>
                <p:cNvPr id="346" name="Group 28"/>
                <p:cNvGrpSpPr>
                  <a:grpSpLocks noChangeAspect="1"/>
                </p:cNvGrpSpPr>
                <p:nvPr/>
              </p:nvGrpSpPr>
              <p:grpSpPr bwMode="auto">
                <a:xfrm>
                  <a:off x="7" y="2661"/>
                  <a:ext cx="93" cy="247"/>
                  <a:chOff x="7" y="2661"/>
                  <a:chExt cx="93" cy="247"/>
                </a:xfrm>
              </p:grpSpPr>
              <p:sp>
                <p:nvSpPr>
                  <p:cNvPr id="354"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55"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56"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57"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58"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59"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60"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47"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48"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49"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50"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51"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52"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53"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39" name="Group 43"/>
              <p:cNvGrpSpPr>
                <a:grpSpLocks noChangeAspect="1"/>
              </p:cNvGrpSpPr>
              <p:nvPr/>
            </p:nvGrpSpPr>
            <p:grpSpPr bwMode="auto">
              <a:xfrm>
                <a:off x="5" y="2533"/>
                <a:ext cx="141" cy="374"/>
                <a:chOff x="5" y="2533"/>
                <a:chExt cx="141" cy="374"/>
              </a:xfrm>
            </p:grpSpPr>
            <p:sp>
              <p:nvSpPr>
                <p:cNvPr id="341"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42"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43"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44"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45"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40"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35"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36"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37"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61" name="Group 25"/>
          <p:cNvGrpSpPr>
            <a:grpSpLocks noChangeAspect="1"/>
          </p:cNvGrpSpPr>
          <p:nvPr/>
        </p:nvGrpSpPr>
        <p:grpSpPr bwMode="auto">
          <a:xfrm flipH="1">
            <a:off x="2078001" y="3148303"/>
            <a:ext cx="342167" cy="411913"/>
            <a:chOff x="5" y="2480"/>
            <a:chExt cx="237" cy="430"/>
          </a:xfrm>
        </p:grpSpPr>
        <p:grpSp>
          <p:nvGrpSpPr>
            <p:cNvPr id="362" name="Group 26"/>
            <p:cNvGrpSpPr>
              <a:grpSpLocks noChangeAspect="1"/>
            </p:cNvGrpSpPr>
            <p:nvPr/>
          </p:nvGrpSpPr>
          <p:grpSpPr bwMode="auto">
            <a:xfrm>
              <a:off x="5" y="2521"/>
              <a:ext cx="145" cy="389"/>
              <a:chOff x="5" y="2521"/>
              <a:chExt cx="145" cy="389"/>
            </a:xfrm>
          </p:grpSpPr>
          <p:grpSp>
            <p:nvGrpSpPr>
              <p:cNvPr id="366" name="Group 27"/>
              <p:cNvGrpSpPr>
                <a:grpSpLocks noChangeAspect="1"/>
              </p:cNvGrpSpPr>
              <p:nvPr/>
            </p:nvGrpSpPr>
            <p:grpSpPr bwMode="auto">
              <a:xfrm>
                <a:off x="7" y="2654"/>
                <a:ext cx="143" cy="256"/>
                <a:chOff x="7" y="2654"/>
                <a:chExt cx="143" cy="256"/>
              </a:xfrm>
            </p:grpSpPr>
            <p:grpSp>
              <p:nvGrpSpPr>
                <p:cNvPr id="374" name="Group 28"/>
                <p:cNvGrpSpPr>
                  <a:grpSpLocks noChangeAspect="1"/>
                </p:cNvGrpSpPr>
                <p:nvPr/>
              </p:nvGrpSpPr>
              <p:grpSpPr bwMode="auto">
                <a:xfrm>
                  <a:off x="7" y="2661"/>
                  <a:ext cx="93" cy="247"/>
                  <a:chOff x="7" y="2661"/>
                  <a:chExt cx="93" cy="247"/>
                </a:xfrm>
              </p:grpSpPr>
              <p:sp>
                <p:nvSpPr>
                  <p:cNvPr id="382"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383"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384"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385"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386"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387"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388"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375"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376"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377"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378"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379"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380"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381"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67" name="Group 43"/>
              <p:cNvGrpSpPr>
                <a:grpSpLocks noChangeAspect="1"/>
              </p:cNvGrpSpPr>
              <p:nvPr/>
            </p:nvGrpSpPr>
            <p:grpSpPr bwMode="auto">
              <a:xfrm>
                <a:off x="5" y="2533"/>
                <a:ext cx="141" cy="374"/>
                <a:chOff x="5" y="2533"/>
                <a:chExt cx="141" cy="374"/>
              </a:xfrm>
            </p:grpSpPr>
            <p:sp>
              <p:nvSpPr>
                <p:cNvPr id="369"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70"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71"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372"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373"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68"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63"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64"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65"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389" name="Group 25"/>
          <p:cNvGrpSpPr>
            <a:grpSpLocks noChangeAspect="1"/>
          </p:cNvGrpSpPr>
          <p:nvPr/>
        </p:nvGrpSpPr>
        <p:grpSpPr bwMode="auto">
          <a:xfrm flipH="1">
            <a:off x="2335879" y="3023845"/>
            <a:ext cx="342167" cy="411913"/>
            <a:chOff x="5" y="2480"/>
            <a:chExt cx="237" cy="430"/>
          </a:xfrm>
        </p:grpSpPr>
        <p:grpSp>
          <p:nvGrpSpPr>
            <p:cNvPr id="390" name="Group 26"/>
            <p:cNvGrpSpPr>
              <a:grpSpLocks noChangeAspect="1"/>
            </p:cNvGrpSpPr>
            <p:nvPr/>
          </p:nvGrpSpPr>
          <p:grpSpPr bwMode="auto">
            <a:xfrm>
              <a:off x="5" y="2521"/>
              <a:ext cx="145" cy="389"/>
              <a:chOff x="5" y="2521"/>
              <a:chExt cx="145" cy="389"/>
            </a:xfrm>
          </p:grpSpPr>
          <p:grpSp>
            <p:nvGrpSpPr>
              <p:cNvPr id="394" name="Group 27"/>
              <p:cNvGrpSpPr>
                <a:grpSpLocks noChangeAspect="1"/>
              </p:cNvGrpSpPr>
              <p:nvPr/>
            </p:nvGrpSpPr>
            <p:grpSpPr bwMode="auto">
              <a:xfrm>
                <a:off x="7" y="2654"/>
                <a:ext cx="143" cy="256"/>
                <a:chOff x="7" y="2654"/>
                <a:chExt cx="143" cy="256"/>
              </a:xfrm>
            </p:grpSpPr>
            <p:grpSp>
              <p:nvGrpSpPr>
                <p:cNvPr id="402" name="Group 28"/>
                <p:cNvGrpSpPr>
                  <a:grpSpLocks noChangeAspect="1"/>
                </p:cNvGrpSpPr>
                <p:nvPr/>
              </p:nvGrpSpPr>
              <p:grpSpPr bwMode="auto">
                <a:xfrm>
                  <a:off x="7" y="2661"/>
                  <a:ext cx="93" cy="247"/>
                  <a:chOff x="7" y="2661"/>
                  <a:chExt cx="93" cy="247"/>
                </a:xfrm>
              </p:grpSpPr>
              <p:sp>
                <p:nvSpPr>
                  <p:cNvPr id="41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41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41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41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41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41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41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40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40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40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40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40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40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40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395" name="Group 43"/>
              <p:cNvGrpSpPr>
                <a:grpSpLocks noChangeAspect="1"/>
              </p:cNvGrpSpPr>
              <p:nvPr/>
            </p:nvGrpSpPr>
            <p:grpSpPr bwMode="auto">
              <a:xfrm>
                <a:off x="5" y="2533"/>
                <a:ext cx="141" cy="374"/>
                <a:chOff x="5" y="2533"/>
                <a:chExt cx="141" cy="374"/>
              </a:xfrm>
            </p:grpSpPr>
            <p:sp>
              <p:nvSpPr>
                <p:cNvPr id="39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39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39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40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40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39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39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39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39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pic>
        <p:nvPicPr>
          <p:cNvPr id="417" name="Picture 8" descr="wirelessaccess"/>
          <p:cNvPicPr>
            <a:picLocks noChangeAspect="1" noChangeArrowheads="1"/>
          </p:cNvPicPr>
          <p:nvPr/>
        </p:nvPicPr>
        <p:blipFill>
          <a:blip r:embed="rId3"/>
          <a:srcRect/>
          <a:stretch>
            <a:fillRect/>
          </a:stretch>
        </p:blipFill>
        <p:spPr bwMode="auto">
          <a:xfrm>
            <a:off x="3861233" y="3379266"/>
            <a:ext cx="267728" cy="204871"/>
          </a:xfrm>
          <a:prstGeom prst="rect">
            <a:avLst/>
          </a:prstGeom>
          <a:noFill/>
          <a:ln w="9525">
            <a:noFill/>
            <a:miter lim="800000"/>
            <a:headEnd/>
            <a:tailEnd/>
          </a:ln>
        </p:spPr>
      </p:pic>
      <p:pic>
        <p:nvPicPr>
          <p:cNvPr id="418" name="Picture 8" descr="wirelessaccess"/>
          <p:cNvPicPr>
            <a:picLocks noChangeAspect="1" noChangeArrowheads="1"/>
          </p:cNvPicPr>
          <p:nvPr/>
        </p:nvPicPr>
        <p:blipFill>
          <a:blip r:embed="rId3"/>
          <a:srcRect/>
          <a:stretch>
            <a:fillRect/>
          </a:stretch>
        </p:blipFill>
        <p:spPr bwMode="auto">
          <a:xfrm>
            <a:off x="4762501" y="3423063"/>
            <a:ext cx="267728" cy="204871"/>
          </a:xfrm>
          <a:prstGeom prst="rect">
            <a:avLst/>
          </a:prstGeom>
          <a:noFill/>
          <a:ln w="9525">
            <a:noFill/>
            <a:miter lim="800000"/>
            <a:headEnd/>
            <a:tailEnd/>
          </a:ln>
        </p:spPr>
      </p:pic>
      <p:pic>
        <p:nvPicPr>
          <p:cNvPr id="419" name="Picture 8" descr="wirelessaccess"/>
          <p:cNvPicPr>
            <a:picLocks noChangeAspect="1" noChangeArrowheads="1"/>
          </p:cNvPicPr>
          <p:nvPr/>
        </p:nvPicPr>
        <p:blipFill>
          <a:blip r:embed="rId3"/>
          <a:srcRect/>
          <a:stretch>
            <a:fillRect/>
          </a:stretch>
        </p:blipFill>
        <p:spPr bwMode="auto">
          <a:xfrm>
            <a:off x="4119382" y="3215529"/>
            <a:ext cx="267728" cy="204871"/>
          </a:xfrm>
          <a:prstGeom prst="rect">
            <a:avLst/>
          </a:prstGeom>
          <a:noFill/>
          <a:ln w="9525">
            <a:noFill/>
            <a:miter lim="800000"/>
            <a:headEnd/>
            <a:tailEnd/>
          </a:ln>
        </p:spPr>
      </p:pic>
      <p:pic>
        <p:nvPicPr>
          <p:cNvPr id="420" name="Picture 8" descr="wirelessaccess"/>
          <p:cNvPicPr>
            <a:picLocks noChangeAspect="1" noChangeArrowheads="1"/>
          </p:cNvPicPr>
          <p:nvPr/>
        </p:nvPicPr>
        <p:blipFill>
          <a:blip r:embed="rId3"/>
          <a:srcRect/>
          <a:stretch>
            <a:fillRect/>
          </a:stretch>
        </p:blipFill>
        <p:spPr bwMode="auto">
          <a:xfrm>
            <a:off x="4397784" y="3368926"/>
            <a:ext cx="267728" cy="204871"/>
          </a:xfrm>
          <a:prstGeom prst="rect">
            <a:avLst/>
          </a:prstGeom>
          <a:noFill/>
          <a:ln w="9525">
            <a:noFill/>
            <a:miter lim="800000"/>
            <a:headEnd/>
            <a:tailEnd/>
          </a:ln>
        </p:spPr>
      </p:pic>
      <p:pic>
        <p:nvPicPr>
          <p:cNvPr id="421" name="Picture 8" descr="wirelessaccess"/>
          <p:cNvPicPr>
            <a:picLocks noChangeAspect="1" noChangeArrowheads="1"/>
          </p:cNvPicPr>
          <p:nvPr/>
        </p:nvPicPr>
        <p:blipFill>
          <a:blip r:embed="rId3"/>
          <a:srcRect/>
          <a:stretch>
            <a:fillRect/>
          </a:stretch>
        </p:blipFill>
        <p:spPr bwMode="auto">
          <a:xfrm>
            <a:off x="4673895" y="3192479"/>
            <a:ext cx="267728" cy="204871"/>
          </a:xfrm>
          <a:prstGeom prst="rect">
            <a:avLst/>
          </a:prstGeom>
          <a:noFill/>
          <a:ln w="9525">
            <a:noFill/>
            <a:miter lim="800000"/>
            <a:headEnd/>
            <a:tailEnd/>
          </a:ln>
        </p:spPr>
      </p:pic>
      <p:pic>
        <p:nvPicPr>
          <p:cNvPr id="422" name="Picture 8" descr="wirelessaccess"/>
          <p:cNvPicPr>
            <a:picLocks noChangeAspect="1" noChangeArrowheads="1"/>
          </p:cNvPicPr>
          <p:nvPr/>
        </p:nvPicPr>
        <p:blipFill>
          <a:blip r:embed="rId3"/>
          <a:srcRect/>
          <a:stretch>
            <a:fillRect/>
          </a:stretch>
        </p:blipFill>
        <p:spPr bwMode="auto">
          <a:xfrm>
            <a:off x="5184756" y="3375936"/>
            <a:ext cx="267728" cy="204871"/>
          </a:xfrm>
          <a:prstGeom prst="rect">
            <a:avLst/>
          </a:prstGeom>
          <a:noFill/>
          <a:ln w="9525">
            <a:noFill/>
            <a:miter lim="800000"/>
            <a:headEnd/>
            <a:tailEnd/>
          </a:ln>
        </p:spPr>
      </p:pic>
      <p:pic>
        <p:nvPicPr>
          <p:cNvPr id="423" name="Picture 8" descr="wirelessaccess"/>
          <p:cNvPicPr>
            <a:picLocks noChangeAspect="1" noChangeArrowheads="1"/>
          </p:cNvPicPr>
          <p:nvPr/>
        </p:nvPicPr>
        <p:blipFill>
          <a:blip r:embed="rId3"/>
          <a:srcRect/>
          <a:stretch>
            <a:fillRect/>
          </a:stretch>
        </p:blipFill>
        <p:spPr bwMode="auto">
          <a:xfrm>
            <a:off x="5386344" y="3209610"/>
            <a:ext cx="267728" cy="204871"/>
          </a:xfrm>
          <a:prstGeom prst="rect">
            <a:avLst/>
          </a:prstGeom>
          <a:noFill/>
          <a:ln w="9525">
            <a:noFill/>
            <a:miter lim="800000"/>
            <a:headEnd/>
            <a:tailEnd/>
          </a:ln>
        </p:spPr>
      </p:pic>
      <p:pic>
        <p:nvPicPr>
          <p:cNvPr id="424" name="Picture 8" descr="wirelessaccess"/>
          <p:cNvPicPr>
            <a:picLocks noChangeAspect="1" noChangeArrowheads="1"/>
          </p:cNvPicPr>
          <p:nvPr/>
        </p:nvPicPr>
        <p:blipFill>
          <a:blip r:embed="rId3"/>
          <a:srcRect/>
          <a:stretch>
            <a:fillRect/>
          </a:stretch>
        </p:blipFill>
        <p:spPr bwMode="auto">
          <a:xfrm>
            <a:off x="5549899" y="3416817"/>
            <a:ext cx="267728" cy="204871"/>
          </a:xfrm>
          <a:prstGeom prst="rect">
            <a:avLst/>
          </a:prstGeom>
          <a:noFill/>
          <a:ln w="9525">
            <a:noFill/>
            <a:miter lim="800000"/>
            <a:headEnd/>
            <a:tailEnd/>
          </a:ln>
        </p:spPr>
      </p:pic>
      <p:pic>
        <p:nvPicPr>
          <p:cNvPr id="433" name="Picture 8" descr="wirelessaccess"/>
          <p:cNvPicPr>
            <a:picLocks noChangeAspect="1" noChangeArrowheads="1"/>
          </p:cNvPicPr>
          <p:nvPr/>
        </p:nvPicPr>
        <p:blipFill>
          <a:blip r:embed="rId3"/>
          <a:srcRect/>
          <a:stretch>
            <a:fillRect/>
          </a:stretch>
        </p:blipFill>
        <p:spPr bwMode="auto">
          <a:xfrm>
            <a:off x="6702813" y="3369894"/>
            <a:ext cx="267728" cy="204871"/>
          </a:xfrm>
          <a:prstGeom prst="rect">
            <a:avLst/>
          </a:prstGeom>
          <a:noFill/>
          <a:ln w="9525">
            <a:noFill/>
            <a:miter lim="800000"/>
            <a:headEnd/>
            <a:tailEnd/>
          </a:ln>
        </p:spPr>
      </p:pic>
      <p:pic>
        <p:nvPicPr>
          <p:cNvPr id="434" name="Picture 8" descr="wirelessaccess"/>
          <p:cNvPicPr>
            <a:picLocks noChangeAspect="1" noChangeArrowheads="1"/>
          </p:cNvPicPr>
          <p:nvPr/>
        </p:nvPicPr>
        <p:blipFill>
          <a:blip r:embed="rId3"/>
          <a:srcRect/>
          <a:stretch>
            <a:fillRect/>
          </a:stretch>
        </p:blipFill>
        <p:spPr bwMode="auto">
          <a:xfrm>
            <a:off x="6397267" y="3368718"/>
            <a:ext cx="267728" cy="204871"/>
          </a:xfrm>
          <a:prstGeom prst="rect">
            <a:avLst/>
          </a:prstGeom>
          <a:noFill/>
          <a:ln w="9525">
            <a:noFill/>
            <a:miter lim="800000"/>
            <a:headEnd/>
            <a:tailEnd/>
          </a:ln>
        </p:spPr>
      </p:pic>
      <p:pic>
        <p:nvPicPr>
          <p:cNvPr id="436" name="Picture 89"/>
          <p:cNvPicPr>
            <a:picLocks noChangeArrowheads="1"/>
          </p:cNvPicPr>
          <p:nvPr/>
        </p:nvPicPr>
        <p:blipFill>
          <a:blip r:embed="rId4"/>
          <a:srcRect/>
          <a:stretch>
            <a:fillRect/>
          </a:stretch>
        </p:blipFill>
        <p:spPr bwMode="auto">
          <a:xfrm>
            <a:off x="2821461" y="5272210"/>
            <a:ext cx="293688" cy="186532"/>
          </a:xfrm>
          <a:prstGeom prst="rect">
            <a:avLst/>
          </a:prstGeom>
          <a:noFill/>
          <a:ln w="12700">
            <a:noFill/>
            <a:miter lim="800000"/>
            <a:headEnd/>
            <a:tailEnd/>
          </a:ln>
          <a:effectLst/>
        </p:spPr>
      </p:pic>
      <p:pic>
        <p:nvPicPr>
          <p:cNvPr id="437" name="Picture 89"/>
          <p:cNvPicPr>
            <a:picLocks noChangeArrowheads="1"/>
          </p:cNvPicPr>
          <p:nvPr/>
        </p:nvPicPr>
        <p:blipFill>
          <a:blip r:embed="rId4"/>
          <a:srcRect/>
          <a:stretch>
            <a:fillRect/>
          </a:stretch>
        </p:blipFill>
        <p:spPr bwMode="auto">
          <a:xfrm>
            <a:off x="4976966" y="5226612"/>
            <a:ext cx="293688" cy="186532"/>
          </a:xfrm>
          <a:prstGeom prst="rect">
            <a:avLst/>
          </a:prstGeom>
          <a:noFill/>
          <a:ln w="12700">
            <a:noFill/>
            <a:miter lim="800000"/>
            <a:headEnd/>
            <a:tailEnd/>
          </a:ln>
          <a:effectLst/>
        </p:spPr>
      </p:pic>
      <p:pic>
        <p:nvPicPr>
          <p:cNvPr id="440" name="Picture 89"/>
          <p:cNvPicPr>
            <a:picLocks noChangeArrowheads="1"/>
          </p:cNvPicPr>
          <p:nvPr/>
        </p:nvPicPr>
        <p:blipFill>
          <a:blip r:embed="rId4"/>
          <a:srcRect/>
          <a:stretch>
            <a:fillRect/>
          </a:stretch>
        </p:blipFill>
        <p:spPr bwMode="auto">
          <a:xfrm>
            <a:off x="4695769" y="4727390"/>
            <a:ext cx="293688" cy="186532"/>
          </a:xfrm>
          <a:prstGeom prst="rect">
            <a:avLst/>
          </a:prstGeom>
          <a:noFill/>
          <a:ln w="12700">
            <a:noFill/>
            <a:miter lim="800000"/>
            <a:headEnd/>
            <a:tailEnd/>
          </a:ln>
          <a:effectLst/>
        </p:spPr>
      </p:pic>
      <p:pic>
        <p:nvPicPr>
          <p:cNvPr id="441" name="Picture 89"/>
          <p:cNvPicPr>
            <a:picLocks noChangeArrowheads="1"/>
          </p:cNvPicPr>
          <p:nvPr/>
        </p:nvPicPr>
        <p:blipFill>
          <a:blip r:embed="rId4"/>
          <a:srcRect/>
          <a:stretch>
            <a:fillRect/>
          </a:stretch>
        </p:blipFill>
        <p:spPr bwMode="auto">
          <a:xfrm>
            <a:off x="5342863" y="4721762"/>
            <a:ext cx="293688" cy="186532"/>
          </a:xfrm>
          <a:prstGeom prst="rect">
            <a:avLst/>
          </a:prstGeom>
          <a:noFill/>
          <a:ln w="12700">
            <a:noFill/>
            <a:miter lim="800000"/>
            <a:headEnd/>
            <a:tailEnd/>
          </a:ln>
          <a:effectLst/>
        </p:spPr>
      </p:pic>
      <p:pic>
        <p:nvPicPr>
          <p:cNvPr id="442" name="Picture 89"/>
          <p:cNvPicPr>
            <a:picLocks noChangeArrowheads="1"/>
          </p:cNvPicPr>
          <p:nvPr/>
        </p:nvPicPr>
        <p:blipFill>
          <a:blip r:embed="rId4"/>
          <a:srcRect/>
          <a:stretch>
            <a:fillRect/>
          </a:stretch>
        </p:blipFill>
        <p:spPr bwMode="auto">
          <a:xfrm>
            <a:off x="4364252" y="4741254"/>
            <a:ext cx="293688" cy="186532"/>
          </a:xfrm>
          <a:prstGeom prst="rect">
            <a:avLst/>
          </a:prstGeom>
          <a:noFill/>
          <a:ln w="12700">
            <a:noFill/>
            <a:miter lim="800000"/>
            <a:headEnd/>
            <a:tailEnd/>
          </a:ln>
          <a:effectLst/>
        </p:spPr>
      </p:pic>
      <p:pic>
        <p:nvPicPr>
          <p:cNvPr id="443" name="Picture 89"/>
          <p:cNvPicPr>
            <a:picLocks noChangeArrowheads="1"/>
          </p:cNvPicPr>
          <p:nvPr/>
        </p:nvPicPr>
        <p:blipFill>
          <a:blip r:embed="rId4"/>
          <a:srcRect/>
          <a:stretch>
            <a:fillRect/>
          </a:stretch>
        </p:blipFill>
        <p:spPr bwMode="auto">
          <a:xfrm>
            <a:off x="3963910" y="4761231"/>
            <a:ext cx="293688" cy="186532"/>
          </a:xfrm>
          <a:prstGeom prst="rect">
            <a:avLst/>
          </a:prstGeom>
          <a:noFill/>
          <a:ln w="12700">
            <a:noFill/>
            <a:miter lim="800000"/>
            <a:headEnd/>
            <a:tailEnd/>
          </a:ln>
          <a:effectLst/>
        </p:spPr>
      </p:pic>
      <p:pic>
        <p:nvPicPr>
          <p:cNvPr id="444" name="Picture 89"/>
          <p:cNvPicPr>
            <a:picLocks noChangeArrowheads="1"/>
          </p:cNvPicPr>
          <p:nvPr/>
        </p:nvPicPr>
        <p:blipFill>
          <a:blip r:embed="rId4"/>
          <a:srcRect/>
          <a:stretch>
            <a:fillRect/>
          </a:stretch>
        </p:blipFill>
        <p:spPr bwMode="auto">
          <a:xfrm>
            <a:off x="2636289" y="4725788"/>
            <a:ext cx="293688" cy="186532"/>
          </a:xfrm>
          <a:prstGeom prst="rect">
            <a:avLst/>
          </a:prstGeom>
          <a:noFill/>
          <a:ln w="12700">
            <a:noFill/>
            <a:miter lim="800000"/>
            <a:headEnd/>
            <a:tailEnd/>
          </a:ln>
          <a:effectLst/>
        </p:spPr>
      </p:pic>
      <p:graphicFrame>
        <p:nvGraphicFramePr>
          <p:cNvPr id="60417" name="Object 87">
            <a:hlinkClick r:id="" action="ppaction://ole?verb=0"/>
          </p:cNvPr>
          <p:cNvGraphicFramePr>
            <a:graphicFrameLocks/>
          </p:cNvGraphicFramePr>
          <p:nvPr>
            <p:extLst>
              <p:ext uri="{D42A27DB-BD31-4B8C-83A1-F6EECF244321}">
                <p14:modId xmlns:p14="http://schemas.microsoft.com/office/powerpoint/2010/main" val="787809634"/>
              </p:ext>
            </p:extLst>
          </p:nvPr>
        </p:nvGraphicFramePr>
        <p:xfrm>
          <a:off x="2572639" y="4315753"/>
          <a:ext cx="402881" cy="206548"/>
        </p:xfrm>
        <a:graphic>
          <a:graphicData uri="http://schemas.openxmlformats.org/presentationml/2006/ole">
            <mc:AlternateContent xmlns:mc="http://schemas.openxmlformats.org/markup-compatibility/2006">
              <mc:Choice xmlns:v="urn:schemas-microsoft-com:vml" Requires="v">
                <p:oleObj spid="_x0000_s1039" name="Microsoft ClipArt Gallery" r:id="rId5" imgW="6019560" imgH="2565360" progId="">
                  <p:embed/>
                </p:oleObj>
              </mc:Choice>
              <mc:Fallback>
                <p:oleObj name="Microsoft ClipArt Gallery" r:id="rId5" imgW="6019560" imgH="2565360" progId="">
                  <p:embed/>
                  <p:pic>
                    <p:nvPicPr>
                      <p:cNvPr id="0" name=""/>
                      <p:cNvPicPr>
                        <a:picLocks noChangeArrowheads="1"/>
                      </p:cNvPicPr>
                      <p:nvPr/>
                    </p:nvPicPr>
                    <p:blipFill>
                      <a:blip r:embed="rId6">
                        <a:lum bright="-20000" contrast="20000"/>
                        <a:extLst>
                          <a:ext uri="{28A0092B-C50C-407E-A947-70E740481C1C}">
                            <a14:useLocalDpi xmlns:a14="http://schemas.microsoft.com/office/drawing/2010/main" val="0"/>
                          </a:ext>
                        </a:extLst>
                      </a:blip>
                      <a:srcRect/>
                      <a:stretch>
                        <a:fillRect/>
                      </a:stretch>
                    </p:blipFill>
                    <p:spPr bwMode="auto">
                      <a:xfrm>
                        <a:off x="2572639" y="4315753"/>
                        <a:ext cx="402881" cy="2065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0418" name="Object 87">
            <a:hlinkClick r:id="" action="ppaction://ole?verb=0"/>
          </p:cNvPr>
          <p:cNvGraphicFramePr>
            <a:graphicFrameLocks/>
          </p:cNvGraphicFramePr>
          <p:nvPr>
            <p:extLst>
              <p:ext uri="{D42A27DB-BD31-4B8C-83A1-F6EECF244321}">
                <p14:modId xmlns:p14="http://schemas.microsoft.com/office/powerpoint/2010/main" val="1479834883"/>
              </p:ext>
            </p:extLst>
          </p:nvPr>
        </p:nvGraphicFramePr>
        <p:xfrm>
          <a:off x="1519911" y="4315754"/>
          <a:ext cx="403489" cy="206375"/>
        </p:xfrm>
        <a:graphic>
          <a:graphicData uri="http://schemas.openxmlformats.org/presentationml/2006/ole">
            <mc:AlternateContent xmlns:mc="http://schemas.openxmlformats.org/markup-compatibility/2006">
              <mc:Choice xmlns:v="urn:schemas-microsoft-com:vml" Requires="v">
                <p:oleObj spid="_x0000_s1040" name="Microsoft ClipArt Gallery" r:id="rId7" imgW="6019560" imgH="2565360" progId="">
                  <p:embed/>
                </p:oleObj>
              </mc:Choice>
              <mc:Fallback>
                <p:oleObj name="Microsoft ClipArt Gallery" r:id="rId7" imgW="6019560" imgH="2565360" progId="">
                  <p:embed/>
                  <p:pic>
                    <p:nvPicPr>
                      <p:cNvPr id="0" name=""/>
                      <p:cNvPicPr>
                        <a:picLocks noChangeArrowheads="1"/>
                      </p:cNvPicPr>
                      <p:nvPr/>
                    </p:nvPicPr>
                    <p:blipFill>
                      <a:blip r:embed="rId6">
                        <a:lum bright="-20000" contrast="20000"/>
                        <a:extLst>
                          <a:ext uri="{28A0092B-C50C-407E-A947-70E740481C1C}">
                            <a14:useLocalDpi xmlns:a14="http://schemas.microsoft.com/office/drawing/2010/main" val="0"/>
                          </a:ext>
                        </a:extLst>
                      </a:blip>
                      <a:srcRect/>
                      <a:stretch>
                        <a:fillRect/>
                      </a:stretch>
                    </p:blipFill>
                    <p:spPr bwMode="auto">
                      <a:xfrm>
                        <a:off x="1519911" y="4315754"/>
                        <a:ext cx="403489" cy="20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446" name="Picture 445" descr="switch-col.wmf"/>
          <p:cNvPicPr>
            <a:picLocks noChangeAspect="1"/>
          </p:cNvPicPr>
          <p:nvPr/>
        </p:nvPicPr>
        <p:blipFill>
          <a:blip r:embed="rId8" cstate="print"/>
          <a:stretch>
            <a:fillRect/>
          </a:stretch>
        </p:blipFill>
        <p:spPr>
          <a:xfrm>
            <a:off x="6603475" y="4284019"/>
            <a:ext cx="269977" cy="119610"/>
          </a:xfrm>
          <a:prstGeom prst="rect">
            <a:avLst/>
          </a:prstGeom>
        </p:spPr>
      </p:pic>
      <p:pic>
        <p:nvPicPr>
          <p:cNvPr id="447" name="Picture 446" descr="switch-col.wmf"/>
          <p:cNvPicPr>
            <a:picLocks noChangeAspect="1"/>
          </p:cNvPicPr>
          <p:nvPr/>
        </p:nvPicPr>
        <p:blipFill>
          <a:blip r:embed="rId8" cstate="print"/>
          <a:stretch>
            <a:fillRect/>
          </a:stretch>
        </p:blipFill>
        <p:spPr>
          <a:xfrm>
            <a:off x="6715872" y="3782860"/>
            <a:ext cx="269977" cy="119610"/>
          </a:xfrm>
          <a:prstGeom prst="rect">
            <a:avLst/>
          </a:prstGeom>
        </p:spPr>
      </p:pic>
      <p:pic>
        <p:nvPicPr>
          <p:cNvPr id="448" name="Picture 447" descr="switch-col.wmf"/>
          <p:cNvPicPr>
            <a:picLocks noChangeAspect="1"/>
          </p:cNvPicPr>
          <p:nvPr/>
        </p:nvPicPr>
        <p:blipFill>
          <a:blip r:embed="rId8" cstate="print"/>
          <a:stretch>
            <a:fillRect/>
          </a:stretch>
        </p:blipFill>
        <p:spPr>
          <a:xfrm>
            <a:off x="6453025" y="3657736"/>
            <a:ext cx="269977" cy="119610"/>
          </a:xfrm>
          <a:prstGeom prst="rect">
            <a:avLst/>
          </a:prstGeom>
        </p:spPr>
      </p:pic>
      <p:grpSp>
        <p:nvGrpSpPr>
          <p:cNvPr id="473" name="Group 25"/>
          <p:cNvGrpSpPr>
            <a:grpSpLocks noChangeAspect="1"/>
          </p:cNvGrpSpPr>
          <p:nvPr/>
        </p:nvGrpSpPr>
        <p:grpSpPr bwMode="auto">
          <a:xfrm flipH="1">
            <a:off x="2745996" y="3138107"/>
            <a:ext cx="342167" cy="411913"/>
            <a:chOff x="5" y="2480"/>
            <a:chExt cx="237" cy="430"/>
          </a:xfrm>
        </p:grpSpPr>
        <p:grpSp>
          <p:nvGrpSpPr>
            <p:cNvPr id="474" name="Group 26"/>
            <p:cNvGrpSpPr>
              <a:grpSpLocks noChangeAspect="1"/>
            </p:cNvGrpSpPr>
            <p:nvPr/>
          </p:nvGrpSpPr>
          <p:grpSpPr bwMode="auto">
            <a:xfrm>
              <a:off x="5" y="2521"/>
              <a:ext cx="145" cy="389"/>
              <a:chOff x="5" y="2521"/>
              <a:chExt cx="145" cy="389"/>
            </a:xfrm>
          </p:grpSpPr>
          <p:grpSp>
            <p:nvGrpSpPr>
              <p:cNvPr id="478" name="Group 27"/>
              <p:cNvGrpSpPr>
                <a:grpSpLocks noChangeAspect="1"/>
              </p:cNvGrpSpPr>
              <p:nvPr/>
            </p:nvGrpSpPr>
            <p:grpSpPr bwMode="auto">
              <a:xfrm>
                <a:off x="7" y="2654"/>
                <a:ext cx="143" cy="256"/>
                <a:chOff x="7" y="2654"/>
                <a:chExt cx="143" cy="256"/>
              </a:xfrm>
            </p:grpSpPr>
            <p:grpSp>
              <p:nvGrpSpPr>
                <p:cNvPr id="486" name="Group 28"/>
                <p:cNvGrpSpPr>
                  <a:grpSpLocks noChangeAspect="1"/>
                </p:cNvGrpSpPr>
                <p:nvPr/>
              </p:nvGrpSpPr>
              <p:grpSpPr bwMode="auto">
                <a:xfrm>
                  <a:off x="7" y="2661"/>
                  <a:ext cx="93" cy="247"/>
                  <a:chOff x="7" y="2661"/>
                  <a:chExt cx="93" cy="247"/>
                </a:xfrm>
              </p:grpSpPr>
              <p:sp>
                <p:nvSpPr>
                  <p:cNvPr id="494"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495"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496"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497"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498"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499"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500"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487"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488"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489"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490"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491"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492"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493"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479" name="Group 43"/>
              <p:cNvGrpSpPr>
                <a:grpSpLocks noChangeAspect="1"/>
              </p:cNvGrpSpPr>
              <p:nvPr/>
            </p:nvGrpSpPr>
            <p:grpSpPr bwMode="auto">
              <a:xfrm>
                <a:off x="5" y="2533"/>
                <a:ext cx="141" cy="374"/>
                <a:chOff x="5" y="2533"/>
                <a:chExt cx="141" cy="374"/>
              </a:xfrm>
            </p:grpSpPr>
            <p:sp>
              <p:nvSpPr>
                <p:cNvPr id="481"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482"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483"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484"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485"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480"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475"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476"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477"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grpSp>
        <p:nvGrpSpPr>
          <p:cNvPr id="501" name="Group 25"/>
          <p:cNvGrpSpPr>
            <a:grpSpLocks noChangeAspect="1"/>
          </p:cNvGrpSpPr>
          <p:nvPr/>
        </p:nvGrpSpPr>
        <p:grpSpPr bwMode="auto">
          <a:xfrm flipH="1">
            <a:off x="3089386" y="3058037"/>
            <a:ext cx="342167" cy="411913"/>
            <a:chOff x="5" y="2480"/>
            <a:chExt cx="237" cy="430"/>
          </a:xfrm>
        </p:grpSpPr>
        <p:grpSp>
          <p:nvGrpSpPr>
            <p:cNvPr id="502" name="Group 26"/>
            <p:cNvGrpSpPr>
              <a:grpSpLocks noChangeAspect="1"/>
            </p:cNvGrpSpPr>
            <p:nvPr/>
          </p:nvGrpSpPr>
          <p:grpSpPr bwMode="auto">
            <a:xfrm>
              <a:off x="5" y="2521"/>
              <a:ext cx="145" cy="389"/>
              <a:chOff x="5" y="2521"/>
              <a:chExt cx="145" cy="389"/>
            </a:xfrm>
          </p:grpSpPr>
          <p:grpSp>
            <p:nvGrpSpPr>
              <p:cNvPr id="506" name="Group 27"/>
              <p:cNvGrpSpPr>
                <a:grpSpLocks noChangeAspect="1"/>
              </p:cNvGrpSpPr>
              <p:nvPr/>
            </p:nvGrpSpPr>
            <p:grpSpPr bwMode="auto">
              <a:xfrm>
                <a:off x="7" y="2654"/>
                <a:ext cx="143" cy="256"/>
                <a:chOff x="7" y="2654"/>
                <a:chExt cx="143" cy="256"/>
              </a:xfrm>
            </p:grpSpPr>
            <p:grpSp>
              <p:nvGrpSpPr>
                <p:cNvPr id="514" name="Group 28"/>
                <p:cNvGrpSpPr>
                  <a:grpSpLocks noChangeAspect="1"/>
                </p:cNvGrpSpPr>
                <p:nvPr/>
              </p:nvGrpSpPr>
              <p:grpSpPr bwMode="auto">
                <a:xfrm>
                  <a:off x="7" y="2661"/>
                  <a:ext cx="93" cy="247"/>
                  <a:chOff x="7" y="2661"/>
                  <a:chExt cx="93" cy="247"/>
                </a:xfrm>
              </p:grpSpPr>
              <p:sp>
                <p:nvSpPr>
                  <p:cNvPr id="522"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500" dirty="0">
                      <a:latin typeface="+mn-lt"/>
                    </a:endParaRPr>
                  </a:p>
                </p:txBody>
              </p:sp>
              <p:sp>
                <p:nvSpPr>
                  <p:cNvPr id="523"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500" dirty="0">
                      <a:latin typeface="+mn-lt"/>
                    </a:endParaRPr>
                  </a:p>
                </p:txBody>
              </p:sp>
              <p:sp>
                <p:nvSpPr>
                  <p:cNvPr id="524"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500" dirty="0">
                      <a:latin typeface="+mn-lt"/>
                    </a:endParaRPr>
                  </a:p>
                </p:txBody>
              </p:sp>
              <p:sp>
                <p:nvSpPr>
                  <p:cNvPr id="525"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500" dirty="0">
                      <a:latin typeface="+mn-lt"/>
                    </a:endParaRPr>
                  </a:p>
                </p:txBody>
              </p:sp>
              <p:sp>
                <p:nvSpPr>
                  <p:cNvPr id="526"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500" dirty="0">
                      <a:latin typeface="+mn-lt"/>
                    </a:endParaRPr>
                  </a:p>
                </p:txBody>
              </p:sp>
              <p:sp>
                <p:nvSpPr>
                  <p:cNvPr id="527"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500" dirty="0">
                      <a:latin typeface="+mn-lt"/>
                    </a:endParaRPr>
                  </a:p>
                </p:txBody>
              </p:sp>
              <p:sp>
                <p:nvSpPr>
                  <p:cNvPr id="528"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500" dirty="0">
                      <a:latin typeface="+mn-lt"/>
                    </a:endParaRPr>
                  </a:p>
                </p:txBody>
              </p:sp>
            </p:grpSp>
            <p:sp>
              <p:nvSpPr>
                <p:cNvPr id="515"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500" dirty="0">
                    <a:latin typeface="+mn-lt"/>
                  </a:endParaRPr>
                </a:p>
              </p:txBody>
            </p:sp>
            <p:sp>
              <p:nvSpPr>
                <p:cNvPr id="516"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500" dirty="0">
                    <a:latin typeface="+mn-lt"/>
                  </a:endParaRPr>
                </a:p>
              </p:txBody>
            </p:sp>
            <p:sp>
              <p:nvSpPr>
                <p:cNvPr id="517"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500" dirty="0">
                    <a:latin typeface="+mn-lt"/>
                  </a:endParaRPr>
                </a:p>
              </p:txBody>
            </p:sp>
            <p:sp>
              <p:nvSpPr>
                <p:cNvPr id="518"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500" dirty="0">
                    <a:latin typeface="+mn-lt"/>
                  </a:endParaRPr>
                </a:p>
              </p:txBody>
            </p:sp>
            <p:sp>
              <p:nvSpPr>
                <p:cNvPr id="519"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500" dirty="0">
                    <a:latin typeface="+mn-lt"/>
                  </a:endParaRPr>
                </a:p>
              </p:txBody>
            </p:sp>
            <p:sp>
              <p:nvSpPr>
                <p:cNvPr id="520"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500" dirty="0">
                    <a:latin typeface="+mn-lt"/>
                  </a:endParaRPr>
                </a:p>
              </p:txBody>
            </p:sp>
            <p:sp>
              <p:nvSpPr>
                <p:cNvPr id="521"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500" dirty="0">
                    <a:latin typeface="+mn-lt"/>
                  </a:endParaRPr>
                </a:p>
              </p:txBody>
            </p:sp>
          </p:grpSp>
          <p:grpSp>
            <p:nvGrpSpPr>
              <p:cNvPr id="507" name="Group 43"/>
              <p:cNvGrpSpPr>
                <a:grpSpLocks noChangeAspect="1"/>
              </p:cNvGrpSpPr>
              <p:nvPr/>
            </p:nvGrpSpPr>
            <p:grpSpPr bwMode="auto">
              <a:xfrm>
                <a:off x="5" y="2533"/>
                <a:ext cx="141" cy="374"/>
                <a:chOff x="5" y="2533"/>
                <a:chExt cx="141" cy="374"/>
              </a:xfrm>
            </p:grpSpPr>
            <p:sp>
              <p:nvSpPr>
                <p:cNvPr id="509"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500" dirty="0">
                    <a:latin typeface="+mn-lt"/>
                  </a:endParaRPr>
                </a:p>
              </p:txBody>
            </p:sp>
            <p:sp>
              <p:nvSpPr>
                <p:cNvPr id="510"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500" dirty="0">
                    <a:latin typeface="+mn-lt"/>
                  </a:endParaRPr>
                </a:p>
              </p:txBody>
            </p:sp>
            <p:sp>
              <p:nvSpPr>
                <p:cNvPr id="511"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500" dirty="0">
                    <a:latin typeface="+mn-lt"/>
                  </a:endParaRPr>
                </a:p>
              </p:txBody>
            </p:sp>
            <p:sp>
              <p:nvSpPr>
                <p:cNvPr id="512"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500" dirty="0">
                    <a:latin typeface="+mn-lt"/>
                  </a:endParaRPr>
                </a:p>
              </p:txBody>
            </p:sp>
            <p:sp>
              <p:nvSpPr>
                <p:cNvPr id="513"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500" dirty="0">
                    <a:latin typeface="+mn-lt"/>
                  </a:endParaRPr>
                </a:p>
              </p:txBody>
            </p:sp>
          </p:grpSp>
          <p:sp>
            <p:nvSpPr>
              <p:cNvPr id="508"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500" dirty="0">
                  <a:latin typeface="+mn-lt"/>
                </a:endParaRPr>
              </a:p>
            </p:txBody>
          </p:sp>
        </p:grpSp>
        <p:sp>
          <p:nvSpPr>
            <p:cNvPr id="503"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500" dirty="0">
                <a:latin typeface="+mn-lt"/>
              </a:endParaRPr>
            </a:p>
          </p:txBody>
        </p:sp>
        <p:sp>
          <p:nvSpPr>
            <p:cNvPr id="504"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500" dirty="0">
                <a:latin typeface="+mn-lt"/>
              </a:endParaRPr>
            </a:p>
          </p:txBody>
        </p:sp>
        <p:sp>
          <p:nvSpPr>
            <p:cNvPr id="505"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500" dirty="0">
                <a:latin typeface="+mn-lt"/>
              </a:endParaRPr>
            </a:p>
          </p:txBody>
        </p:sp>
      </p:grpSp>
      <p:pic>
        <p:nvPicPr>
          <p:cNvPr id="529"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06959" y="2569164"/>
            <a:ext cx="494816" cy="4795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60979" y="2632678"/>
            <a:ext cx="257344" cy="366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32" name="Picture 1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93113" y="2563205"/>
            <a:ext cx="564398" cy="5643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33" name="Group 56"/>
          <p:cNvGrpSpPr>
            <a:grpSpLocks/>
          </p:cNvGrpSpPr>
          <p:nvPr/>
        </p:nvGrpSpPr>
        <p:grpSpPr bwMode="auto">
          <a:xfrm>
            <a:off x="5932549" y="3335801"/>
            <a:ext cx="239651" cy="1507753"/>
            <a:chOff x="14990" y="14291"/>
            <a:chExt cx="2984" cy="1469"/>
          </a:xfrm>
          <a:solidFill>
            <a:schemeClr val="accent4">
              <a:lumMod val="75000"/>
            </a:schemeClr>
          </a:solidFill>
        </p:grpSpPr>
        <p:grpSp>
          <p:nvGrpSpPr>
            <p:cNvPr id="534" name="Group 57"/>
            <p:cNvGrpSpPr>
              <a:grpSpLocks/>
            </p:cNvGrpSpPr>
            <p:nvPr/>
          </p:nvGrpSpPr>
          <p:grpSpPr bwMode="auto">
            <a:xfrm>
              <a:off x="14990" y="14291"/>
              <a:ext cx="2984" cy="1469"/>
              <a:chOff x="11769" y="15595"/>
              <a:chExt cx="2983" cy="1470"/>
            </a:xfrm>
            <a:grpFill/>
          </p:grpSpPr>
          <p:sp>
            <p:nvSpPr>
              <p:cNvPr id="536"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537"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538"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539"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540"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541"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542"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543"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544"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535" name="Rectangle 67"/>
            <p:cNvSpPr>
              <a:spLocks noChangeArrowheads="1"/>
            </p:cNvSpPr>
            <p:nvPr/>
          </p:nvSpPr>
          <p:spPr bwMode="auto">
            <a:xfrm rot="16200000">
              <a:off x="15812" y="13899"/>
              <a:ext cx="771" cy="2252"/>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Hotspot</a:t>
              </a:r>
              <a:endParaRPr lang="en-US" sz="1167" b="1" dirty="0">
                <a:solidFill>
                  <a:schemeClr val="bg1"/>
                </a:solidFill>
                <a:latin typeface="+mn-lt"/>
                <a:cs typeface="Arial" pitchFamily="34" charset="0"/>
              </a:endParaRPr>
            </a:p>
          </p:txBody>
        </p:sp>
      </p:grpSp>
      <p:pic>
        <p:nvPicPr>
          <p:cNvPr id="435" name="Picture 8" descr="wirelessaccess"/>
          <p:cNvPicPr>
            <a:picLocks noChangeAspect="1" noChangeArrowheads="1"/>
          </p:cNvPicPr>
          <p:nvPr/>
        </p:nvPicPr>
        <p:blipFill>
          <a:blip r:embed="rId3"/>
          <a:srcRect/>
          <a:stretch>
            <a:fillRect/>
          </a:stretch>
        </p:blipFill>
        <p:spPr bwMode="auto">
          <a:xfrm>
            <a:off x="6005463" y="3244864"/>
            <a:ext cx="267728" cy="204871"/>
          </a:xfrm>
          <a:prstGeom prst="rect">
            <a:avLst/>
          </a:prstGeom>
          <a:noFill/>
          <a:ln w="9525">
            <a:noFill/>
            <a:miter lim="800000"/>
            <a:headEnd/>
            <a:tailEnd/>
          </a:ln>
        </p:spPr>
      </p:pic>
      <p:sp>
        <p:nvSpPr>
          <p:cNvPr id="4" name="Rectangle 3"/>
          <p:cNvSpPr/>
          <p:nvPr/>
        </p:nvSpPr>
        <p:spPr bwMode="auto">
          <a:xfrm>
            <a:off x="7167659" y="3368692"/>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Smart Grid</a:t>
            </a:r>
            <a:endParaRPr kumimoji="0" lang="en-US" b="0" i="0" u="none" strike="noStrike" cap="none" normalizeH="0" baseline="0" dirty="0">
              <a:ln>
                <a:noFill/>
              </a:ln>
              <a:solidFill>
                <a:schemeClr val="tx1"/>
              </a:solidFill>
              <a:effectLst/>
              <a:latin typeface="+mn-lt"/>
            </a:endParaRPr>
          </a:p>
        </p:txBody>
      </p:sp>
      <p:sp>
        <p:nvSpPr>
          <p:cNvPr id="545" name="Rectangle 544"/>
          <p:cNvSpPr/>
          <p:nvPr/>
        </p:nvSpPr>
        <p:spPr bwMode="auto">
          <a:xfrm>
            <a:off x="7406873" y="3368692"/>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Cloud Computing</a:t>
            </a:r>
            <a:endParaRPr kumimoji="0" lang="en-US" b="0" i="0" u="none" strike="noStrike" cap="none" normalizeH="0" baseline="0" dirty="0">
              <a:ln>
                <a:noFill/>
              </a:ln>
              <a:solidFill>
                <a:schemeClr val="tx1"/>
              </a:solidFill>
              <a:effectLst/>
              <a:latin typeface="+mn-lt"/>
            </a:endParaRPr>
          </a:p>
        </p:txBody>
      </p:sp>
      <p:sp>
        <p:nvSpPr>
          <p:cNvPr id="546" name="Rectangle 545"/>
          <p:cNvSpPr/>
          <p:nvPr/>
        </p:nvSpPr>
        <p:spPr bwMode="auto">
          <a:xfrm>
            <a:off x="7643842" y="3363223"/>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mr-IN" dirty="0" smtClean="0">
                <a:latin typeface="+mn-lt"/>
              </a:rPr>
              <a:t>…</a:t>
            </a:r>
            <a:endParaRPr kumimoji="0" lang="en-US" b="0" i="0" u="none" strike="noStrike" cap="none" normalizeH="0" baseline="0" dirty="0">
              <a:ln>
                <a:noFill/>
              </a:ln>
              <a:solidFill>
                <a:schemeClr val="tx1"/>
              </a:solidFill>
              <a:effectLst/>
              <a:latin typeface="+mn-lt"/>
            </a:endParaRPr>
          </a:p>
        </p:txBody>
      </p:sp>
      <p:sp>
        <p:nvSpPr>
          <p:cNvPr id="547" name="Rectangle 546"/>
          <p:cNvSpPr/>
          <p:nvPr/>
        </p:nvSpPr>
        <p:spPr bwMode="auto">
          <a:xfrm>
            <a:off x="7880811" y="3357754"/>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eHealth</a:t>
            </a:r>
            <a:endParaRPr kumimoji="0" lang="en-US" b="0" i="0" u="none" strike="noStrike" cap="none" normalizeH="0" baseline="0" dirty="0">
              <a:ln>
                <a:noFill/>
              </a:ln>
              <a:solidFill>
                <a:schemeClr val="tx1"/>
              </a:solidFill>
              <a:effectLst/>
              <a:latin typeface="+mn-lt"/>
            </a:endParaRPr>
          </a:p>
        </p:txBody>
      </p:sp>
      <p:sp>
        <p:nvSpPr>
          <p:cNvPr id="548" name="Rectangle 547"/>
          <p:cNvSpPr/>
          <p:nvPr/>
        </p:nvSpPr>
        <p:spPr bwMode="auto">
          <a:xfrm>
            <a:off x="8117780" y="3352285"/>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Internet of Things</a:t>
            </a:r>
            <a:endParaRPr kumimoji="0" lang="en-US" b="0" i="0" u="none" strike="noStrike" cap="none" normalizeH="0" baseline="0" dirty="0">
              <a:ln>
                <a:noFill/>
              </a:ln>
              <a:solidFill>
                <a:schemeClr val="tx1"/>
              </a:solidFill>
              <a:effectLst/>
              <a:latin typeface="+mn-lt"/>
            </a:endParaRPr>
          </a:p>
        </p:txBody>
      </p:sp>
      <p:sp>
        <p:nvSpPr>
          <p:cNvPr id="549" name="Rectangle 548"/>
          <p:cNvSpPr/>
          <p:nvPr/>
        </p:nvSpPr>
        <p:spPr bwMode="auto">
          <a:xfrm>
            <a:off x="8354749" y="3346816"/>
            <a:ext cx="182357" cy="1306009"/>
          </a:xfrm>
          <a:prstGeom prst="rect">
            <a:avLst/>
          </a:prstGeom>
          <a:solidFill>
            <a:schemeClr val="bg2">
              <a:lumMod val="75000"/>
            </a:schemeClr>
          </a:solidFill>
          <a:ln w="12700" cap="flat" cmpd="sng" algn="ctr">
            <a:solidFill>
              <a:schemeClr val="bg2">
                <a:lumMod val="75000"/>
              </a:schemeClr>
            </a:solidFill>
            <a:prstDash val="solid"/>
            <a:round/>
            <a:headEnd type="none" w="sm" len="sm"/>
            <a:tailEnd type="none" w="sm" len="sm"/>
          </a:ln>
          <a:effectLst/>
        </p:spPr>
        <p:txBody>
          <a:bodyPr vert="vert270"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mn-lt"/>
              </a:rPr>
              <a:t>Smart Cities</a:t>
            </a:r>
            <a:endParaRPr kumimoji="0" lang="en-US" b="0" i="0" u="none" strike="noStrike" cap="none" normalizeH="0" baseline="0" dirty="0">
              <a:ln>
                <a:noFill/>
              </a:ln>
              <a:solidFill>
                <a:schemeClr val="tx1"/>
              </a:solidFill>
              <a:effectLst/>
              <a:latin typeface="+mn-lt"/>
            </a:endParaRPr>
          </a:p>
        </p:txBody>
      </p:sp>
      <p:cxnSp>
        <p:nvCxnSpPr>
          <p:cNvPr id="40" name="Straight Connector 39"/>
          <p:cNvCxnSpPr>
            <a:stCxn id="118" idx="4"/>
          </p:cNvCxnSpPr>
          <p:nvPr/>
        </p:nvCxnSpPr>
        <p:spPr bwMode="auto">
          <a:xfrm>
            <a:off x="6727995" y="4553683"/>
            <a:ext cx="5809" cy="29947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a:stCxn id="4" idx="2"/>
          </p:cNvCxnSpPr>
          <p:nvPr/>
        </p:nvCxnSpPr>
        <p:spPr bwMode="auto">
          <a:xfrm flipH="1">
            <a:off x="7258837" y="4674701"/>
            <a:ext cx="1" cy="212959"/>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0" name="Straight Connector 549"/>
          <p:cNvCxnSpPr>
            <a:stCxn id="545" idx="2"/>
          </p:cNvCxnSpPr>
          <p:nvPr/>
        </p:nvCxnSpPr>
        <p:spPr bwMode="auto">
          <a:xfrm>
            <a:off x="7498052" y="4674701"/>
            <a:ext cx="2081" cy="272761"/>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1" name="Straight Connector 550"/>
          <p:cNvCxnSpPr>
            <a:stCxn id="546" idx="2"/>
          </p:cNvCxnSpPr>
          <p:nvPr/>
        </p:nvCxnSpPr>
        <p:spPr bwMode="auto">
          <a:xfrm>
            <a:off x="7735021" y="4669232"/>
            <a:ext cx="0" cy="302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2" name="Straight Connector 551"/>
          <p:cNvCxnSpPr>
            <a:stCxn id="547" idx="2"/>
          </p:cNvCxnSpPr>
          <p:nvPr/>
        </p:nvCxnSpPr>
        <p:spPr bwMode="auto">
          <a:xfrm>
            <a:off x="7971990" y="4663763"/>
            <a:ext cx="0" cy="31805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3" name="Straight Connector 552"/>
          <p:cNvCxnSpPr>
            <a:stCxn id="548" idx="2"/>
          </p:cNvCxnSpPr>
          <p:nvPr/>
        </p:nvCxnSpPr>
        <p:spPr bwMode="auto">
          <a:xfrm>
            <a:off x="8208959" y="4658294"/>
            <a:ext cx="0" cy="34419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4" name="Straight Connector 553"/>
          <p:cNvCxnSpPr>
            <a:stCxn id="549" idx="2"/>
          </p:cNvCxnSpPr>
          <p:nvPr/>
        </p:nvCxnSpPr>
        <p:spPr bwMode="auto">
          <a:xfrm flipH="1">
            <a:off x="8443848" y="4652825"/>
            <a:ext cx="2080" cy="40765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254" name="Group 56"/>
          <p:cNvGrpSpPr>
            <a:grpSpLocks/>
          </p:cNvGrpSpPr>
          <p:nvPr/>
        </p:nvGrpSpPr>
        <p:grpSpPr bwMode="auto">
          <a:xfrm rot="404924" flipV="1">
            <a:off x="6387034" y="4852911"/>
            <a:ext cx="2301130" cy="488099"/>
            <a:chOff x="14990" y="14291"/>
            <a:chExt cx="2984" cy="1469"/>
          </a:xfrm>
          <a:solidFill>
            <a:schemeClr val="bg1">
              <a:lumMod val="50000"/>
            </a:schemeClr>
          </a:solidFill>
        </p:grpSpPr>
        <p:grpSp>
          <p:nvGrpSpPr>
            <p:cNvPr id="255" name="Group 57"/>
            <p:cNvGrpSpPr>
              <a:grpSpLocks/>
            </p:cNvGrpSpPr>
            <p:nvPr/>
          </p:nvGrpSpPr>
          <p:grpSpPr bwMode="auto">
            <a:xfrm>
              <a:off x="14990" y="14291"/>
              <a:ext cx="2984" cy="1469"/>
              <a:chOff x="11769" y="15595"/>
              <a:chExt cx="2983" cy="1470"/>
            </a:xfrm>
            <a:grpFill/>
          </p:grpSpPr>
          <p:sp>
            <p:nvSpPr>
              <p:cNvPr id="163" name="Oval 58"/>
              <p:cNvSpPr>
                <a:spLocks noChangeArrowheads="1"/>
              </p:cNvSpPr>
              <p:nvPr/>
            </p:nvSpPr>
            <p:spPr bwMode="auto">
              <a:xfrm>
                <a:off x="12790" y="15595"/>
                <a:ext cx="1300" cy="607"/>
              </a:xfrm>
              <a:prstGeom prst="ellipse">
                <a:avLst/>
              </a:prstGeom>
              <a:grpFill/>
              <a:ln w="12700">
                <a:noFill/>
                <a:round/>
                <a:headEnd/>
                <a:tailEnd/>
              </a:ln>
              <a:effectLst/>
            </p:spPr>
            <p:txBody>
              <a:bodyPr anchor="ctr"/>
              <a:lstStyle/>
              <a:p>
                <a:endParaRPr lang="en-US" sz="1167" b="1">
                  <a:latin typeface="+mn-lt"/>
                </a:endParaRPr>
              </a:p>
            </p:txBody>
          </p:sp>
          <p:sp>
            <p:nvSpPr>
              <p:cNvPr id="164" name="Oval 59"/>
              <p:cNvSpPr>
                <a:spLocks noChangeArrowheads="1"/>
              </p:cNvSpPr>
              <p:nvPr/>
            </p:nvSpPr>
            <p:spPr bwMode="auto">
              <a:xfrm>
                <a:off x="12072" y="15753"/>
                <a:ext cx="997" cy="611"/>
              </a:xfrm>
              <a:prstGeom prst="ellipse">
                <a:avLst/>
              </a:prstGeom>
              <a:grpFill/>
              <a:ln w="12700">
                <a:noFill/>
                <a:round/>
                <a:headEnd/>
                <a:tailEnd/>
              </a:ln>
              <a:effectLst/>
            </p:spPr>
            <p:txBody>
              <a:bodyPr anchor="ctr"/>
              <a:lstStyle/>
              <a:p>
                <a:endParaRPr lang="en-US" sz="1167" b="1">
                  <a:latin typeface="+mn-lt"/>
                </a:endParaRPr>
              </a:p>
            </p:txBody>
          </p:sp>
          <p:sp>
            <p:nvSpPr>
              <p:cNvPr id="165" name="Oval 60"/>
              <p:cNvSpPr>
                <a:spLocks noChangeArrowheads="1"/>
              </p:cNvSpPr>
              <p:nvPr/>
            </p:nvSpPr>
            <p:spPr bwMode="auto">
              <a:xfrm>
                <a:off x="11769" y="16120"/>
                <a:ext cx="671" cy="497"/>
              </a:xfrm>
              <a:prstGeom prst="ellipse">
                <a:avLst/>
              </a:prstGeom>
              <a:grpFill/>
              <a:ln w="12700">
                <a:noFill/>
                <a:round/>
                <a:headEnd/>
                <a:tailEnd/>
              </a:ln>
              <a:effectLst/>
            </p:spPr>
            <p:txBody>
              <a:bodyPr anchor="ctr"/>
              <a:lstStyle/>
              <a:p>
                <a:endParaRPr lang="en-US" sz="1167" b="1">
                  <a:latin typeface="+mn-lt"/>
                </a:endParaRPr>
              </a:p>
            </p:txBody>
          </p:sp>
          <p:sp>
            <p:nvSpPr>
              <p:cNvPr id="166" name="Oval 61"/>
              <p:cNvSpPr>
                <a:spLocks noChangeArrowheads="1"/>
              </p:cNvSpPr>
              <p:nvPr/>
            </p:nvSpPr>
            <p:spPr bwMode="auto">
              <a:xfrm>
                <a:off x="11973" y="16339"/>
                <a:ext cx="1009" cy="538"/>
              </a:xfrm>
              <a:prstGeom prst="ellipse">
                <a:avLst/>
              </a:prstGeom>
              <a:grpFill/>
              <a:ln w="12700">
                <a:noFill/>
                <a:round/>
                <a:headEnd/>
                <a:tailEnd/>
              </a:ln>
              <a:effectLst/>
            </p:spPr>
            <p:txBody>
              <a:bodyPr anchor="ctr"/>
              <a:lstStyle/>
              <a:p>
                <a:endParaRPr lang="en-US" sz="1167" b="1">
                  <a:latin typeface="+mn-lt"/>
                </a:endParaRPr>
              </a:p>
            </p:txBody>
          </p:sp>
          <p:sp>
            <p:nvSpPr>
              <p:cNvPr id="167" name="Oval 62"/>
              <p:cNvSpPr>
                <a:spLocks noChangeArrowheads="1"/>
              </p:cNvSpPr>
              <p:nvPr/>
            </p:nvSpPr>
            <p:spPr bwMode="auto">
              <a:xfrm>
                <a:off x="12688" y="16429"/>
                <a:ext cx="1506" cy="636"/>
              </a:xfrm>
              <a:prstGeom prst="ellipse">
                <a:avLst/>
              </a:prstGeom>
              <a:grpFill/>
              <a:ln w="12700">
                <a:noFill/>
                <a:round/>
                <a:headEnd/>
                <a:tailEnd/>
              </a:ln>
              <a:effectLst/>
            </p:spPr>
            <p:txBody>
              <a:bodyPr anchor="ctr"/>
              <a:lstStyle/>
              <a:p>
                <a:endParaRPr lang="en-US" sz="1167" b="1">
                  <a:latin typeface="+mn-lt"/>
                </a:endParaRPr>
              </a:p>
            </p:txBody>
          </p:sp>
          <p:sp>
            <p:nvSpPr>
              <p:cNvPr id="168" name="Oval 63"/>
              <p:cNvSpPr>
                <a:spLocks noChangeArrowheads="1"/>
              </p:cNvSpPr>
              <p:nvPr/>
            </p:nvSpPr>
            <p:spPr bwMode="auto">
              <a:xfrm>
                <a:off x="13648" y="15773"/>
                <a:ext cx="967" cy="477"/>
              </a:xfrm>
              <a:prstGeom prst="ellipse">
                <a:avLst/>
              </a:prstGeom>
              <a:grpFill/>
              <a:ln w="12700">
                <a:noFill/>
                <a:round/>
                <a:headEnd/>
                <a:tailEnd/>
              </a:ln>
              <a:effectLst/>
            </p:spPr>
            <p:txBody>
              <a:bodyPr anchor="ctr"/>
              <a:lstStyle/>
              <a:p>
                <a:endParaRPr lang="en-US" sz="1167" b="1">
                  <a:latin typeface="+mn-lt"/>
                </a:endParaRPr>
              </a:p>
            </p:txBody>
          </p:sp>
          <p:sp>
            <p:nvSpPr>
              <p:cNvPr id="169" name="Oval 64"/>
              <p:cNvSpPr>
                <a:spLocks noChangeArrowheads="1"/>
              </p:cNvSpPr>
              <p:nvPr/>
            </p:nvSpPr>
            <p:spPr bwMode="auto">
              <a:xfrm>
                <a:off x="13790" y="16079"/>
                <a:ext cx="962" cy="480"/>
              </a:xfrm>
              <a:prstGeom prst="ellipse">
                <a:avLst/>
              </a:prstGeom>
              <a:grpFill/>
              <a:ln w="12700">
                <a:noFill/>
                <a:round/>
                <a:headEnd/>
                <a:tailEnd/>
              </a:ln>
              <a:effectLst/>
            </p:spPr>
            <p:txBody>
              <a:bodyPr anchor="ctr"/>
              <a:lstStyle/>
              <a:p>
                <a:endParaRPr lang="en-US" sz="1167" b="1">
                  <a:latin typeface="+mn-lt"/>
                </a:endParaRPr>
              </a:p>
            </p:txBody>
          </p:sp>
          <p:sp>
            <p:nvSpPr>
              <p:cNvPr id="170" name="Oval 65"/>
              <p:cNvSpPr>
                <a:spLocks noChangeArrowheads="1"/>
              </p:cNvSpPr>
              <p:nvPr/>
            </p:nvSpPr>
            <p:spPr bwMode="auto">
              <a:xfrm>
                <a:off x="13702" y="16180"/>
                <a:ext cx="957" cy="784"/>
              </a:xfrm>
              <a:prstGeom prst="ellipse">
                <a:avLst/>
              </a:prstGeom>
              <a:grpFill/>
              <a:ln w="12700">
                <a:noFill/>
                <a:round/>
                <a:headEnd/>
                <a:tailEnd/>
              </a:ln>
              <a:effectLst/>
            </p:spPr>
            <p:txBody>
              <a:bodyPr anchor="ctr"/>
              <a:lstStyle/>
              <a:p>
                <a:endParaRPr lang="en-US" sz="1167" b="1">
                  <a:latin typeface="+mn-lt"/>
                </a:endParaRPr>
              </a:p>
            </p:txBody>
          </p:sp>
          <p:sp>
            <p:nvSpPr>
              <p:cNvPr id="171" name="Oval 66"/>
              <p:cNvSpPr>
                <a:spLocks noChangeArrowheads="1"/>
              </p:cNvSpPr>
              <p:nvPr/>
            </p:nvSpPr>
            <p:spPr bwMode="auto">
              <a:xfrm>
                <a:off x="12313" y="15942"/>
                <a:ext cx="1934" cy="787"/>
              </a:xfrm>
              <a:prstGeom prst="ellipse">
                <a:avLst/>
              </a:prstGeom>
              <a:grpFill/>
              <a:ln w="12700">
                <a:noFill/>
                <a:round/>
                <a:headEnd/>
                <a:tailEnd/>
              </a:ln>
              <a:effectLst/>
            </p:spPr>
            <p:txBody>
              <a:bodyPr anchor="ctr"/>
              <a:lstStyle/>
              <a:p>
                <a:endParaRPr lang="en-US" sz="1167" b="1">
                  <a:latin typeface="+mn-lt"/>
                </a:endParaRPr>
              </a:p>
            </p:txBody>
          </p:sp>
        </p:grpSp>
        <p:sp>
          <p:nvSpPr>
            <p:cNvPr id="162" name="Rectangle 67"/>
            <p:cNvSpPr>
              <a:spLocks noChangeArrowheads="1"/>
            </p:cNvSpPr>
            <p:nvPr/>
          </p:nvSpPr>
          <p:spPr bwMode="auto">
            <a:xfrm flipV="1">
              <a:off x="15270" y="14861"/>
              <a:ext cx="2456" cy="499"/>
            </a:xfrm>
            <a:prstGeom prst="rect">
              <a:avLst/>
            </a:prstGeom>
            <a:grpFill/>
            <a:ln w="12700">
              <a:noFill/>
              <a:miter lim="800000"/>
              <a:headEnd/>
              <a:tailEnd/>
            </a:ln>
            <a:effectLst/>
          </p:spPr>
          <p:txBody>
            <a:bodyPr lIns="42651" tIns="21326" rIns="42651" bIns="21326"/>
            <a:lstStyle/>
            <a:p>
              <a:pPr algn="ctr">
                <a:spcBef>
                  <a:spcPct val="0"/>
                </a:spcBef>
              </a:pPr>
              <a:r>
                <a:rPr lang="en-US" sz="1167" b="1" dirty="0" smtClean="0">
                  <a:solidFill>
                    <a:schemeClr val="bg1"/>
                  </a:solidFill>
                  <a:latin typeface="+mn-lt"/>
                  <a:cs typeface="Arial" pitchFamily="34" charset="0"/>
                </a:rPr>
                <a:t>WAN</a:t>
              </a:r>
              <a:endParaRPr lang="en-US" sz="1167" b="1" dirty="0">
                <a:solidFill>
                  <a:schemeClr val="bg1"/>
                </a:solidFill>
                <a:latin typeface="+mn-lt"/>
                <a:cs typeface="Arial" pitchFamily="34" charset="0"/>
              </a:endParaRPr>
            </a:p>
          </p:txBody>
        </p:sp>
      </p:grpSp>
      <p:pic>
        <p:nvPicPr>
          <p:cNvPr id="445" name="Picture 89"/>
          <p:cNvPicPr>
            <a:picLocks noChangeArrowheads="1"/>
          </p:cNvPicPr>
          <p:nvPr/>
        </p:nvPicPr>
        <p:blipFill>
          <a:blip r:embed="rId4"/>
          <a:srcRect/>
          <a:stretch>
            <a:fillRect/>
          </a:stretch>
        </p:blipFill>
        <p:spPr bwMode="auto">
          <a:xfrm>
            <a:off x="5833000" y="4754121"/>
            <a:ext cx="293688" cy="186532"/>
          </a:xfrm>
          <a:prstGeom prst="rect">
            <a:avLst/>
          </a:prstGeom>
          <a:noFill/>
          <a:ln w="12700">
            <a:noFill/>
            <a:miter lim="800000"/>
            <a:headEnd/>
            <a:tailEnd/>
          </a:ln>
          <a:effectLst/>
        </p:spPr>
      </p:pic>
      <p:pic>
        <p:nvPicPr>
          <p:cNvPr id="438" name="Picture 89"/>
          <p:cNvPicPr>
            <a:picLocks noChangeArrowheads="1"/>
          </p:cNvPicPr>
          <p:nvPr/>
        </p:nvPicPr>
        <p:blipFill>
          <a:blip r:embed="rId4"/>
          <a:srcRect/>
          <a:stretch>
            <a:fillRect/>
          </a:stretch>
        </p:blipFill>
        <p:spPr bwMode="auto">
          <a:xfrm>
            <a:off x="7323950" y="5267565"/>
            <a:ext cx="293688" cy="186532"/>
          </a:xfrm>
          <a:prstGeom prst="rect">
            <a:avLst/>
          </a:prstGeom>
          <a:noFill/>
          <a:ln w="12700">
            <a:noFill/>
            <a:miter lim="800000"/>
            <a:headEnd/>
            <a:tailEnd/>
          </a:ln>
          <a:effectLst/>
        </p:spPr>
      </p:pic>
    </p:spTree>
    <p:extLst>
      <p:ext uri="{BB962C8B-B14F-4D97-AF65-F5344CB8AC3E}">
        <p14:creationId xmlns:p14="http://schemas.microsoft.com/office/powerpoint/2010/main" val="329729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46646"/>
            <a:ext cx="8784976" cy="778098"/>
          </a:xfrm>
        </p:spPr>
        <p:txBody>
          <a:bodyPr lIns="0" rIns="0">
            <a:normAutofit/>
          </a:bodyPr>
          <a:lstStyle/>
          <a:p>
            <a:r>
              <a:rPr lang="en-US" dirty="0" smtClean="0"/>
              <a:t>Network deployments </a:t>
            </a:r>
            <a:r>
              <a:rPr lang="en-US" dirty="0"/>
              <a:t>aside of mobile </a:t>
            </a:r>
            <a:r>
              <a:rPr lang="en-US" dirty="0" smtClean="0"/>
              <a:t>networks</a:t>
            </a:r>
            <a:endParaRPr lang="en-US" dirty="0"/>
          </a:p>
        </p:txBody>
      </p:sp>
      <p:sp>
        <p:nvSpPr>
          <p:cNvPr id="3" name="Content Placeholder 2"/>
          <p:cNvSpPr>
            <a:spLocks noGrp="1"/>
          </p:cNvSpPr>
          <p:nvPr>
            <p:ph idx="1"/>
          </p:nvPr>
        </p:nvSpPr>
        <p:spPr>
          <a:xfrm>
            <a:off x="457200" y="1268760"/>
            <a:ext cx="8229600" cy="5112568"/>
          </a:xfrm>
        </p:spPr>
        <p:txBody>
          <a:bodyPr>
            <a:normAutofit fontScale="62500" lnSpcReduction="20000"/>
          </a:bodyPr>
          <a:lstStyle/>
          <a:p>
            <a:r>
              <a:rPr lang="en-US" dirty="0"/>
              <a:t>Other operators of public communication networks than mobile network operators</a:t>
            </a:r>
          </a:p>
          <a:p>
            <a:pPr lvl="1"/>
            <a:r>
              <a:rPr lang="en-US" dirty="0"/>
              <a:t>MSO</a:t>
            </a:r>
          </a:p>
          <a:p>
            <a:pPr lvl="1"/>
            <a:r>
              <a:rPr lang="en-US" dirty="0"/>
              <a:t>FNO</a:t>
            </a:r>
          </a:p>
          <a:p>
            <a:pPr lvl="1"/>
            <a:r>
              <a:rPr lang="en-US" dirty="0"/>
              <a:t>Hotspot operators</a:t>
            </a:r>
          </a:p>
          <a:p>
            <a:pPr lvl="1"/>
            <a:endParaRPr lang="en-US" dirty="0"/>
          </a:p>
          <a:p>
            <a:r>
              <a:rPr lang="en-US" dirty="0"/>
              <a:t>‘Verticals’ represented in IEEE standards like</a:t>
            </a:r>
          </a:p>
          <a:p>
            <a:pPr lvl="1"/>
            <a:r>
              <a:rPr lang="en-US" dirty="0"/>
              <a:t>Smart Grid </a:t>
            </a:r>
          </a:p>
          <a:p>
            <a:pPr lvl="2"/>
            <a:r>
              <a:rPr lang="en-US" dirty="0">
                <a:hlinkClick r:id="rId2"/>
              </a:rPr>
              <a:t>http://standards.ieee.org/develop/msp/smartgrid.pdf</a:t>
            </a:r>
            <a:endParaRPr lang="en-US" dirty="0"/>
          </a:p>
          <a:p>
            <a:pPr lvl="1"/>
            <a:r>
              <a:rPr lang="en-US" dirty="0"/>
              <a:t>Cloud Computing </a:t>
            </a:r>
          </a:p>
          <a:p>
            <a:pPr lvl="2"/>
            <a:r>
              <a:rPr lang="en-US" dirty="0">
                <a:hlinkClick r:id="rId3"/>
              </a:rPr>
              <a:t>http://standards.ieee.org/develop/msp/cloudcomputing.pdf</a:t>
            </a:r>
            <a:endParaRPr lang="en-US" dirty="0"/>
          </a:p>
          <a:p>
            <a:pPr lvl="1"/>
            <a:r>
              <a:rPr lang="en-US" dirty="0"/>
              <a:t>Internet of Things (including Green Community Networks) </a:t>
            </a:r>
          </a:p>
          <a:p>
            <a:pPr lvl="2"/>
            <a:r>
              <a:rPr lang="en-US" dirty="0">
                <a:hlinkClick r:id="rId4"/>
              </a:rPr>
              <a:t>http://standards.ieee.org/develop/msp/iot.pdf</a:t>
            </a:r>
            <a:endParaRPr lang="en-US" dirty="0"/>
          </a:p>
          <a:p>
            <a:pPr lvl="1"/>
            <a:r>
              <a:rPr lang="en-US" dirty="0"/>
              <a:t>Intelligent Transportation Systems </a:t>
            </a:r>
          </a:p>
          <a:p>
            <a:pPr lvl="2"/>
            <a:r>
              <a:rPr lang="en-US" dirty="0">
                <a:hlinkClick r:id="rId5"/>
              </a:rPr>
              <a:t>http://standards.ieee.org/develop/msp/its.pdf</a:t>
            </a:r>
            <a:endParaRPr lang="en-US" dirty="0"/>
          </a:p>
          <a:p>
            <a:pPr lvl="1"/>
            <a:r>
              <a:rPr lang="en-US" dirty="0"/>
              <a:t>eHealth </a:t>
            </a:r>
          </a:p>
          <a:p>
            <a:pPr lvl="2"/>
            <a:r>
              <a:rPr lang="en-US" dirty="0">
                <a:hlinkClick r:id="rId6"/>
              </a:rPr>
              <a:t>http://standards.ieee.org/develop/msp/ehealth.pdf</a:t>
            </a:r>
            <a:endParaRPr lang="en-US" dirty="0"/>
          </a:p>
          <a:p>
            <a:pPr lvl="1"/>
            <a:r>
              <a:rPr lang="en-US" dirty="0"/>
              <a:t>Smart Cities</a:t>
            </a:r>
          </a:p>
          <a:p>
            <a:pPr lvl="2"/>
            <a:r>
              <a:rPr lang="en-US" dirty="0">
                <a:hlinkClick r:id="rId7"/>
              </a:rPr>
              <a:t>http://standards.ieee.org/develop/msp/smartcities.pdf</a:t>
            </a:r>
            <a:endParaRPr lang="en-US" dirty="0"/>
          </a:p>
          <a:p>
            <a:pPr lvl="2"/>
            <a:endParaRPr lang="en-US" dirty="0"/>
          </a:p>
          <a:p>
            <a:endParaRPr lang="en-US" dirty="0"/>
          </a:p>
          <a:p>
            <a:endParaRPr lang="en-US" dirty="0"/>
          </a:p>
          <a:p>
            <a:endParaRPr lang="en-US" dirty="0"/>
          </a:p>
        </p:txBody>
      </p:sp>
    </p:spTree>
    <p:extLst>
      <p:ext uri="{BB962C8B-B14F-4D97-AF65-F5344CB8AC3E}">
        <p14:creationId xmlns:p14="http://schemas.microsoft.com/office/powerpoint/2010/main" val="21951984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‘5G SC Action A’</a:t>
            </a:r>
            <a:endParaRPr lang="en-US" dirty="0"/>
          </a:p>
        </p:txBody>
      </p:sp>
      <p:sp>
        <p:nvSpPr>
          <p:cNvPr id="3" name="Content Placeholder 2"/>
          <p:cNvSpPr>
            <a:spLocks noGrp="1"/>
          </p:cNvSpPr>
          <p:nvPr>
            <p:ph idx="1"/>
          </p:nvPr>
        </p:nvSpPr>
        <p:spPr/>
        <p:txBody>
          <a:bodyPr>
            <a:normAutofit fontScale="92500" lnSpcReduction="20000"/>
          </a:bodyPr>
          <a:lstStyle/>
          <a:p>
            <a:r>
              <a:rPr lang="en-US" dirty="0"/>
              <a:t>N</a:t>
            </a:r>
            <a:r>
              <a:rPr lang="en-US" dirty="0" smtClean="0"/>
              <a:t>ew </a:t>
            </a:r>
            <a:r>
              <a:rPr lang="en-US" dirty="0"/>
              <a:t>deployments of IEEE </a:t>
            </a:r>
            <a:r>
              <a:rPr lang="en-US" dirty="0" smtClean="0"/>
              <a:t>802 </a:t>
            </a:r>
            <a:r>
              <a:rPr lang="en-US" dirty="0"/>
              <a:t>by better </a:t>
            </a:r>
            <a:r>
              <a:rPr lang="en-US" dirty="0" smtClean="0"/>
              <a:t>addressing deployment </a:t>
            </a:r>
            <a:r>
              <a:rPr lang="en-US" dirty="0"/>
              <a:t>needs</a:t>
            </a:r>
          </a:p>
          <a:p>
            <a:pPr lvl="1"/>
            <a:r>
              <a:rPr lang="en-US" dirty="0"/>
              <a:t>Unifying technical approaches among various deployment domains by better communications</a:t>
            </a:r>
          </a:p>
          <a:p>
            <a:pPr lvl="1"/>
            <a:r>
              <a:rPr lang="en-US" dirty="0"/>
              <a:t>Development of further amendments to fulfill particular requirements.</a:t>
            </a:r>
          </a:p>
          <a:p>
            <a:r>
              <a:rPr lang="is-IS" dirty="0"/>
              <a:t>Faster adoption of emerging trends to IEEE 802 standards by better understanding of market evolution.</a:t>
            </a:r>
          </a:p>
          <a:p>
            <a:pPr lvl="1"/>
            <a:r>
              <a:rPr lang="is-IS" dirty="0"/>
              <a:t>More direct involvement of “customers” in the evolution of IEEE 802 technologies</a:t>
            </a:r>
          </a:p>
        </p:txBody>
      </p:sp>
    </p:spTree>
    <p:extLst>
      <p:ext uri="{BB962C8B-B14F-4D97-AF65-F5344CB8AC3E}">
        <p14:creationId xmlns:p14="http://schemas.microsoft.com/office/powerpoint/2010/main" val="554301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Industry Connections </a:t>
            </a:r>
            <a:endParaRPr lang="en-US" dirty="0"/>
          </a:p>
        </p:txBody>
      </p:sp>
      <p:sp>
        <p:nvSpPr>
          <p:cNvPr id="3" name="Text Placeholder 2"/>
          <p:cNvSpPr>
            <a:spLocks noGrp="1"/>
          </p:cNvSpPr>
          <p:nvPr>
            <p:ph type="body" idx="1"/>
          </p:nvPr>
        </p:nvSpPr>
        <p:spPr/>
        <p:txBody>
          <a:bodyPr/>
          <a:lstStyle/>
          <a:p>
            <a:r>
              <a:rPr lang="en-US" dirty="0" smtClean="0"/>
              <a:t>IEEE 802.1 ICAID</a:t>
            </a:r>
            <a:endParaRPr lang="en-US" dirty="0"/>
          </a:p>
        </p:txBody>
      </p:sp>
    </p:spTree>
    <p:extLst>
      <p:ext uri="{BB962C8B-B14F-4D97-AF65-F5344CB8AC3E}">
        <p14:creationId xmlns:p14="http://schemas.microsoft.com/office/powerpoint/2010/main" val="850302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mtClean="0"/>
              <a:t>Industry Connections (IC) Program </a:t>
            </a:r>
            <a:endParaRPr lang="en-US"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r>
              <a:rPr lang="en-US" dirty="0" smtClean="0"/>
              <a:t>An efficient, economical, neutral environment for building consensus </a:t>
            </a:r>
          </a:p>
          <a:p>
            <a:pPr lvl="1"/>
            <a:r>
              <a:rPr lang="en-US" dirty="0" smtClean="0"/>
              <a:t>Supports incubation of new technologies, standards and services </a:t>
            </a:r>
          </a:p>
          <a:p>
            <a:pPr lvl="1"/>
            <a:r>
              <a:rPr lang="en-US" dirty="0" smtClean="0"/>
              <a:t>Help groups to solve shared problems and produce shared results </a:t>
            </a:r>
          </a:p>
          <a:p>
            <a:pPr lvl="1"/>
            <a:r>
              <a:rPr lang="en-US" dirty="0" smtClean="0"/>
              <a:t>Minimal effort, time and expense to begin collaborative work </a:t>
            </a:r>
          </a:p>
          <a:p>
            <a:pPr lvl="1"/>
            <a:r>
              <a:rPr lang="en-US" dirty="0" smtClean="0"/>
              <a:t>Respected, neutral, third-party home for activities and results </a:t>
            </a:r>
          </a:p>
          <a:p>
            <a:pPr lvl="1"/>
            <a:r>
              <a:rPr lang="en-US" dirty="0" smtClean="0"/>
              <a:t>Efficient path toward prestigious IEEE publication/standardization </a:t>
            </a:r>
          </a:p>
          <a:p>
            <a:pPr lvl="1"/>
            <a:r>
              <a:rPr lang="en-US" dirty="0" smtClean="0"/>
              <a:t>Flexible options for evolution, transition and conclusion of activities </a:t>
            </a:r>
            <a:br>
              <a:rPr lang="en-US" dirty="0" smtClean="0"/>
            </a:br>
            <a:endParaRPr lang="en-US" dirty="0" smtClean="0"/>
          </a:p>
          <a:p>
            <a:r>
              <a:rPr lang="en-US" dirty="0" smtClean="0"/>
              <a:t>Possible Outputs of IC Activities </a:t>
            </a:r>
          </a:p>
          <a:p>
            <a:pPr lvl="1"/>
            <a:r>
              <a:rPr lang="en-US" dirty="0" smtClean="0"/>
              <a:t>Proposals for standards </a:t>
            </a:r>
          </a:p>
          <a:p>
            <a:pPr lvl="1"/>
            <a:r>
              <a:rPr lang="en-US" dirty="0" smtClean="0"/>
              <a:t>White papers </a:t>
            </a:r>
          </a:p>
          <a:p>
            <a:pPr lvl="1"/>
            <a:r>
              <a:rPr lang="en-US" dirty="0" smtClean="0"/>
              <a:t>Peer-reviewed guides and position papers </a:t>
            </a:r>
          </a:p>
          <a:p>
            <a:pPr lvl="1"/>
            <a:r>
              <a:rPr lang="en-US" dirty="0" smtClean="0"/>
              <a:t>Workshops and other events </a:t>
            </a:r>
          </a:p>
          <a:p>
            <a:pPr lvl="1"/>
            <a:r>
              <a:rPr lang="en-US" dirty="0" smtClean="0"/>
              <a:t>Databases and registration services </a:t>
            </a:r>
          </a:p>
          <a:p>
            <a:pPr lvl="1"/>
            <a:r>
              <a:rPr lang="en-US" dirty="0" smtClean="0"/>
              <a:t>Software, tools and web services </a:t>
            </a:r>
          </a:p>
          <a:p>
            <a:pPr lvl="1"/>
            <a:r>
              <a:rPr lang="en-US" dirty="0" smtClean="0"/>
              <a:t>Other jointly developed results </a:t>
            </a:r>
            <a:br>
              <a:rPr lang="en-US" dirty="0" smtClean="0"/>
            </a:br>
            <a:endParaRPr lang="en-US" dirty="0" smtClean="0"/>
          </a:p>
          <a:p>
            <a:r>
              <a:rPr lang="en-US" dirty="0" smtClean="0"/>
              <a:t>Complements IEEE-SA “formal” standards activities</a:t>
            </a:r>
            <a:br>
              <a:rPr lang="en-US" dirty="0" smtClean="0"/>
            </a:br>
            <a:endParaRPr lang="en-US" dirty="0" smtClean="0"/>
          </a:p>
          <a:p>
            <a:endParaRPr lang="en-US" dirty="0"/>
          </a:p>
        </p:txBody>
      </p:sp>
    </p:spTree>
    <p:extLst>
      <p:ext uri="{BB962C8B-B14F-4D97-AF65-F5344CB8AC3E}">
        <p14:creationId xmlns:p14="http://schemas.microsoft.com/office/powerpoint/2010/main" val="6866094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Study Groups vs. </a:t>
            </a:r>
            <a:br>
              <a:rPr lang="en-US" smtClean="0"/>
            </a:br>
            <a:r>
              <a:rPr lang="en-US" smtClean="0"/>
              <a:t>Industry Connection Activity</a:t>
            </a:r>
            <a:endParaRPr lang="en-US" dirty="0"/>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r>
              <a:rPr lang="en-US" dirty="0" smtClean="0"/>
              <a:t>Study Group (per IEEE 802 LMSC P&amp;P)</a:t>
            </a:r>
          </a:p>
          <a:p>
            <a:pPr lvl="1"/>
            <a:r>
              <a:rPr lang="en-US" dirty="0" smtClean="0"/>
              <a:t>When a Sponsor is presented with a proposal concerning a standards development project, the Sponsor may form a Standards Study Group to examine the proposal to determine if there is a need for a standard to be developed. </a:t>
            </a:r>
            <a:br>
              <a:rPr lang="en-US" dirty="0" smtClean="0"/>
            </a:br>
            <a:r>
              <a:rPr lang="en-US" dirty="0" smtClean="0"/>
              <a:t>If the proposal merits formation of a project, the Study Group will draft a PAR for consideration by the Sponsor.</a:t>
            </a:r>
          </a:p>
          <a:p>
            <a:pPr lvl="1"/>
            <a:endParaRPr lang="en-US" dirty="0" smtClean="0"/>
          </a:p>
          <a:p>
            <a:r>
              <a:rPr lang="en-US" dirty="0" smtClean="0"/>
              <a:t>Industry Connections Activity</a:t>
            </a:r>
          </a:p>
          <a:p>
            <a:pPr lvl="1"/>
            <a:r>
              <a:rPr lang="en-US" dirty="0" smtClean="0"/>
              <a:t>An Industry Connections activity is initiated when a group of companies or individuals recognizes a need for collaboration and consensus within a technical area, and often before they fully understand what form that collaboration should take.</a:t>
            </a:r>
          </a:p>
          <a:p>
            <a:pPr lvl="1"/>
            <a:r>
              <a:rPr lang="en-US" dirty="0" smtClean="0"/>
              <a:t>Does not replace standards process, but may precede.</a:t>
            </a:r>
          </a:p>
          <a:p>
            <a:endParaRPr lang="en-US" dirty="0"/>
          </a:p>
        </p:txBody>
      </p:sp>
    </p:spTree>
    <p:extLst>
      <p:ext uri="{BB962C8B-B14F-4D97-AF65-F5344CB8AC3E}">
        <p14:creationId xmlns:p14="http://schemas.microsoft.com/office/powerpoint/2010/main" val="1956552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IEEE 802 network enhancements for the next decade</a:t>
            </a:r>
          </a:p>
        </p:txBody>
      </p:sp>
      <p:sp>
        <p:nvSpPr>
          <p:cNvPr id="3" name="Text Placeholder 2"/>
          <p:cNvSpPr>
            <a:spLocks noGrp="1"/>
          </p:cNvSpPr>
          <p:nvPr>
            <p:ph type="body" idx="1"/>
          </p:nvPr>
        </p:nvSpPr>
        <p:spPr/>
        <p:txBody>
          <a:bodyPr/>
          <a:lstStyle/>
          <a:p>
            <a:r>
              <a:rPr lang="en-US" dirty="0" smtClean="0"/>
              <a:t>IEEE </a:t>
            </a:r>
            <a:r>
              <a:rPr lang="en-US" dirty="0"/>
              <a:t>802.1 </a:t>
            </a:r>
            <a:r>
              <a:rPr lang="en-US" dirty="0" smtClean="0"/>
              <a:t>ICAID</a:t>
            </a:r>
            <a:endParaRPr lang="en-US" dirty="0"/>
          </a:p>
        </p:txBody>
      </p:sp>
    </p:spTree>
    <p:extLst>
      <p:ext uri="{BB962C8B-B14F-4D97-AF65-F5344CB8AC3E}">
        <p14:creationId xmlns:p14="http://schemas.microsoft.com/office/powerpoint/2010/main" val="1087321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Steps during this week for final approval</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Since February 7</a:t>
            </a:r>
            <a:r>
              <a:rPr lang="en-US" baseline="30000" dirty="0" smtClean="0"/>
              <a:t>th</a:t>
            </a:r>
            <a:r>
              <a:rPr lang="en-US" dirty="0" smtClean="0"/>
              <a:t>, a few comments have been received on the ICAID proposal.</a:t>
            </a:r>
            <a:endParaRPr lang="en-US" dirty="0"/>
          </a:p>
          <a:p>
            <a:pPr lvl="1"/>
            <a:r>
              <a:rPr lang="en-US" dirty="0" smtClean="0"/>
              <a:t>There is no formal review process for ICAIDs</a:t>
            </a:r>
          </a:p>
          <a:p>
            <a:pPr lvl="1"/>
            <a:r>
              <a:rPr lang="en-US" dirty="0" err="1" smtClean="0"/>
              <a:t>OmniRAN</a:t>
            </a:r>
            <a:r>
              <a:rPr lang="en-US" dirty="0" smtClean="0"/>
              <a:t> TG will address comments and create final proposal in its Wednesday PM2 special session.</a:t>
            </a:r>
          </a:p>
          <a:p>
            <a:r>
              <a:rPr lang="en-US" dirty="0" smtClean="0"/>
              <a:t>Proposed ICAID will be brought up for approval in the 802.1 closing plenary on Thursday.</a:t>
            </a:r>
          </a:p>
          <a:p>
            <a:pPr lvl="1"/>
            <a:r>
              <a:rPr lang="en-US" dirty="0" smtClean="0"/>
              <a:t>50% majority vote required</a:t>
            </a:r>
          </a:p>
          <a:p>
            <a:r>
              <a:rPr lang="en-US" dirty="0" smtClean="0"/>
              <a:t>Proposed ICAID has to be confirmed by the closing EC plenary on Friday.</a:t>
            </a:r>
          </a:p>
          <a:p>
            <a:pPr lvl="1"/>
            <a:r>
              <a:rPr lang="en-US" dirty="0" smtClean="0"/>
              <a:t>50% majority vote required</a:t>
            </a:r>
            <a:endParaRPr lang="en-US" dirty="0"/>
          </a:p>
        </p:txBody>
      </p:sp>
    </p:spTree>
    <p:extLst>
      <p:ext uri="{BB962C8B-B14F-4D97-AF65-F5344CB8AC3E}">
        <p14:creationId xmlns:p14="http://schemas.microsoft.com/office/powerpoint/2010/main" val="1014304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Review of comments</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ICAID as pre-submitted</a:t>
            </a:r>
          </a:p>
          <a:p>
            <a:pPr lvl="1"/>
            <a:r>
              <a:rPr lang="en-US" dirty="0">
                <a:hlinkClick r:id="rId2"/>
              </a:rPr>
              <a:t>https://</a:t>
            </a:r>
            <a:r>
              <a:rPr lang="en-US" dirty="0" smtClean="0">
                <a:hlinkClick r:id="rId2"/>
              </a:rPr>
              <a:t>mentor.ieee.org/omniran/dcn/16/omniran-16-0084-04-5gaa-draft-icaid-for-5g-sc-action-a.docx</a:t>
            </a:r>
            <a:endParaRPr lang="en-US" dirty="0" smtClean="0"/>
          </a:p>
          <a:p>
            <a:r>
              <a:rPr lang="en-US" dirty="0" smtClean="0"/>
              <a:t>Received comments:</a:t>
            </a:r>
          </a:p>
          <a:p>
            <a:pPr lvl="1"/>
            <a:r>
              <a:rPr lang="en-US" dirty="0" smtClean="0"/>
              <a:t>Lei Wang</a:t>
            </a:r>
          </a:p>
          <a:p>
            <a:pPr lvl="2"/>
            <a:r>
              <a:rPr lang="en-US" dirty="0">
                <a:hlinkClick r:id="rId3"/>
              </a:rPr>
              <a:t>https://</a:t>
            </a:r>
            <a:r>
              <a:rPr lang="en-US" dirty="0" smtClean="0">
                <a:hlinkClick r:id="rId3"/>
              </a:rPr>
              <a:t>mentor.ieee.org/omniran/dcn/17/omniran-17-0019-00-5gaa-comments-on-draft-icaid-for-5g-sc-action-a.docx</a:t>
            </a:r>
            <a:endParaRPr lang="en-US" dirty="0" smtClean="0"/>
          </a:p>
          <a:p>
            <a:pPr lvl="1"/>
            <a:r>
              <a:rPr lang="en-US" dirty="0" smtClean="0"/>
              <a:t>Result of discussion with IEEE 802.3</a:t>
            </a:r>
          </a:p>
          <a:p>
            <a:pPr lvl="2"/>
            <a:r>
              <a:rPr lang="en-US" dirty="0">
                <a:hlinkClick r:id="rId4"/>
              </a:rPr>
              <a:t>https://</a:t>
            </a:r>
            <a:r>
              <a:rPr lang="en-US" dirty="0" smtClean="0">
                <a:hlinkClick r:id="rId4"/>
              </a:rPr>
              <a:t>mentor.ieee.org/omniran/dcn/17/omniran-17-0031-00-5gaa-icaid-revision-proposal.docx</a:t>
            </a:r>
            <a:endParaRPr lang="en-US" dirty="0" smtClean="0"/>
          </a:p>
          <a:p>
            <a:pPr lvl="2"/>
            <a:r>
              <a:rPr lang="en-US" dirty="0" smtClean="0"/>
              <a:t>BTW: There is an active IEEE 802.3 ICAID</a:t>
            </a:r>
          </a:p>
          <a:p>
            <a:pPr lvl="3"/>
            <a:r>
              <a:rPr lang="en-US" dirty="0">
                <a:hlinkClick r:id="rId5"/>
              </a:rPr>
              <a:t>http://</a:t>
            </a:r>
            <a:r>
              <a:rPr lang="en-US" dirty="0" smtClean="0">
                <a:hlinkClick r:id="rId5"/>
              </a:rPr>
              <a:t>standards.ieee.org/about/sasb/iccom/IC15-005-02_New_Ethernet_Applications.pdf</a:t>
            </a:r>
            <a:endParaRPr lang="en-US" dirty="0" smtClean="0"/>
          </a:p>
          <a:p>
            <a:pPr lvl="3"/>
            <a:endParaRPr lang="en-US" dirty="0"/>
          </a:p>
        </p:txBody>
      </p:sp>
    </p:spTree>
    <p:extLst>
      <p:ext uri="{BB962C8B-B14F-4D97-AF65-F5344CB8AC3E}">
        <p14:creationId xmlns:p14="http://schemas.microsoft.com/office/powerpoint/2010/main" val="53945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a:t>Participation and Voting </a:t>
            </a:r>
            <a:r>
              <a:rPr lang="en-US" dirty="0" smtClean="0"/>
              <a:t>Model</a:t>
            </a:r>
            <a:endParaRPr lang="en-US" dirty="0"/>
          </a:p>
        </p:txBody>
      </p:sp>
      <p:sp>
        <p:nvSpPr>
          <p:cNvPr id="3" name="Content Placeholder 2"/>
          <p:cNvSpPr>
            <a:spLocks noGrp="1"/>
          </p:cNvSpPr>
          <p:nvPr>
            <p:ph idx="1"/>
          </p:nvPr>
        </p:nvSpPr>
        <p:spPr/>
        <p:txBody>
          <a:bodyPr/>
          <a:lstStyle/>
          <a:p>
            <a:pPr marL="0" indent="0">
              <a:buNone/>
            </a:pPr>
            <a:r>
              <a:rPr lang="en-US" dirty="0" smtClean="0"/>
              <a:t>Individual-Based</a:t>
            </a:r>
          </a:p>
          <a:p>
            <a:pPr marL="0" indent="0">
              <a:buNone/>
            </a:pPr>
            <a:endParaRPr lang="en-GB" dirty="0"/>
          </a:p>
          <a:p>
            <a:pPr marL="0" indent="0">
              <a:buNone/>
            </a:pPr>
            <a:r>
              <a:rPr lang="en-US" u="sng" dirty="0">
                <a:solidFill>
                  <a:schemeClr val="accent2"/>
                </a:solidFill>
              </a:rPr>
              <a:t>While operating as a subgroup under IEEE 802.1, any person attending a meeting may vote on all motions (including recommending approval of the deliverables).</a:t>
            </a:r>
            <a:br>
              <a:rPr lang="en-US" u="sng" dirty="0">
                <a:solidFill>
                  <a:schemeClr val="accent2"/>
                </a:solidFill>
              </a:rPr>
            </a:br>
            <a:r>
              <a:rPr lang="en-US" u="sng" dirty="0">
                <a:solidFill>
                  <a:schemeClr val="accent2"/>
                </a:solidFill>
              </a:rPr>
              <a:t>A vote is carried by 75% of those present and voting Approve or Disapprove</a:t>
            </a:r>
            <a:r>
              <a:rPr lang="en-US" u="sng" dirty="0" smtClean="0">
                <a:solidFill>
                  <a:schemeClr val="accent2"/>
                </a:solidFill>
              </a:rPr>
              <a:t>.</a:t>
            </a:r>
            <a:r>
              <a:rPr lang="en-US" dirty="0"/>
              <a:t/>
            </a:r>
            <a:br>
              <a:rPr lang="en-US" dirty="0"/>
            </a:br>
            <a:endParaRPr lang="en-US" dirty="0"/>
          </a:p>
        </p:txBody>
      </p:sp>
    </p:spTree>
    <p:extLst>
      <p:ext uri="{BB962C8B-B14F-4D97-AF65-F5344CB8AC3E}">
        <p14:creationId xmlns:p14="http://schemas.microsoft.com/office/powerpoint/2010/main" val="1342733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304800"/>
            <a:ext cx="8458200" cy="609600"/>
          </a:xfrm>
        </p:spPr>
        <p:txBody>
          <a:bodyPr/>
          <a:lstStyle/>
          <a:p>
            <a:r>
              <a:rPr lang="en-US" altLang="en-US" sz="3200" u="sng"/>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charset="2"/>
              <a:buChar char="l"/>
              <a:defRPr sz="3200">
                <a:solidFill>
                  <a:srgbClr val="000099"/>
                </a:solidFill>
                <a:latin typeface="Arial" charset="0"/>
              </a:defRPr>
            </a:lvl1pPr>
            <a:lvl2pPr marL="742950"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gn="ctr">
              <a:spcBef>
                <a:spcPct val="0"/>
              </a:spcBef>
              <a:buClrTx/>
              <a:buSzTx/>
              <a:buFontTx/>
              <a:buNone/>
            </a:pPr>
            <a:endParaRPr lang="en-GB" altLang="en-US" sz="2400" b="1" u="sng">
              <a:latin typeface="Helvetica"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charset="2"/>
              <a:buChar char="l"/>
              <a:defRPr sz="3200">
                <a:solidFill>
                  <a:srgbClr val="000099"/>
                </a:solidFill>
                <a:latin typeface="Arial" charset="0"/>
              </a:defRPr>
            </a:lvl1pPr>
            <a:lvl2pPr marL="630238" indent="-285750">
              <a:spcBef>
                <a:spcPct val="20000"/>
              </a:spcBef>
              <a:buClr>
                <a:srgbClr val="CC3300"/>
              </a:buClr>
              <a:buSzPct val="50000"/>
              <a:buFont typeface="Monotype Sorts" charset="2"/>
              <a:buChar char="l"/>
              <a:defRPr sz="2800">
                <a:solidFill>
                  <a:srgbClr val="000099"/>
                </a:solidFill>
                <a:latin typeface="Arial" charset="0"/>
              </a:defRPr>
            </a:lvl2pPr>
            <a:lvl3pPr marL="1143000" indent="-228600">
              <a:spcBef>
                <a:spcPct val="20000"/>
              </a:spcBef>
              <a:buClr>
                <a:srgbClr val="CC3300"/>
              </a:buClr>
              <a:buSzPct val="50000"/>
              <a:buFont typeface="Monotype Sorts" charset="2"/>
              <a:buChar char="l"/>
              <a:defRPr sz="2400">
                <a:solidFill>
                  <a:srgbClr val="000099"/>
                </a:solidFill>
                <a:latin typeface="Arial" charset="0"/>
              </a:defRPr>
            </a:lvl3pPr>
            <a:lvl4pPr marL="1600200" indent="-228600">
              <a:spcBef>
                <a:spcPct val="20000"/>
              </a:spcBef>
              <a:buClr>
                <a:srgbClr val="CC3300"/>
              </a:buClr>
              <a:buSzPct val="50000"/>
              <a:buFont typeface="Monotype Sorts" charset="2"/>
              <a:buChar char="l"/>
              <a:defRPr sz="2000">
                <a:solidFill>
                  <a:srgbClr val="000099"/>
                </a:solidFill>
                <a:latin typeface="Arial" charset="0"/>
              </a:defRPr>
            </a:lvl4pPr>
            <a:lvl5pPr marL="2057400" indent="-228600">
              <a:spcBef>
                <a:spcPct val="20000"/>
              </a:spcBef>
              <a:buClr>
                <a:srgbClr val="CC3300"/>
              </a:buClr>
              <a:buSzPct val="50000"/>
              <a:buFont typeface="Monotype Sorts" charset="2"/>
              <a:buChar char="l"/>
              <a:defRPr sz="2000">
                <a:solidFill>
                  <a:srgbClr val="000099"/>
                </a:solidFill>
                <a:latin typeface="Arial" charset="0"/>
              </a:defRPr>
            </a:lvl5pPr>
            <a:lvl6pPr marL="25146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6pPr>
            <a:lvl7pPr marL="29718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7pPr>
            <a:lvl8pPr marL="34290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8pPr>
            <a:lvl9pPr marL="3886200" indent="-228600" eaLnBrk="0" fontAlgn="base" hangingPunct="0">
              <a:spcBef>
                <a:spcPct val="20000"/>
              </a:spcBef>
              <a:spcAft>
                <a:spcPct val="0"/>
              </a:spcAft>
              <a:buClr>
                <a:srgbClr val="CC3300"/>
              </a:buClr>
              <a:buSzPct val="50000"/>
              <a:buFont typeface="Monotype Sorts" charset="2"/>
              <a:buChar char="l"/>
              <a:defRPr sz="2000">
                <a:solidFill>
                  <a:srgbClr val="000099"/>
                </a:solidFill>
                <a:latin typeface="Arial" charset="0"/>
              </a:defRPr>
            </a:lvl9pPr>
          </a:lstStyle>
          <a:p>
            <a:pPr>
              <a:lnSpc>
                <a:spcPct val="80000"/>
              </a:lnSpc>
            </a:pPr>
            <a:endParaRPr lang="en-US" altLang="en-US" sz="700" u="sng">
              <a:solidFill>
                <a:srgbClr val="FF0000"/>
              </a:solidFill>
            </a:endParaRPr>
          </a:p>
          <a:p>
            <a:pPr>
              <a:lnSpc>
                <a:spcPct val="80000"/>
              </a:lnSpc>
              <a:spcAft>
                <a:spcPct val="40000"/>
              </a:spcAft>
            </a:pPr>
            <a:r>
              <a:rPr lang="en-US" altLang="en-US" sz="1600" b="1"/>
              <a:t>All IEEE-SA standards meetings shall be conducted in compliance with all applicable laws, including antitrust and competition laws.</a:t>
            </a:r>
          </a:p>
          <a:p>
            <a:pPr>
              <a:lnSpc>
                <a:spcPct val="80000"/>
              </a:lnSpc>
              <a:spcAft>
                <a:spcPct val="40000"/>
              </a:spcAft>
            </a:pPr>
            <a:r>
              <a:rPr lang="en-US" altLang="en-US" sz="1600" b="1"/>
              <a:t>Don’t discuss the interpretation, validity, or essentiality of patents/patent claims. </a:t>
            </a:r>
          </a:p>
          <a:p>
            <a:pPr>
              <a:lnSpc>
                <a:spcPct val="80000"/>
              </a:lnSpc>
              <a:spcAft>
                <a:spcPct val="40000"/>
              </a:spcAft>
            </a:pPr>
            <a:r>
              <a:rPr lang="en-US" altLang="en-US" sz="1600" b="1"/>
              <a:t>Don’t discuss specific license rates, terms, or conditions.</a:t>
            </a:r>
          </a:p>
          <a:p>
            <a:pPr lvl="1">
              <a:lnSpc>
                <a:spcPct val="80000"/>
              </a:lnSpc>
              <a:spcAft>
                <a:spcPct val="40000"/>
              </a:spcAft>
            </a:pPr>
            <a:r>
              <a:rPr lang="en-US" altLang="en-US" sz="130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a:t>Technical considerations remain primary focus</a:t>
            </a:r>
            <a:endParaRPr lang="en-US" altLang="en-US" sz="1300"/>
          </a:p>
          <a:p>
            <a:pPr>
              <a:lnSpc>
                <a:spcPct val="80000"/>
              </a:lnSpc>
              <a:spcAft>
                <a:spcPct val="40000"/>
              </a:spcAft>
            </a:pPr>
            <a:r>
              <a:rPr lang="en-US" altLang="en-US" sz="1600" b="1"/>
              <a:t>Don’t discuss or engage in the fixing of product prices, allocation of customers, or division of sales markets.</a:t>
            </a:r>
          </a:p>
          <a:p>
            <a:pPr>
              <a:lnSpc>
                <a:spcPct val="80000"/>
              </a:lnSpc>
              <a:spcAft>
                <a:spcPct val="40000"/>
              </a:spcAft>
            </a:pPr>
            <a:r>
              <a:rPr lang="en-US" altLang="en-US" sz="1600" b="1"/>
              <a:t>Don’t discuss the status or substance of ongoing or threatened litigation.</a:t>
            </a:r>
          </a:p>
          <a:p>
            <a:pPr>
              <a:lnSpc>
                <a:spcPct val="80000"/>
              </a:lnSpc>
              <a:spcAft>
                <a:spcPct val="40000"/>
              </a:spcAft>
            </a:pPr>
            <a:r>
              <a:rPr lang="en-US" altLang="en-US" sz="1600" b="1"/>
              <a:t>Don’t be silent if inappropriate topics are discussed… do formally object.</a:t>
            </a:r>
          </a:p>
          <a:p>
            <a:pPr algn="ctr">
              <a:lnSpc>
                <a:spcPct val="80000"/>
              </a:lnSpc>
              <a:buFont typeface="Monotype Sorts" charset="2"/>
              <a:buNone/>
            </a:pPr>
            <a:r>
              <a:rPr lang="en-US" altLang="en-US" sz="1000" b="1"/>
              <a:t>---------------------------------------------------------------   </a:t>
            </a:r>
          </a:p>
          <a:p>
            <a:pPr algn="ctr">
              <a:lnSpc>
                <a:spcPct val="80000"/>
              </a:lnSpc>
              <a:buFont typeface="Monotype Sorts" charset="2"/>
              <a:buNone/>
            </a:pPr>
            <a:r>
              <a:rPr lang="en-US" altLang="en-US" sz="1200" b="1"/>
              <a:t>If you have questions, contact the IEEE-SA Standards Board Patent Committee Administrator at patcom@ieee.org or visit http://standards.ieee.org/about/sasb/patcom/index.html </a:t>
            </a:r>
            <a:br>
              <a:rPr lang="en-US" altLang="en-US" sz="1200" b="1"/>
            </a:br>
            <a:endParaRPr lang="en-US" altLang="en-US" sz="1200" b="1"/>
          </a:p>
          <a:p>
            <a:pPr algn="ctr">
              <a:lnSpc>
                <a:spcPct val="80000"/>
              </a:lnSpc>
              <a:buFont typeface="Monotype Sorts" charset="2"/>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a:p>
            <a:pPr algn="ctr">
              <a:lnSpc>
                <a:spcPct val="80000"/>
              </a:lnSpc>
              <a:buFont typeface="Monotype Sorts" charset="2"/>
              <a:buNone/>
            </a:pPr>
            <a:endParaRPr lang="en-US" altLang="en-US" sz="1200" b="1"/>
          </a:p>
          <a:p>
            <a:pPr algn="ctr">
              <a:lnSpc>
                <a:spcPct val="80000"/>
              </a:lnSpc>
              <a:buFont typeface="Monotype Sorts" charset="2"/>
              <a:buNone/>
            </a:pPr>
            <a:r>
              <a:rPr lang="en-US" altLang="en-US" sz="1200" b="1"/>
              <a:t>This slide set is available </a:t>
            </a:r>
            <a:br>
              <a:rPr lang="en-US" altLang="en-US" sz="1200" b="1"/>
            </a:br>
            <a:r>
              <a:rPr lang="en-US" altLang="en-US" sz="1200" b="1"/>
              <a:t>at https://development.standards.ieee.org/myproject/Public/mytools/mob/preparslides.ppt</a:t>
            </a:r>
          </a:p>
        </p:txBody>
      </p:sp>
      <p:sp>
        <p:nvSpPr>
          <p:cNvPr id="2" name="Footer Placeholder 1"/>
          <p:cNvSpPr>
            <a:spLocks noGrp="1"/>
          </p:cNvSpPr>
          <p:nvPr>
            <p:ph type="ftr" sz="quarter" idx="4294967295"/>
          </p:nvPr>
        </p:nvSpPr>
        <p:spPr>
          <a:xfrm>
            <a:off x="838200" y="5867400"/>
            <a:ext cx="7848600" cy="920750"/>
          </a:xfrm>
          <a:prstGeom prst="rect">
            <a:avLst/>
          </a:prstGeom>
        </p:spPr>
        <p:txBody>
          <a:bodyPr/>
          <a:lstStyle/>
          <a:p>
            <a:pPr algn="ctr">
              <a:defRPr/>
            </a:pPr>
            <a:endParaRPr lang="en-US" b="1" dirty="0"/>
          </a:p>
          <a:p>
            <a:pPr algn="ctr">
              <a:defRPr/>
            </a:pPr>
            <a:r>
              <a:rPr lang="en-US" b="1" dirty="0"/>
              <a:t>March 2015</a:t>
            </a:r>
          </a:p>
          <a:p>
            <a:pPr algn="ctr">
              <a:defRPr/>
            </a:pPr>
            <a:r>
              <a:rPr lang="en-US" b="1" dirty="0"/>
              <a:t>IEEE-SA Standards Board Patent Committee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normAutofit fontScale="70000" lnSpcReduction="20000"/>
          </a:bodyPr>
          <a:lstStyle/>
          <a:p>
            <a:pPr marL="0" indent="0">
              <a:lnSpc>
                <a:spcPct val="110000"/>
              </a:lnSpc>
              <a:spcBef>
                <a:spcPts val="600"/>
              </a:spcBef>
              <a:buNone/>
            </a:pPr>
            <a:r>
              <a:rPr lang="en-US" dirty="0"/>
              <a:t>The mobile industry is currently pursuing the development of the next generation mobile communication networks fulfilling the requirements for extreme mobile broadband, massive machine-type communication, and ultra-reliable and low latency communications as specified in ITU-R M.2083 for IMT-2020.</a:t>
            </a:r>
            <a:endParaRPr lang="en-GB" dirty="0"/>
          </a:p>
          <a:p>
            <a:pPr marL="0" indent="0">
              <a:lnSpc>
                <a:spcPct val="110000"/>
              </a:lnSpc>
              <a:spcBef>
                <a:spcPts val="600"/>
              </a:spcBef>
              <a:buNone/>
            </a:pPr>
            <a:r>
              <a:rPr lang="en-US" dirty="0"/>
              <a:t>Many of the observed trends and use cases described in ITU-R M.2083 apply as well to communication infrastructures which do not belong to the IMT domain because they do not rely on high-velocity scenarios or on licensed radio spectrum. IEEE 802 technologies are mainly deployed in communication infrastructures outside of the IMT domain, and may require enhancements to address the emerging requirements of future communications</a:t>
            </a:r>
            <a:r>
              <a:rPr lang="en-US" dirty="0" smtClean="0"/>
              <a:t>.</a:t>
            </a:r>
            <a:endParaRPr lang="en-GB" dirty="0"/>
          </a:p>
        </p:txBody>
      </p:sp>
    </p:spTree>
    <p:extLst>
      <p:ext uri="{BB962C8B-B14F-4D97-AF65-F5344CB8AC3E}">
        <p14:creationId xmlns:p14="http://schemas.microsoft.com/office/powerpoint/2010/main" val="2015160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a:t>
            </a:r>
            <a:endParaRPr lang="en-US" dirty="0"/>
          </a:p>
        </p:txBody>
      </p:sp>
      <p:sp>
        <p:nvSpPr>
          <p:cNvPr id="3" name="Content Placeholder 2"/>
          <p:cNvSpPr>
            <a:spLocks noGrp="1"/>
          </p:cNvSpPr>
          <p:nvPr>
            <p:ph idx="1"/>
          </p:nvPr>
        </p:nvSpPr>
        <p:spPr>
          <a:xfrm>
            <a:off x="457200" y="1371600"/>
            <a:ext cx="8229600" cy="4953000"/>
          </a:xfrm>
        </p:spPr>
        <p:txBody>
          <a:bodyPr>
            <a:normAutofit fontScale="70000" lnSpcReduction="20000"/>
          </a:bodyPr>
          <a:lstStyle/>
          <a:p>
            <a:pPr marL="0" indent="0">
              <a:lnSpc>
                <a:spcPct val="110000"/>
              </a:lnSpc>
              <a:spcBef>
                <a:spcPts val="600"/>
              </a:spcBef>
              <a:buNone/>
            </a:pPr>
            <a:r>
              <a:rPr lang="en-US" dirty="0" smtClean="0"/>
              <a:t>The </a:t>
            </a:r>
            <a:r>
              <a:rPr lang="en-US" dirty="0"/>
              <a:t>goal of this activity is to assess emerging requirements for IEEE 802</a:t>
            </a:r>
            <a:r>
              <a:rPr lang="en-US" strike="sngStrike" dirty="0">
                <a:solidFill>
                  <a:schemeClr val="accent2"/>
                </a:solidFill>
              </a:rPr>
              <a:t>-based</a:t>
            </a:r>
            <a:r>
              <a:rPr lang="en-US" dirty="0">
                <a:solidFill>
                  <a:schemeClr val="accent2"/>
                </a:solidFill>
              </a:rPr>
              <a:t> </a:t>
            </a:r>
            <a:r>
              <a:rPr lang="en-US" u="sng" dirty="0" smtClean="0">
                <a:solidFill>
                  <a:schemeClr val="accent2"/>
                </a:solidFill>
              </a:rPr>
              <a:t>wireless and higher-layer</a:t>
            </a:r>
            <a:r>
              <a:rPr lang="en-US" dirty="0" smtClean="0"/>
              <a:t> communication infrastructures </a:t>
            </a:r>
            <a:r>
              <a:rPr lang="en-US" u="sng" dirty="0">
                <a:solidFill>
                  <a:schemeClr val="accent2"/>
                </a:solidFill>
              </a:rPr>
              <a:t>outside of the IMT </a:t>
            </a:r>
            <a:r>
              <a:rPr lang="en-US" u="sng" dirty="0" smtClean="0">
                <a:solidFill>
                  <a:schemeClr val="accent2"/>
                </a:solidFill>
              </a:rPr>
              <a:t>domain</a:t>
            </a:r>
            <a:r>
              <a:rPr lang="en-US" dirty="0" smtClean="0"/>
              <a:t>, </a:t>
            </a:r>
            <a:r>
              <a:rPr lang="en-US" dirty="0"/>
              <a:t>identify commonalities, gaps, and trends not currently addressed by IEEE 802 standards and projects, and facilitate building industry consensus towards proposals to initiate new standards development efforts. Topics concerning enhanced cooperative functionality among existing IEEE standards in support of network integration will be encouraged</a:t>
            </a:r>
            <a:r>
              <a:rPr lang="en-US" dirty="0" smtClean="0"/>
              <a:t>.</a:t>
            </a:r>
            <a:br>
              <a:rPr lang="en-US" dirty="0" smtClean="0"/>
            </a:br>
            <a:r>
              <a:rPr lang="en-US" u="sng" dirty="0" smtClean="0">
                <a:solidFill>
                  <a:schemeClr val="accent2"/>
                </a:solidFill>
              </a:rPr>
              <a:t>Findings </a:t>
            </a:r>
            <a:r>
              <a:rPr lang="en-US" u="sng" dirty="0">
                <a:solidFill>
                  <a:schemeClr val="accent2"/>
                </a:solidFill>
              </a:rPr>
              <a:t>related to existing IEEE 802 standards and projects are forwarded to the responsible working groups for further considerations.</a:t>
            </a:r>
            <a:r>
              <a:rPr lang="en-GB" dirty="0"/>
              <a:t> </a:t>
            </a:r>
            <a:endParaRPr lang="en-GB" dirty="0" smtClean="0"/>
          </a:p>
          <a:p>
            <a:pPr marL="0" indent="0">
              <a:lnSpc>
                <a:spcPct val="110000"/>
              </a:lnSpc>
              <a:spcBef>
                <a:spcPts val="600"/>
              </a:spcBef>
              <a:buNone/>
            </a:pPr>
            <a:endParaRPr lang="en-GB" dirty="0"/>
          </a:p>
          <a:p>
            <a:pPr marL="0" indent="0">
              <a:lnSpc>
                <a:spcPct val="110000"/>
              </a:lnSpc>
              <a:spcBef>
                <a:spcPts val="600"/>
              </a:spcBef>
              <a:buNone/>
            </a:pPr>
            <a:r>
              <a:rPr lang="en-GB" dirty="0" smtClean="0"/>
              <a:t> </a:t>
            </a:r>
          </a:p>
          <a:p>
            <a:pPr marL="0" indent="0">
              <a:lnSpc>
                <a:spcPct val="110000"/>
              </a:lnSpc>
              <a:spcBef>
                <a:spcPts val="600"/>
              </a:spcBef>
              <a:buNone/>
            </a:pPr>
            <a:endParaRPr lang="en-GB" dirty="0"/>
          </a:p>
        </p:txBody>
      </p:sp>
    </p:spTree>
    <p:extLst>
      <p:ext uri="{BB962C8B-B14F-4D97-AF65-F5344CB8AC3E}">
        <p14:creationId xmlns:p14="http://schemas.microsoft.com/office/powerpoint/2010/main" val="7784597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IEEE Sponsoring Committee</a:t>
            </a:r>
            <a:endParaRPr lang="en-US" dirty="0"/>
          </a:p>
        </p:txBody>
      </p:sp>
      <p:sp>
        <p:nvSpPr>
          <p:cNvPr id="5" name="Content Placeholder 4"/>
          <p:cNvSpPr>
            <a:spLocks noGrp="1"/>
          </p:cNvSpPr>
          <p:nvPr>
            <p:ph idx="1"/>
          </p:nvPr>
        </p:nvSpPr>
        <p:spPr/>
        <p:txBody>
          <a:bodyPr>
            <a:normAutofit fontScale="77500" lnSpcReduction="20000"/>
          </a:bodyPr>
          <a:lstStyle/>
          <a:p>
            <a:pPr marL="0" indent="0">
              <a:buNone/>
            </a:pPr>
            <a:r>
              <a:rPr lang="en-US" b="1" dirty="0"/>
              <a:t>Sponsoring Committee Name: </a:t>
            </a:r>
            <a:r>
              <a:rPr lang="en-US" dirty="0"/>
              <a:t>IEEE 802 LAN/MAN Standards Committee</a:t>
            </a:r>
            <a:endParaRPr lang="en-GB" dirty="0"/>
          </a:p>
          <a:p>
            <a:pPr marL="0" indent="0">
              <a:buNone/>
            </a:pPr>
            <a:r>
              <a:rPr lang="en-US" b="1" dirty="0"/>
              <a:t>Chair’s Name: </a:t>
            </a:r>
            <a:r>
              <a:rPr lang="en-US" dirty="0"/>
              <a:t>Paul </a:t>
            </a:r>
            <a:r>
              <a:rPr lang="en-US" dirty="0" err="1"/>
              <a:t>Nikolich</a:t>
            </a:r>
            <a:endParaRPr lang="en-GB" dirty="0"/>
          </a:p>
          <a:p>
            <a:pPr marL="0" indent="0">
              <a:buNone/>
            </a:pPr>
            <a:r>
              <a:rPr lang="en-US" b="1" dirty="0"/>
              <a:t>Chair’s Email Address: </a:t>
            </a:r>
            <a:r>
              <a:rPr lang="en-US" u="sng" dirty="0">
                <a:hlinkClick r:id="rId2"/>
              </a:rPr>
              <a:t>p.nikolich@ieee.org</a:t>
            </a:r>
            <a:endParaRPr lang="en-GB" dirty="0"/>
          </a:p>
          <a:p>
            <a:pPr marL="0" indent="0">
              <a:buNone/>
            </a:pPr>
            <a:r>
              <a:rPr lang="en-US" b="1" dirty="0"/>
              <a:t>Chair’s Phone: </a:t>
            </a:r>
            <a:r>
              <a:rPr lang="en-US" dirty="0"/>
              <a:t>857-205-0050</a:t>
            </a:r>
            <a:endParaRPr lang="en-GB" dirty="0"/>
          </a:p>
          <a:p>
            <a:pPr marL="0" indent="0">
              <a:buNone/>
            </a:pPr>
            <a:r>
              <a:rPr lang="en-GB" b="1" dirty="0"/>
              <a:t> </a:t>
            </a:r>
            <a:endParaRPr lang="en-GB" dirty="0"/>
          </a:p>
          <a:p>
            <a:pPr marL="0" indent="0">
              <a:buNone/>
            </a:pPr>
            <a:r>
              <a:rPr lang="en-GB" b="1" u="sng" dirty="0">
                <a:solidFill>
                  <a:schemeClr val="accent2"/>
                </a:solidFill>
              </a:rPr>
              <a:t>Working Group Chair: </a:t>
            </a:r>
            <a:r>
              <a:rPr lang="en-GB" u="sng" dirty="0">
                <a:solidFill>
                  <a:schemeClr val="accent2"/>
                </a:solidFill>
              </a:rPr>
              <a:t>IEEE 802.1 Higher Layer LAN Protocols Working Group</a:t>
            </a:r>
          </a:p>
          <a:p>
            <a:pPr marL="0" indent="0">
              <a:buNone/>
            </a:pPr>
            <a:r>
              <a:rPr lang="en-GB" b="1" u="sng" dirty="0">
                <a:solidFill>
                  <a:schemeClr val="accent2"/>
                </a:solidFill>
              </a:rPr>
              <a:t>Chair’s Name: </a:t>
            </a:r>
            <a:r>
              <a:rPr lang="en-GB" u="sng" dirty="0">
                <a:solidFill>
                  <a:schemeClr val="accent2"/>
                </a:solidFill>
              </a:rPr>
              <a:t>Glenn Parsons</a:t>
            </a:r>
          </a:p>
          <a:p>
            <a:pPr marL="0" indent="0">
              <a:buNone/>
            </a:pPr>
            <a:r>
              <a:rPr lang="en-GB" b="1" u="sng" dirty="0">
                <a:solidFill>
                  <a:schemeClr val="accent2"/>
                </a:solidFill>
              </a:rPr>
              <a:t>Chair’s Email Address: </a:t>
            </a:r>
            <a:r>
              <a:rPr lang="en-GB" u="sng" dirty="0" err="1">
                <a:solidFill>
                  <a:schemeClr val="accent2"/>
                </a:solidFill>
              </a:rPr>
              <a:t>glenn.parsons@ericsson.com</a:t>
            </a:r>
            <a:endParaRPr lang="en-GB" u="sng" dirty="0">
              <a:solidFill>
                <a:schemeClr val="accent2"/>
              </a:solidFill>
            </a:endParaRPr>
          </a:p>
          <a:p>
            <a:pPr marL="0" indent="0">
              <a:buNone/>
            </a:pPr>
            <a:r>
              <a:rPr lang="en-GB" b="1" u="sng" dirty="0">
                <a:solidFill>
                  <a:schemeClr val="accent2"/>
                </a:solidFill>
              </a:rPr>
              <a:t>Chair’s Phone: </a:t>
            </a:r>
            <a:r>
              <a:rPr lang="en-GB" u="sng" dirty="0">
                <a:solidFill>
                  <a:schemeClr val="accent2"/>
                </a:solidFill>
              </a:rPr>
              <a:t>613-963-8141</a:t>
            </a:r>
          </a:p>
          <a:p>
            <a:endParaRPr lang="en-US" dirty="0"/>
          </a:p>
        </p:txBody>
      </p:sp>
    </p:spTree>
    <p:extLst>
      <p:ext uri="{BB962C8B-B14F-4D97-AF65-F5344CB8AC3E}">
        <p14:creationId xmlns:p14="http://schemas.microsoft.com/office/powerpoint/2010/main" val="1462969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a:t>
            </a:r>
            <a:endParaRPr lang="en-US" dirty="0"/>
          </a:p>
        </p:txBody>
      </p:sp>
      <p:sp>
        <p:nvSpPr>
          <p:cNvPr id="3" name="Text Placeholder 2"/>
          <p:cNvSpPr>
            <a:spLocks noGrp="1"/>
          </p:cNvSpPr>
          <p:nvPr>
            <p:ph type="body" idx="1"/>
          </p:nvPr>
        </p:nvSpPr>
        <p:spPr/>
        <p:txBody>
          <a:bodyPr/>
          <a:lstStyle/>
          <a:p>
            <a:r>
              <a:rPr lang="en-US" dirty="0" smtClean="0"/>
              <a:t>IEEE </a:t>
            </a:r>
            <a:r>
              <a:rPr lang="en-US" dirty="0"/>
              <a:t>802.1 </a:t>
            </a:r>
            <a:r>
              <a:rPr lang="en-US" dirty="0" smtClean="0"/>
              <a:t>ICAID</a:t>
            </a:r>
            <a:endParaRPr lang="en-US" dirty="0"/>
          </a:p>
        </p:txBody>
      </p:sp>
    </p:spTree>
    <p:extLst>
      <p:ext uri="{BB962C8B-B14F-4D97-AF65-F5344CB8AC3E}">
        <p14:creationId xmlns:p14="http://schemas.microsoft.com/office/powerpoint/2010/main" val="4071779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After approval ...</a:t>
            </a:r>
            <a:endParaRPr lang="en-US" dirty="0"/>
          </a:p>
        </p:txBody>
      </p:sp>
      <p:sp>
        <p:nvSpPr>
          <p:cNvPr id="3" name="Content Placeholder 2"/>
          <p:cNvSpPr>
            <a:spLocks noGrp="1"/>
          </p:cNvSpPr>
          <p:nvPr>
            <p:ph idx="1"/>
          </p:nvPr>
        </p:nvSpPr>
        <p:spPr/>
        <p:txBody>
          <a:bodyPr>
            <a:normAutofit lnSpcReduction="10000"/>
          </a:bodyPr>
          <a:lstStyle/>
          <a:p>
            <a:r>
              <a:rPr lang="en-US" dirty="0" smtClean="0"/>
              <a:t>Glenn Parsons has to decide how to operate the Industry Connection activity</a:t>
            </a:r>
          </a:p>
          <a:p>
            <a:pPr lvl="1"/>
            <a:r>
              <a:rPr lang="en-US" dirty="0" err="1" smtClean="0"/>
              <a:t>OmniRAN</a:t>
            </a:r>
            <a:r>
              <a:rPr lang="en-US" dirty="0" smtClean="0"/>
              <a:t> has prepared the ICAID proposal, however the topic is related to whole IEEE 802.1 and the other 802 WGs as well.</a:t>
            </a:r>
          </a:p>
          <a:p>
            <a:r>
              <a:rPr lang="en-US" dirty="0" smtClean="0"/>
              <a:t>Involvement of all 802.1 TGs required, as well as close cooperation with stakeholders in the other IEEE 802 WGs</a:t>
            </a:r>
          </a:p>
          <a:p>
            <a:pPr lvl="1"/>
            <a:r>
              <a:rPr lang="en-US" dirty="0" smtClean="0"/>
              <a:t>BTW: </a:t>
            </a:r>
            <a:r>
              <a:rPr lang="en-US" dirty="0" err="1" smtClean="0"/>
              <a:t>OmniRAN</a:t>
            </a:r>
            <a:r>
              <a:rPr lang="en-US" dirty="0" smtClean="0"/>
              <a:t> could act as host for the special meetings of the IC activity. </a:t>
            </a:r>
            <a:endParaRPr lang="en-US" dirty="0"/>
          </a:p>
        </p:txBody>
      </p:sp>
    </p:spTree>
    <p:extLst>
      <p:ext uri="{BB962C8B-B14F-4D97-AF65-F5344CB8AC3E}">
        <p14:creationId xmlns:p14="http://schemas.microsoft.com/office/powerpoint/2010/main" val="1455634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Stretching out into ‘Verticals’</a:t>
            </a:r>
            <a:endParaRPr lang="en-US" dirty="0"/>
          </a:p>
        </p:txBody>
      </p:sp>
      <p:sp>
        <p:nvSpPr>
          <p:cNvPr id="3" name="Content Placeholder 2"/>
          <p:cNvSpPr>
            <a:spLocks noGrp="1"/>
          </p:cNvSpPr>
          <p:nvPr>
            <p:ph idx="1"/>
          </p:nvPr>
        </p:nvSpPr>
        <p:spPr>
          <a:xfrm>
            <a:off x="457200" y="1295400"/>
            <a:ext cx="8229600" cy="5029200"/>
          </a:xfrm>
        </p:spPr>
        <p:txBody>
          <a:bodyPr>
            <a:normAutofit fontScale="77500" lnSpcReduction="20000"/>
          </a:bodyPr>
          <a:lstStyle/>
          <a:p>
            <a:pPr marL="0" indent="0">
              <a:buNone/>
            </a:pPr>
            <a:r>
              <a:rPr lang="en-US" dirty="0" smtClean="0"/>
              <a:t>There are plenty of ‘vertical’ projects in IEEE SA</a:t>
            </a:r>
          </a:p>
          <a:p>
            <a:pPr marL="514350" indent="-514350">
              <a:buFont typeface="+mj-lt"/>
              <a:buAutoNum type="arabicPeriod"/>
            </a:pPr>
            <a:r>
              <a:rPr lang="en-US" dirty="0" smtClean="0"/>
              <a:t>Adopt project classification established by IEEE SA</a:t>
            </a:r>
          </a:p>
          <a:p>
            <a:pPr marL="514350" indent="-514350">
              <a:buFont typeface="+mj-lt"/>
              <a:buAutoNum type="arabicPeriod"/>
            </a:pPr>
            <a:r>
              <a:rPr lang="en-US" dirty="0" smtClean="0"/>
              <a:t>Research into projects to find out, which projects are requesting/defining a communication layer</a:t>
            </a:r>
          </a:p>
          <a:p>
            <a:pPr marL="514350" indent="-514350">
              <a:buFont typeface="+mj-lt"/>
              <a:buAutoNum type="arabicPeriod"/>
            </a:pPr>
            <a:r>
              <a:rPr lang="en-US" dirty="0" smtClean="0"/>
              <a:t>Filter projects, which deploy or may deploy IEEE 802 technologies</a:t>
            </a:r>
          </a:p>
          <a:p>
            <a:pPr marL="514350" indent="-514350">
              <a:buFont typeface="+mj-lt"/>
              <a:buAutoNum type="arabicPeriod"/>
            </a:pPr>
            <a:r>
              <a:rPr lang="en-US" dirty="0" smtClean="0"/>
              <a:t>Assess and categorize communication needs</a:t>
            </a:r>
          </a:p>
          <a:p>
            <a:pPr marL="914400" lvl="1" indent="-514350">
              <a:buFont typeface="Wingdings" charset="2"/>
              <a:buChar char="Ø"/>
            </a:pPr>
            <a:r>
              <a:rPr lang="en-US" dirty="0" smtClean="0"/>
              <a:t>IC has to develop categorization scheme</a:t>
            </a:r>
          </a:p>
          <a:p>
            <a:pPr marL="514350" indent="-514350">
              <a:buFont typeface="+mj-lt"/>
              <a:buAutoNum type="arabicPeriod"/>
            </a:pPr>
            <a:r>
              <a:rPr lang="en-US" dirty="0" smtClean="0"/>
              <a:t>Get in touch with most promising projects</a:t>
            </a:r>
          </a:p>
          <a:p>
            <a:pPr marL="914400" lvl="1" indent="-514350">
              <a:buFont typeface="Wingdings" charset="2"/>
              <a:buChar char="Ø"/>
            </a:pPr>
            <a:r>
              <a:rPr lang="en-US" dirty="0" smtClean="0"/>
              <a:t>Inform about IC through liaison letter or (better) through presentation in one of their meetings</a:t>
            </a:r>
          </a:p>
          <a:p>
            <a:pPr lvl="2">
              <a:buFont typeface="Wingdings" charset="2"/>
              <a:buChar char="q"/>
            </a:pPr>
            <a:r>
              <a:rPr lang="en-US" dirty="0"/>
              <a:t>P</a:t>
            </a:r>
            <a:r>
              <a:rPr lang="en-US" dirty="0" smtClean="0"/>
              <a:t>resentation material about IEEE 802 technologies?</a:t>
            </a:r>
          </a:p>
          <a:p>
            <a:pPr marL="514350" indent="-514350">
              <a:buFont typeface="+mj-lt"/>
              <a:buAutoNum type="arabicPeriod"/>
            </a:pPr>
            <a:r>
              <a:rPr lang="en-US" dirty="0" smtClean="0"/>
              <a:t>Review results and plan further steps to establish a kind of roadmap for IEEE 802 technology evolution.</a:t>
            </a:r>
          </a:p>
          <a:p>
            <a:pPr lvl="1"/>
            <a:endParaRPr lang="en-US" dirty="0"/>
          </a:p>
        </p:txBody>
      </p:sp>
    </p:spTree>
    <p:extLst>
      <p:ext uri="{BB962C8B-B14F-4D97-AF65-F5344CB8AC3E}">
        <p14:creationId xmlns:p14="http://schemas.microsoft.com/office/powerpoint/2010/main" val="1469809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Doing</a:t>
            </a:r>
            <a:r>
              <a:rPr lang="de-DE" dirty="0" smtClean="0"/>
              <a:t> </a:t>
            </a:r>
            <a:r>
              <a:rPr lang="de-DE" dirty="0" err="1" smtClean="0"/>
              <a:t>the</a:t>
            </a:r>
            <a:r>
              <a:rPr lang="de-DE" dirty="0" smtClean="0"/>
              <a:t> </a:t>
            </a:r>
            <a:r>
              <a:rPr lang="de-DE" dirty="0" err="1" smtClean="0"/>
              <a:t>work</a:t>
            </a:r>
            <a:endParaRPr lang="en-US" dirty="0"/>
          </a:p>
        </p:txBody>
      </p:sp>
      <p:sp>
        <p:nvSpPr>
          <p:cNvPr id="3" name="Content Placeholder 2"/>
          <p:cNvSpPr>
            <a:spLocks noGrp="1"/>
          </p:cNvSpPr>
          <p:nvPr>
            <p:ph idx="1"/>
          </p:nvPr>
        </p:nvSpPr>
        <p:spPr>
          <a:xfrm>
            <a:off x="457200" y="1371600"/>
            <a:ext cx="8229600" cy="5029200"/>
          </a:xfrm>
        </p:spPr>
        <p:txBody>
          <a:bodyPr>
            <a:normAutofit fontScale="77500" lnSpcReduction="20000"/>
          </a:bodyPr>
          <a:lstStyle/>
          <a:p>
            <a:r>
              <a:rPr lang="en-US" dirty="0" smtClean="0"/>
              <a:t>Can IEEE SA headquarter support?</a:t>
            </a:r>
          </a:p>
          <a:p>
            <a:pPr lvl="1"/>
            <a:r>
              <a:rPr lang="en-US" dirty="0" smtClean="0"/>
              <a:t>Pre-filter projects in respect to relevance for IEEE 802?</a:t>
            </a:r>
            <a:endParaRPr lang="en-US" dirty="0"/>
          </a:p>
          <a:p>
            <a:pPr lvl="1"/>
            <a:r>
              <a:rPr lang="en-US" dirty="0" smtClean="0"/>
              <a:t>Provide latest documentation of candidate projects</a:t>
            </a:r>
          </a:p>
          <a:p>
            <a:pPr lvl="2"/>
            <a:r>
              <a:rPr lang="en-US" dirty="0" smtClean="0"/>
              <a:t>It’s not always easy to find latest information about the projects</a:t>
            </a:r>
          </a:p>
          <a:p>
            <a:pPr lvl="2"/>
            <a:r>
              <a:rPr lang="en-US" dirty="0" smtClean="0"/>
              <a:t>How can we deal with entity based projects?</a:t>
            </a:r>
          </a:p>
          <a:p>
            <a:pPr lvl="1"/>
            <a:r>
              <a:rPr lang="en-US" dirty="0"/>
              <a:t>H</a:t>
            </a:r>
            <a:r>
              <a:rPr lang="en-US" dirty="0" smtClean="0"/>
              <a:t>elp to establish communications to the verticals?</a:t>
            </a:r>
          </a:p>
          <a:p>
            <a:pPr lvl="2"/>
            <a:r>
              <a:rPr lang="en-US" dirty="0" smtClean="0"/>
              <a:t>Hints on how to introduce the IC activity to the groups</a:t>
            </a:r>
          </a:p>
          <a:p>
            <a:r>
              <a:rPr lang="en-US" dirty="0" smtClean="0"/>
              <a:t>Who are the staff liaisons for the verticals?</a:t>
            </a:r>
          </a:p>
          <a:p>
            <a:r>
              <a:rPr lang="en-US" dirty="0" smtClean="0"/>
              <a:t>Doing the search</a:t>
            </a:r>
          </a:p>
          <a:p>
            <a:pPr lvl="1"/>
            <a:r>
              <a:rPr lang="en-US" dirty="0" smtClean="0"/>
              <a:t>Can we provide a list of criteria for relevant projects?</a:t>
            </a:r>
          </a:p>
          <a:p>
            <a:pPr lvl="1"/>
            <a:r>
              <a:rPr lang="en-US" dirty="0" smtClean="0"/>
              <a:t>Is there some search engine available?</a:t>
            </a:r>
          </a:p>
          <a:p>
            <a:r>
              <a:rPr lang="en-US" dirty="0" smtClean="0"/>
              <a:t>Getting in contact</a:t>
            </a:r>
          </a:p>
          <a:p>
            <a:pPr lvl="1"/>
            <a:r>
              <a:rPr lang="en-US" dirty="0" smtClean="0"/>
              <a:t>Slide set for introduction of the IC activity</a:t>
            </a:r>
          </a:p>
          <a:p>
            <a:pPr lvl="1"/>
            <a:r>
              <a:rPr lang="en-US" dirty="0" smtClean="0"/>
              <a:t>Technology teaser of IEEE 802 evolution</a:t>
            </a:r>
          </a:p>
        </p:txBody>
      </p:sp>
    </p:spTree>
    <p:extLst>
      <p:ext uri="{BB962C8B-B14F-4D97-AF65-F5344CB8AC3E}">
        <p14:creationId xmlns:p14="http://schemas.microsoft.com/office/powerpoint/2010/main" val="17118101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doing the work?</a:t>
            </a:r>
            <a:endParaRPr lang="en-US" dirty="0"/>
          </a:p>
        </p:txBody>
      </p:sp>
      <p:sp>
        <p:nvSpPr>
          <p:cNvPr id="3" name="Content Placeholder 2"/>
          <p:cNvSpPr>
            <a:spLocks noGrp="1"/>
          </p:cNvSpPr>
          <p:nvPr>
            <p:ph idx="1"/>
          </p:nvPr>
        </p:nvSpPr>
        <p:spPr>
          <a:xfrm>
            <a:off x="457200" y="1600200"/>
            <a:ext cx="8229600" cy="4648200"/>
          </a:xfrm>
        </p:spPr>
        <p:txBody>
          <a:bodyPr>
            <a:normAutofit fontScale="92500" lnSpcReduction="10000"/>
          </a:bodyPr>
          <a:lstStyle/>
          <a:p>
            <a:r>
              <a:rPr lang="en-US" dirty="0" smtClean="0"/>
              <a:t>As usual, this project is contribution driven!</a:t>
            </a:r>
            <a:br>
              <a:rPr lang="en-US" dirty="0" smtClean="0"/>
            </a:br>
            <a:endParaRPr lang="en-US" dirty="0" smtClean="0"/>
          </a:p>
          <a:p>
            <a:r>
              <a:rPr lang="en-US" dirty="0" smtClean="0"/>
              <a:t>IEEE SA headquarter support is essential for initial steps</a:t>
            </a:r>
          </a:p>
          <a:p>
            <a:r>
              <a:rPr lang="en-US" dirty="0" smtClean="0"/>
              <a:t>Volunteers needed for</a:t>
            </a:r>
          </a:p>
          <a:p>
            <a:pPr lvl="1"/>
            <a:r>
              <a:rPr lang="en-US" dirty="0" smtClean="0"/>
              <a:t>Analysis of IEEE SA projects</a:t>
            </a:r>
          </a:p>
          <a:p>
            <a:pPr lvl="1"/>
            <a:r>
              <a:rPr lang="en-US" dirty="0" smtClean="0"/>
              <a:t>Creation of communication material</a:t>
            </a:r>
          </a:p>
          <a:p>
            <a:pPr lvl="1"/>
            <a:r>
              <a:rPr lang="en-US" dirty="0" smtClean="0"/>
              <a:t>Participation in other group’s meetings</a:t>
            </a:r>
          </a:p>
          <a:p>
            <a:r>
              <a:rPr lang="en-US" dirty="0" smtClean="0"/>
              <a:t>What would help to allow you to participate?</a:t>
            </a:r>
          </a:p>
          <a:p>
            <a:pPr lvl="1"/>
            <a:r>
              <a:rPr lang="en-US" dirty="0" smtClean="0"/>
              <a:t>Incentives for active participation</a:t>
            </a:r>
          </a:p>
          <a:p>
            <a:endParaRPr lang="en-US" dirty="0"/>
          </a:p>
        </p:txBody>
      </p:sp>
    </p:spTree>
    <p:extLst>
      <p:ext uri="{BB962C8B-B14F-4D97-AF65-F5344CB8AC3E}">
        <p14:creationId xmlns:p14="http://schemas.microsoft.com/office/powerpoint/2010/main" val="798901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AoB</a:t>
            </a:r>
            <a:endParaRPr lang="en-US" dirty="0"/>
          </a:p>
        </p:txBody>
      </p:sp>
      <p:sp>
        <p:nvSpPr>
          <p:cNvPr id="3" name="Content Placeholder 2"/>
          <p:cNvSpPr>
            <a:spLocks noGrp="1"/>
          </p:cNvSpPr>
          <p:nvPr>
            <p:ph idx="1"/>
          </p:nvPr>
        </p:nvSpPr>
        <p:spPr/>
        <p:txBody>
          <a:bodyPr/>
          <a:lstStyle/>
          <a:p>
            <a:r>
              <a:rPr lang="en-US" dirty="0"/>
              <a:t>??</a:t>
            </a:r>
          </a:p>
        </p:txBody>
      </p:sp>
    </p:spTree>
    <p:extLst>
      <p:ext uri="{BB962C8B-B14F-4D97-AF65-F5344CB8AC3E}">
        <p14:creationId xmlns:p14="http://schemas.microsoft.com/office/powerpoint/2010/main" val="1027101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a:t>
            </a:r>
          </a:p>
        </p:txBody>
      </p:sp>
      <p:sp>
        <p:nvSpPr>
          <p:cNvPr id="3" name="Content Placeholder 2"/>
          <p:cNvSpPr>
            <a:spLocks noGrp="1"/>
          </p:cNvSpPr>
          <p:nvPr>
            <p:ph idx="1"/>
          </p:nvPr>
        </p:nvSpPr>
        <p:spPr/>
        <p:txBody>
          <a:bodyPr>
            <a:normAutofit fontScale="92500" lnSpcReduction="10000"/>
          </a:bodyPr>
          <a:lstStyle/>
          <a:p>
            <a:r>
              <a:rPr lang="en-US" dirty="0"/>
              <a:t>Introduction</a:t>
            </a:r>
          </a:p>
          <a:p>
            <a:r>
              <a:rPr lang="en-US" dirty="0" smtClean="0"/>
              <a:t>Review </a:t>
            </a:r>
            <a:r>
              <a:rPr lang="en-US" dirty="0"/>
              <a:t>of </a:t>
            </a:r>
            <a:r>
              <a:rPr lang="en-US" dirty="0" smtClean="0"/>
              <a:t>minutes</a:t>
            </a:r>
          </a:p>
          <a:p>
            <a:r>
              <a:rPr lang="en-US" dirty="0" smtClean="0"/>
              <a:t>Introduction into scope and goals of ICAID</a:t>
            </a:r>
            <a:endParaRPr lang="en-US" dirty="0"/>
          </a:p>
          <a:p>
            <a:r>
              <a:rPr lang="en-US" dirty="0" smtClean="0"/>
              <a:t>Review of Industry </a:t>
            </a:r>
            <a:r>
              <a:rPr lang="en-US" dirty="0"/>
              <a:t>Connections Activity </a:t>
            </a:r>
            <a:br>
              <a:rPr lang="en-US" dirty="0"/>
            </a:br>
            <a:r>
              <a:rPr lang="en-US" dirty="0"/>
              <a:t>Initiation Document (ICAID)</a:t>
            </a:r>
          </a:p>
          <a:p>
            <a:r>
              <a:rPr lang="en-US" dirty="0" smtClean="0"/>
              <a:t>Operation of the IC activity</a:t>
            </a:r>
          </a:p>
          <a:p>
            <a:pPr lvl="1"/>
            <a:r>
              <a:rPr lang="en-US" dirty="0" smtClean="0"/>
              <a:t>Addressing the Verticals represented in IEEE SA</a:t>
            </a:r>
          </a:p>
          <a:p>
            <a:pPr lvl="1"/>
            <a:r>
              <a:rPr lang="en-US" dirty="0" smtClean="0"/>
              <a:t>Initial steps</a:t>
            </a:r>
          </a:p>
          <a:p>
            <a:r>
              <a:rPr lang="en-US" dirty="0" err="1" smtClean="0"/>
              <a:t>AoB</a:t>
            </a:r>
            <a:endParaRPr lang="en-US" dirty="0" smtClean="0"/>
          </a:p>
        </p:txBody>
      </p:sp>
    </p:spTree>
    <p:extLst>
      <p:ext uri="{BB962C8B-B14F-4D97-AF65-F5344CB8AC3E}">
        <p14:creationId xmlns:p14="http://schemas.microsoft.com/office/powerpoint/2010/main" val="9442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b="1961"/>
          <a:stretch/>
        </p:blipFill>
        <p:spPr>
          <a:xfrm>
            <a:off x="0" y="330200"/>
            <a:ext cx="9144478" cy="6070600"/>
          </a:xfrm>
          <a:prstGeom prst="rect">
            <a:avLst/>
          </a:prstGeom>
        </p:spPr>
      </p:pic>
    </p:spTree>
    <p:extLst>
      <p:ext uri="{BB962C8B-B14F-4D97-AF65-F5344CB8AC3E}">
        <p14:creationId xmlns:p14="http://schemas.microsoft.com/office/powerpoint/2010/main" val="571205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For reference:</a:t>
            </a:r>
          </a:p>
          <a:p>
            <a:pPr lvl="1"/>
            <a:r>
              <a:rPr lang="en-US" dirty="0" smtClean="0"/>
              <a:t>Dec 6</a:t>
            </a:r>
            <a:r>
              <a:rPr lang="en-US" baseline="30000" dirty="0" smtClean="0"/>
              <a:t>th</a:t>
            </a:r>
            <a:r>
              <a:rPr lang="en-US" dirty="0" smtClean="0"/>
              <a:t> </a:t>
            </a:r>
            <a:r>
              <a:rPr lang="en-US" dirty="0" err="1" smtClean="0"/>
              <a:t>ConfCall</a:t>
            </a:r>
            <a:endParaRPr lang="en-US" dirty="0" smtClean="0"/>
          </a:p>
          <a:p>
            <a:pPr lvl="2"/>
            <a:r>
              <a:rPr lang="en-US" dirty="0">
                <a:hlinkClick r:id="rId2"/>
              </a:rPr>
              <a:t>https://</a:t>
            </a:r>
            <a:r>
              <a:rPr lang="en-US" dirty="0" smtClean="0">
                <a:hlinkClick r:id="rId2"/>
              </a:rPr>
              <a:t>mentor.ieee.org/omniran/dcn/16/omniran-16-0093-00-5gaa-dec-6th-5gaa-conference-call-minutes.docx</a:t>
            </a:r>
            <a:endParaRPr lang="en-US" dirty="0" smtClean="0"/>
          </a:p>
          <a:p>
            <a:pPr lvl="2"/>
            <a:endParaRPr lang="en-US" dirty="0" smtClean="0"/>
          </a:p>
          <a:p>
            <a:r>
              <a:rPr lang="en-US" dirty="0" smtClean="0"/>
              <a:t>For review:</a:t>
            </a:r>
          </a:p>
          <a:p>
            <a:pPr lvl="1"/>
            <a:r>
              <a:rPr lang="en-US" dirty="0" smtClean="0"/>
              <a:t>Jan 18</a:t>
            </a:r>
            <a:r>
              <a:rPr lang="en-US" baseline="30000" dirty="0" smtClean="0"/>
              <a:t>th</a:t>
            </a:r>
            <a:r>
              <a:rPr lang="en-US" dirty="0" smtClean="0"/>
              <a:t>, F2F meeting</a:t>
            </a:r>
          </a:p>
          <a:p>
            <a:pPr lvl="2"/>
            <a:r>
              <a:rPr lang="en-US" dirty="0">
                <a:hlinkClick r:id="rId3"/>
              </a:rPr>
              <a:t>https://</a:t>
            </a:r>
            <a:r>
              <a:rPr lang="en-US" dirty="0" smtClean="0">
                <a:hlinkClick r:id="rId3"/>
              </a:rPr>
              <a:t>mentor.ieee.org/omniran/dcn/17/omniran-17-0012-00-5gaa-jan-18th-5gaa-f2f-meeting-minutes.docx</a:t>
            </a:r>
            <a:endParaRPr lang="en-US" dirty="0"/>
          </a:p>
          <a:p>
            <a:pPr lvl="1"/>
            <a:r>
              <a:rPr lang="en-US" dirty="0" smtClean="0"/>
              <a:t>Jan 31</a:t>
            </a:r>
            <a:r>
              <a:rPr lang="en-US" baseline="30000" dirty="0" smtClean="0"/>
              <a:t>st</a:t>
            </a:r>
            <a:r>
              <a:rPr lang="en-US" dirty="0" smtClean="0"/>
              <a:t> </a:t>
            </a:r>
            <a:r>
              <a:rPr lang="en-US" dirty="0" err="1" smtClean="0"/>
              <a:t>ConfCall</a:t>
            </a:r>
            <a:endParaRPr lang="en-US" dirty="0" smtClean="0"/>
          </a:p>
          <a:p>
            <a:pPr lvl="2"/>
            <a:r>
              <a:rPr lang="en-US" dirty="0">
                <a:hlinkClick r:id="rId4"/>
              </a:rPr>
              <a:t>https://</a:t>
            </a:r>
            <a:r>
              <a:rPr lang="en-US" dirty="0" smtClean="0">
                <a:hlinkClick r:id="rId4"/>
              </a:rPr>
              <a:t>mentor.ieee.org/omniran/dcn/17/omniran-17-0016-00-5gaa-jan-31st-5gaa-confcall-minutes.docx</a:t>
            </a:r>
            <a:endParaRPr lang="en-US" dirty="0" smtClean="0"/>
          </a:p>
          <a:p>
            <a:pPr lvl="1"/>
            <a:endParaRPr lang="en-US" dirty="0"/>
          </a:p>
        </p:txBody>
      </p:sp>
    </p:spTree>
    <p:extLst>
      <p:ext uri="{BB962C8B-B14F-4D97-AF65-F5344CB8AC3E}">
        <p14:creationId xmlns:p14="http://schemas.microsoft.com/office/powerpoint/2010/main" val="1003961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and AIM </a:t>
            </a:r>
            <a:endParaRPr lang="en-US" dirty="0"/>
          </a:p>
        </p:txBody>
      </p:sp>
      <p:sp>
        <p:nvSpPr>
          <p:cNvPr id="3" name="Text Placeholder 2"/>
          <p:cNvSpPr>
            <a:spLocks noGrp="1"/>
          </p:cNvSpPr>
          <p:nvPr>
            <p:ph type="body" idx="1"/>
          </p:nvPr>
        </p:nvSpPr>
        <p:spPr/>
        <p:txBody>
          <a:bodyPr/>
          <a:lstStyle/>
          <a:p>
            <a:r>
              <a:rPr lang="en-US" dirty="0" smtClean="0"/>
              <a:t>IEEE 802.1 ICAID</a:t>
            </a:r>
            <a:endParaRPr lang="en-US" dirty="0"/>
          </a:p>
        </p:txBody>
      </p:sp>
    </p:spTree>
    <p:extLst>
      <p:ext uri="{BB962C8B-B14F-4D97-AF65-F5344CB8AC3E}">
        <p14:creationId xmlns:p14="http://schemas.microsoft.com/office/powerpoint/2010/main" val="1928399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5G SC Conclusion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Action A: Establish a kind of IEEE “5G” for the non-mobile environment</a:t>
            </a:r>
          </a:p>
          <a:p>
            <a:pPr lvl="1"/>
            <a:r>
              <a:rPr lang="en-US" dirty="0" smtClean="0"/>
              <a:t>Organized by 802.1 WG (Industry Connections project) </a:t>
            </a:r>
          </a:p>
          <a:p>
            <a:r>
              <a:rPr lang="en-US" dirty="0" smtClean="0"/>
              <a:t>Action B3: Ensure IEEE 802.11 is becoming well integrated in the incumbent mobile operator 5G universe</a:t>
            </a:r>
          </a:p>
          <a:p>
            <a:pPr lvl="1"/>
            <a:r>
              <a:rPr lang="en-US" dirty="0" smtClean="0"/>
              <a:t>Organized by 802.11 WG  (Liaison with 3GPP)</a:t>
            </a:r>
          </a:p>
          <a:p>
            <a:r>
              <a:rPr lang="en-US" dirty="0" smtClean="0"/>
              <a:t>Spectrum issues handled by 802.18</a:t>
            </a:r>
          </a:p>
          <a:p>
            <a:r>
              <a:rPr lang="en-US" dirty="0" smtClean="0"/>
              <a:t>Joint 802.1/802.11 meetings as necessary for coordination of actions A &amp; B3</a:t>
            </a:r>
          </a:p>
        </p:txBody>
      </p:sp>
    </p:spTree>
    <p:extLst>
      <p:ext uri="{BB962C8B-B14F-4D97-AF65-F5344CB8AC3E}">
        <p14:creationId xmlns:p14="http://schemas.microsoft.com/office/powerpoint/2010/main" val="835147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eaLnBrk="1" hangingPunct="1"/>
            <a:endParaRPr lang="en-US" sz="1800">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pPr eaLnBrk="1" hangingPunct="1"/>
            <a:endParaRPr lang="en-US" sz="1800">
              <a:solidFill>
                <a:prstClr val="black"/>
              </a:solidFill>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457200" y="533400"/>
            <a:ext cx="8307388" cy="5860579"/>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eaLnBrk="1" hangingPunct="1">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eaLnBrk="1" hangingPunct="1">
              <a:tabLst>
                <a:tab pos="101600" algn="l"/>
                <a:tab pos="406400" algn="l"/>
                <a:tab pos="698500" algn="l"/>
                <a:tab pos="914400" algn="l"/>
              </a:tabLst>
            </a:pPr>
            <a:r>
              <a:rPr lang="en-US" sz="3900" dirty="0">
                <a:solidFill>
                  <a:srgbClr val="438086"/>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eaLnBrk="1" hangingPunct="1">
              <a:lnSpc>
                <a:spcPts val="1000"/>
              </a:lnSpc>
              <a:tabLst>
                <a:tab pos="101600" algn="l"/>
                <a:tab pos="406400" algn="l"/>
                <a:tab pos="698500" algn="l"/>
                <a:tab pos="914400" algn="l"/>
              </a:tabLst>
            </a:pPr>
            <a:endParaRPr lang="en-US" sz="1800" dirty="0">
              <a:solidFill>
                <a:prstClr val="black"/>
              </a:solidFill>
              <a:latin typeface="Calibri" pitchFamily="-92" charset="0"/>
              <a:ea typeface="Calibri" pitchFamily="-92" charset="0"/>
              <a:cs typeface="Calibri" pitchFamily="-92" charset="0"/>
              <a:sym typeface="Calibri" pitchFamily="-92" charset="0"/>
            </a:endParaRPr>
          </a:p>
          <a:p>
            <a:pPr eaLnBrk="1" hangingPunct="1">
              <a:lnSpc>
                <a:spcPts val="3300"/>
              </a:lnSpc>
              <a:tabLst>
                <a:tab pos="101600" algn="l"/>
                <a:tab pos="406400" algn="l"/>
                <a:tab pos="698500" algn="l"/>
                <a:tab pos="914400" algn="l"/>
              </a:tabLst>
            </a:pPr>
            <a:r>
              <a:rPr lang="en-US" sz="1800" dirty="0">
                <a:solidFill>
                  <a:prstClr val="black"/>
                </a:solidFill>
                <a:latin typeface="Calibri" pitchFamily="-92" charset="0"/>
                <a:ea typeface="Calibri" pitchFamily="-92" charset="0"/>
                <a:cs typeface="Calibri" pitchFamily="-92" charset="0"/>
                <a:sym typeface="Calibri" pitchFamily="-92" charset="0"/>
              </a:rPr>
              <a:t>	</a:t>
            </a:r>
            <a:r>
              <a:rPr lang="en-US" sz="2400" dirty="0">
                <a:solidFill>
                  <a:srgbClr val="A04DA3"/>
                </a:solidFill>
                <a:latin typeface="Arial" pitchFamily="34" charset="0"/>
                <a:cs typeface="Arial" pitchFamily="34" charset="0"/>
              </a:rPr>
              <a:t>•</a:t>
            </a:r>
            <a:r>
              <a:rPr lang="en-US" sz="2400" dirty="0">
                <a:solidFill>
                  <a:prstClr val="black"/>
                </a:solidFill>
                <a:latin typeface="Times New Roman" pitchFamily="-92" charset="0"/>
                <a:ea typeface="Times New Roman" pitchFamily="-92" charset="0"/>
                <a:cs typeface="Times New Roman" pitchFamily="-92" charset="0"/>
                <a:sym typeface="Times New Roman" pitchFamily="-92" charset="0"/>
              </a:rPr>
              <a:t> </a:t>
            </a:r>
            <a:r>
              <a:rPr lang="en-US" sz="2400" dirty="0">
                <a:solidFill>
                  <a:prstClr val="black"/>
                </a:solidFill>
                <a:latin typeface="Arial" pitchFamily="34" charset="0"/>
                <a:cs typeface="Arial" pitchFamily="34" charset="0"/>
              </a:rPr>
              <a:t>specify an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be based on P802.1CF</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provides an external view into general 802 access network</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many 802 </a:t>
            </a:r>
            <a:r>
              <a:rPr lang="en-US" sz="1800" dirty="0" err="1">
                <a:solidFill>
                  <a:srgbClr val="438086"/>
                </a:solidFill>
                <a:latin typeface="Arial" pitchFamily="34" charset="0"/>
                <a:cs typeface="Arial" pitchFamily="34" charset="0"/>
              </a:rPr>
              <a:t>MACs</a:t>
            </a:r>
            <a:r>
              <a:rPr lang="en-US" sz="1800" dirty="0">
                <a:solidFill>
                  <a:srgbClr val="438086"/>
                </a:solidFill>
                <a:latin typeface="Arial" pitchFamily="34" charset="0"/>
                <a:cs typeface="Arial" pitchFamily="34" charset="0"/>
              </a:rPr>
              <a:t> and </a:t>
            </a:r>
            <a:r>
              <a:rPr lang="en-US" sz="1800" dirty="0" err="1">
                <a:solidFill>
                  <a:srgbClr val="438086"/>
                </a:solidFill>
                <a:latin typeface="Arial" pitchFamily="34" charset="0"/>
                <a:cs typeface="Arial" pitchFamily="34" charset="0"/>
              </a:rPr>
              <a:t>PHYs</a:t>
            </a:r>
            <a:endParaRPr lang="en-US" sz="1800" dirty="0">
              <a:solidFill>
                <a:srgbClr val="438086"/>
              </a:solidFill>
              <a:latin typeface="Arial" pitchFamily="34" charset="0"/>
              <a:cs typeface="Arial" pitchFamily="34" charset="0"/>
            </a:endParaRP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plug into incumbent mobile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for example, expand the notion of LWA so that the cellular network supports 802 rather than 802.11</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gives 802 a strong supporting role in 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could support integration into other operator networks</a:t>
            </a:r>
          </a:p>
          <a:p>
            <a:pPr marL="915988" lvl="2" indent="-153988" eaLnBrk="1" hangingPunct="1">
              <a:buSzPct val="100000"/>
              <a:buFontTx/>
              <a:buChar char="▫"/>
              <a:tabLst>
                <a:tab pos="101600" algn="l"/>
                <a:tab pos="406400" algn="l"/>
                <a:tab pos="698500" algn="l"/>
                <a:tab pos="914400" algn="l"/>
              </a:tabLst>
            </a:pPr>
            <a:r>
              <a:rPr lang="en-US" sz="1400" dirty="0">
                <a:solidFill>
                  <a:srgbClr val="438086"/>
                </a:solidFill>
                <a:latin typeface="Arial" pitchFamily="34" charset="0"/>
                <a:cs typeface="Arial" pitchFamily="34" charset="0"/>
              </a:rPr>
              <a:t>e.g. cable TV or fixed telecom</a:t>
            </a:r>
          </a:p>
          <a:p>
            <a:pPr marL="915988" lvl="2" indent="-153988" eaLnBrk="1" hangingPunct="1">
              <a:buSzPct val="100000"/>
              <a:buFontTx/>
              <a:buChar char="▫"/>
              <a:tabLst>
                <a:tab pos="101600" algn="l"/>
                <a:tab pos="406400" algn="l"/>
                <a:tab pos="698500" algn="l"/>
                <a:tab pos="914400" algn="l"/>
              </a:tabLst>
            </a:pPr>
            <a:r>
              <a:rPr lang="en-US" sz="1400" dirty="0">
                <a:solidFill>
                  <a:schemeClr val="accent2"/>
                </a:solidFill>
                <a:latin typeface="Arial" pitchFamily="34" charset="0"/>
                <a:cs typeface="Arial" pitchFamily="34" charset="0"/>
              </a:rPr>
              <a:t>gives 802 a central role in non-cellular 5G networks</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feasible for 802 access network to support both</a:t>
            </a:r>
          </a:p>
          <a:p>
            <a:pPr marL="534988" lvl="1" indent="-153988" eaLnBrk="1" hangingPunct="1">
              <a:buSzPct val="100000"/>
              <a:buFontTx/>
              <a:buChar char="▫"/>
              <a:tabLst>
                <a:tab pos="101600" algn="l"/>
                <a:tab pos="406400" algn="l"/>
                <a:tab pos="698500" algn="l"/>
                <a:tab pos="914400" algn="l"/>
              </a:tabLst>
            </a:pPr>
            <a:r>
              <a:rPr lang="en-US" sz="1800" dirty="0">
                <a:solidFill>
                  <a:srgbClr val="438086"/>
                </a:solidFill>
                <a:latin typeface="Arial" pitchFamily="34" charset="0"/>
                <a:cs typeface="Arial" pitchFamily="34" charset="0"/>
              </a:rPr>
              <a:t>need not promote it as an “IEEE 5G” network</a:t>
            </a: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eaLnBrk="1" hangingPunct="1"/>
            <a:fld id="{2503109E-7F8F-DF49-A5F8-DF3BBECBBA11}" type="slidenum">
              <a:rPr lang="en-US" sz="1800">
                <a:solidFill>
                  <a:srgbClr val="FFFFFF"/>
                </a:solidFill>
                <a:latin typeface="Arial" pitchFamily="-92" charset="0"/>
                <a:ea typeface="Arial" pitchFamily="-92" charset="0"/>
                <a:cs typeface="Arial" pitchFamily="-92" charset="0"/>
                <a:sym typeface="Arial" pitchFamily="-92" charset="0"/>
              </a:rPr>
              <a:pPr algn="r" eaLnBrk="1" hangingPunct="1"/>
              <a:t>8</a:t>
            </a:fld>
            <a:endParaRPr lang="en-US" sz="1800">
              <a:solidFill>
                <a:srgbClr val="FFFFFF"/>
              </a:solidFill>
              <a:latin typeface="Arial" pitchFamily="-92" charset="0"/>
              <a:ea typeface="Arial" pitchFamily="-92" charset="0"/>
              <a:cs typeface="Arial" pitchFamily="-92" charset="0"/>
              <a:sym typeface="Arial" pitchFamily="-92" charset="0"/>
            </a:endParaRPr>
          </a:p>
        </p:txBody>
      </p:sp>
      <p:sp>
        <p:nvSpPr>
          <p:cNvPr id="11" name="Footer Placeholder 5"/>
          <p:cNvSpPr txBox="1">
            <a:spLocks/>
          </p:cNvSpPr>
          <p:nvPr/>
        </p:nvSpPr>
        <p:spPr>
          <a:xfrm>
            <a:off x="0" y="46774"/>
            <a:ext cx="2743200" cy="319940"/>
          </a:xfr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a:lstStyle>
          <a:p>
            <a:pPr>
              <a:defRPr/>
            </a:pPr>
            <a:r>
              <a:rPr lang="en-US">
                <a:solidFill>
                  <a:srgbClr val="438086"/>
                </a:solidFill>
              </a:rPr>
              <a:t>Mentor DCN:  EC-16-0119-01-5GSG</a:t>
            </a:r>
            <a:endParaRPr lang="en-US" dirty="0">
              <a:solidFill>
                <a:srgbClr val="438086"/>
              </a:solidFill>
            </a:endParaRPr>
          </a:p>
        </p:txBody>
      </p:sp>
    </p:spTree>
    <p:extLst>
      <p:ext uri="{BB962C8B-B14F-4D97-AF65-F5344CB8AC3E}">
        <p14:creationId xmlns:p14="http://schemas.microsoft.com/office/powerpoint/2010/main" val="3303586073"/>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 </a:t>
            </a:r>
            <a:r>
              <a:rPr lang="en-US" dirty="0" smtClean="0"/>
              <a:t>and title</a:t>
            </a:r>
            <a:br>
              <a:rPr lang="en-US" dirty="0" smtClean="0"/>
            </a:br>
            <a:r>
              <a:rPr lang="en-US" dirty="0" smtClean="0"/>
              <a:t>of the Industry Connections activity</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a:t>“IEEE next generation communication infrastructure specifications that support enhanced broadband, massive machine type communication and ultra-reliable and low latency communications  not belonging to mobile networks”</a:t>
            </a:r>
          </a:p>
          <a:p>
            <a:endParaRPr lang="en-US" b="1" i="1" dirty="0"/>
          </a:p>
          <a:p>
            <a:r>
              <a:rPr lang="en-US" dirty="0" smtClean="0"/>
              <a:t>Working title.</a:t>
            </a:r>
            <a:endParaRPr lang="en-US" dirty="0"/>
          </a:p>
          <a:p>
            <a:pPr lvl="1"/>
            <a:r>
              <a:rPr lang="en-US" b="1" dirty="0"/>
              <a:t>IEEE 802 network enhancements for the next </a:t>
            </a:r>
            <a:r>
              <a:rPr lang="en-US" b="1" dirty="0" smtClean="0"/>
              <a:t>decade</a:t>
            </a:r>
          </a:p>
          <a:p>
            <a:pPr lvl="2"/>
            <a:r>
              <a:rPr lang="en-US" dirty="0" smtClean="0"/>
              <a:t>Some </a:t>
            </a:r>
            <a:r>
              <a:rPr lang="en-US" dirty="0"/>
              <a:t>better marketing term would be desirable;-)</a:t>
            </a:r>
            <a:endParaRPr lang="en-GB" b="1" dirty="0"/>
          </a:p>
          <a:p>
            <a:pPr lvl="1"/>
            <a:endParaRPr lang="en-US" dirty="0"/>
          </a:p>
        </p:txBody>
      </p:sp>
    </p:spTree>
    <p:extLst>
      <p:ext uri="{BB962C8B-B14F-4D97-AF65-F5344CB8AC3E}">
        <p14:creationId xmlns:p14="http://schemas.microsoft.com/office/powerpoint/2010/main" val="2095604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1818</TotalTime>
  <Words>1349</Words>
  <Application>Microsoft Macintosh PowerPoint</Application>
  <PresentationFormat>On-screen Show (4:3)</PresentationFormat>
  <Paragraphs>240</Paragraphs>
  <Slides>28</Slides>
  <Notes>2</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40" baseType="lpstr">
      <vt:lpstr>Arial</vt:lpstr>
      <vt:lpstr>Calibri</vt:lpstr>
      <vt:lpstr>Helvetica</vt:lpstr>
      <vt:lpstr>Mangal</vt:lpstr>
      <vt:lpstr>Monotype Sorts</vt:lpstr>
      <vt:lpstr>ＭＳ Ｐゴシック</vt:lpstr>
      <vt:lpstr>Times</vt:lpstr>
      <vt:lpstr>Times New Roman</vt:lpstr>
      <vt:lpstr>Trebuchet MS</vt:lpstr>
      <vt:lpstr>Wingdings</vt:lpstr>
      <vt:lpstr>Template</vt:lpstr>
      <vt:lpstr>Microsoft ClipArt Gallery</vt:lpstr>
      <vt:lpstr>IEEE 802.1 OmniRAN TG Special session on 5G SC Action A (Industry Connections activity) </vt:lpstr>
      <vt:lpstr>Guidelines for IEEE-SA Meetings</vt:lpstr>
      <vt:lpstr>Agenda proposal</vt:lpstr>
      <vt:lpstr>PowerPoint Presentation</vt:lpstr>
      <vt:lpstr>Minutes</vt:lpstr>
      <vt:lpstr>SCOPE and AIM </vt:lpstr>
      <vt:lpstr>5G SC Conclusion</vt:lpstr>
      <vt:lpstr>PowerPoint Presentation</vt:lpstr>
      <vt:lpstr>Scope and title of the Industry Connections activity</vt:lpstr>
      <vt:lpstr>IEEE 802 networking is predominantly happen in non-IMT networks</vt:lpstr>
      <vt:lpstr>Network deployments aside of mobile networks</vt:lpstr>
      <vt:lpstr>Aims of ‘5G SC Action A’</vt:lpstr>
      <vt:lpstr>Industry Connections </vt:lpstr>
      <vt:lpstr>Industry Connections (IC) Program </vt:lpstr>
      <vt:lpstr>Study Groups vs.  Industry Connection Activity</vt:lpstr>
      <vt:lpstr>IEEE 802 network enhancements for the next decade</vt:lpstr>
      <vt:lpstr>Steps during this week for final approval</vt:lpstr>
      <vt:lpstr>Review of comments</vt:lpstr>
      <vt:lpstr>Participation and Voting Model</vt:lpstr>
      <vt:lpstr>Motivation</vt:lpstr>
      <vt:lpstr>Goal</vt:lpstr>
      <vt:lpstr> IEEE Sponsoring Committee</vt:lpstr>
      <vt:lpstr>GOING FORWARD</vt:lpstr>
      <vt:lpstr>After approval ...</vt:lpstr>
      <vt:lpstr>Stretching out into ‘Verticals’</vt:lpstr>
      <vt:lpstr>Doing the work</vt:lpstr>
      <vt:lpstr>Who is doing the work?</vt:lpstr>
      <vt:lpstr>AoB</vt:lpstr>
    </vt:vector>
  </TitlesOfParts>
  <Company>NIST</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346</cp:revision>
  <cp:lastPrinted>1998-02-10T13:28:06Z</cp:lastPrinted>
  <dcterms:created xsi:type="dcterms:W3CDTF">2011-12-30T17:06:23Z</dcterms:created>
  <dcterms:modified xsi:type="dcterms:W3CDTF">2017-03-15T19:06:43Z</dcterms:modified>
</cp:coreProperties>
</file>