
<file path=[Content_Types].xml><?xml version="1.0" encoding="utf-8"?>
<Types xmlns="http://schemas.openxmlformats.org/package/2006/content-types">
  <Default Extension="png" ContentType="image/png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64" r:id="rId2"/>
    <p:sldId id="262" r:id="rId3"/>
    <p:sldId id="265" r:id="rId4"/>
    <p:sldId id="267" r:id="rId5"/>
    <p:sldId id="268" r:id="rId6"/>
    <p:sldId id="269" r:id="rId7"/>
    <p:sldId id="270" r:id="rId8"/>
    <p:sldId id="271" r:id="rId9"/>
    <p:sldId id="272" r:id="rId10"/>
    <p:sldId id="273" r:id="rId11"/>
    <p:sldId id="274" r:id="rId12"/>
    <p:sldId id="279" r:id="rId13"/>
    <p:sldId id="278" r:id="rId14"/>
    <p:sldId id="275" r:id="rId15"/>
    <p:sldId id="276" r:id="rId16"/>
    <p:sldId id="277" r:id="rId17"/>
    <p:sldId id="266" r:id="rId18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040"/>
    <a:srgbClr val="7600A0"/>
    <a:srgbClr val="9900CC"/>
    <a:srgbClr val="9900FF"/>
    <a:srgbClr val="6600CC"/>
    <a:srgbClr val="A50021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B301B821-A1FF-4177-AEE7-76D212191A09}" styleName="中度样式 1 - 强调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9CF1AB2-1976-4502-BF36-3FF5EA218861}" styleName="中度样式 4 - 强调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781" autoAdjust="0"/>
    <p:restoredTop sz="99233" autoAdjust="0"/>
  </p:normalViewPr>
  <p:slideViewPr>
    <p:cSldViewPr>
      <p:cViewPr varScale="1">
        <p:scale>
          <a:sx n="92" d="100"/>
          <a:sy n="92" d="100"/>
        </p:scale>
        <p:origin x="-864" y="-8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276600" y="8915400"/>
            <a:ext cx="2159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r>
              <a:rPr lang="en-US"/>
              <a:t> </a:t>
            </a:r>
            <a:fld id="{FB19A1F6-4CBA-3045-A103-578AB249C5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85800" y="8915400"/>
            <a:ext cx="570071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3082" name="Text Box 10"/>
          <p:cNvSpPr txBox="1">
            <a:spLocks noChangeArrowheads="1"/>
          </p:cNvSpPr>
          <p:nvPr/>
        </p:nvSpPr>
        <p:spPr bwMode="auto">
          <a:xfrm>
            <a:off x="609600" y="8915400"/>
            <a:ext cx="720725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filename</a:t>
            </a:r>
          </a:p>
        </p:txBody>
      </p:sp>
      <p:sp>
        <p:nvSpPr>
          <p:cNvPr id="3083" name="Text Box 11"/>
          <p:cNvSpPr txBox="1">
            <a:spLocks noChangeArrowheads="1"/>
          </p:cNvSpPr>
          <p:nvPr/>
        </p:nvSpPr>
        <p:spPr bwMode="auto">
          <a:xfrm>
            <a:off x="441325" y="112713"/>
            <a:ext cx="9874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Release Date</a:t>
            </a:r>
          </a:p>
        </p:txBody>
      </p:sp>
      <p:sp>
        <p:nvSpPr>
          <p:cNvPr id="3084" name="Text Box 12"/>
          <p:cNvSpPr txBox="1">
            <a:spLocks noChangeArrowheads="1"/>
          </p:cNvSpPr>
          <p:nvPr/>
        </p:nvSpPr>
        <p:spPr bwMode="auto">
          <a:xfrm>
            <a:off x="4937125" y="112713"/>
            <a:ext cx="1600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IEEE 802.16xx-99/xxx</a:t>
            </a:r>
          </a:p>
        </p:txBody>
      </p:sp>
      <p:sp>
        <p:nvSpPr>
          <p:cNvPr id="3085" name="Text Box 13"/>
          <p:cNvSpPr txBox="1">
            <a:spLocks noChangeArrowheads="1"/>
          </p:cNvSpPr>
          <p:nvPr/>
        </p:nvSpPr>
        <p:spPr bwMode="auto">
          <a:xfrm>
            <a:off x="4724400" y="8915400"/>
            <a:ext cx="16700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Authorname, Affiliation</a:t>
            </a:r>
          </a:p>
        </p:txBody>
      </p:sp>
    </p:spTree>
    <p:extLst>
      <p:ext uri="{BB962C8B-B14F-4D97-AF65-F5344CB8AC3E}">
        <p14:creationId xmlns:p14="http://schemas.microsoft.com/office/powerpoint/2010/main" val="7035741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352800" y="8839200"/>
            <a:ext cx="1778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fld id="{AFD3B331-72B1-F946-AF7D-D265CAA405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685800" y="883920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2059" name="Text Box 11"/>
          <p:cNvSpPr txBox="1">
            <a:spLocks noChangeArrowheads="1"/>
          </p:cNvSpPr>
          <p:nvPr/>
        </p:nvSpPr>
        <p:spPr bwMode="auto">
          <a:xfrm>
            <a:off x="822325" y="8799513"/>
            <a:ext cx="7207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filename</a:t>
            </a:r>
          </a:p>
        </p:txBody>
      </p:sp>
      <p:sp>
        <p:nvSpPr>
          <p:cNvPr id="2060" name="Text Box 12"/>
          <p:cNvSpPr txBox="1">
            <a:spLocks noChangeArrowheads="1"/>
          </p:cNvSpPr>
          <p:nvPr/>
        </p:nvSpPr>
        <p:spPr bwMode="auto">
          <a:xfrm>
            <a:off x="593725" y="36513"/>
            <a:ext cx="9874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Release Date</a:t>
            </a:r>
          </a:p>
        </p:txBody>
      </p:sp>
      <p:sp>
        <p:nvSpPr>
          <p:cNvPr id="2061" name="Text Box 13"/>
          <p:cNvSpPr txBox="1">
            <a:spLocks noChangeArrowheads="1"/>
          </p:cNvSpPr>
          <p:nvPr/>
        </p:nvSpPr>
        <p:spPr bwMode="auto">
          <a:xfrm>
            <a:off x="4632325" y="36513"/>
            <a:ext cx="1600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IEEE 801.16xx-99/xxx</a:t>
            </a:r>
          </a:p>
        </p:txBody>
      </p:sp>
      <p:sp>
        <p:nvSpPr>
          <p:cNvPr id="2063" name="Text Box 15"/>
          <p:cNvSpPr txBox="1">
            <a:spLocks noChangeArrowheads="1"/>
          </p:cNvSpPr>
          <p:nvPr/>
        </p:nvSpPr>
        <p:spPr bwMode="auto">
          <a:xfrm>
            <a:off x="4267200" y="8839200"/>
            <a:ext cx="16700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Authorname, Affiliation</a:t>
            </a:r>
          </a:p>
        </p:txBody>
      </p:sp>
    </p:spTree>
    <p:extLst>
      <p:ext uri="{BB962C8B-B14F-4D97-AF65-F5344CB8AC3E}">
        <p14:creationId xmlns:p14="http://schemas.microsoft.com/office/powerpoint/2010/main" val="260034423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ＭＳ Ｐゴシック" charset="-128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 smtClean="0"/>
              <a:t>单击此处编辑母版副标题样式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 anchorCtr="1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>
            <a:normAutofit/>
          </a:bodyPr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>
            <a:normAutofit/>
          </a:bodyPr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>
            <a:normAutofit/>
          </a:bodyPr>
          <a:lstStyle>
            <a:lvl1pPr>
              <a:defRPr sz="3200">
                <a:latin typeface="Arial" pitchFamily="34" charset="0"/>
                <a:cs typeface="Arial" pitchFamily="34" charset="0"/>
              </a:defRPr>
            </a:lvl1pPr>
            <a:lvl2pPr>
              <a:defRPr sz="2800">
                <a:latin typeface="Arial" pitchFamily="34" charset="0"/>
                <a:cs typeface="Arial" pitchFamily="34" charset="0"/>
              </a:defRPr>
            </a:lvl2pPr>
            <a:lvl3pPr>
              <a:defRPr sz="2400">
                <a:latin typeface="Arial" pitchFamily="34" charset="0"/>
                <a:cs typeface="Arial" pitchFamily="34" charset="0"/>
              </a:defRPr>
            </a:lvl3pPr>
            <a:lvl4pPr>
              <a:defRPr sz="2000">
                <a:latin typeface="Arial" pitchFamily="34" charset="0"/>
                <a:cs typeface="Arial" pitchFamily="34" charset="0"/>
              </a:defRPr>
            </a:lvl4pPr>
            <a:lvl5pPr>
              <a:defRPr sz="2000">
                <a:latin typeface="Arial" pitchFamily="34" charset="0"/>
                <a:cs typeface="Arial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zh-CN" altLang="en-US" noProof="0" smtClean="0"/>
              <a:t>单击图标添加图片</a:t>
            </a:r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699729" y="76200"/>
            <a:ext cx="221567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sz="1400" b="1" dirty="0" smtClean="0"/>
              <a:t>omniran-17-00</a:t>
            </a:r>
            <a:r>
              <a:rPr lang="en-US" altLang="zh-CN" sz="1400" b="1" dirty="0" smtClean="0"/>
              <a:t>33</a:t>
            </a:r>
            <a:r>
              <a:rPr lang="en-US" sz="1400" b="1" dirty="0" smtClean="0"/>
              <a:t>-00-CF00</a:t>
            </a:r>
            <a:endParaRPr lang="en-US" sz="14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8534400" y="6400800"/>
            <a:ext cx="39305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fld id="{3A4FC69D-D438-4AD9-846B-37793AD4330F}" type="slidenum">
              <a:rPr lang="en-US" sz="1400" smtClean="0"/>
              <a:pPr algn="r"/>
              <a:t>‹#›</a:t>
            </a:fld>
            <a:endParaRPr lang="en-US" sz="14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guides/bylaws/sect6-7.html" TargetMode="External"/><Relationship Id="rId2" Type="http://schemas.openxmlformats.org/officeDocument/2006/relationships/hyperlink" Target="http://standards.ieee.org/IPR/copyrightpolicy.html" TargetMode="Externa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standards.ieee.org/guides/opman/sect6.html" TargetMode="Externa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87496881"/>
              </p:ext>
            </p:extLst>
          </p:nvPr>
        </p:nvGraphicFramePr>
        <p:xfrm>
          <a:off x="533400" y="483090"/>
          <a:ext cx="8077201" cy="347012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56015"/>
                <a:gridCol w="2056015"/>
                <a:gridCol w="1726770"/>
                <a:gridCol w="2238401"/>
              </a:tblGrid>
              <a:tr h="399499">
                <a:tc gridSpan="4">
                  <a:txBody>
                    <a:bodyPr/>
                    <a:lstStyle/>
                    <a:p>
                      <a:pPr algn="ctr"/>
                      <a:r>
                        <a:rPr lang="en-US" altLang="zh-CN" sz="2000" kern="1200" baseline="0" dirty="0" smtClean="0">
                          <a:solidFill>
                            <a:schemeClr val="tx2"/>
                          </a:solidFill>
                          <a:latin typeface="+mj-lt"/>
                          <a:ea typeface="+mn-ea"/>
                          <a:cs typeface="+mn-cs"/>
                        </a:rPr>
                        <a:t>Report on 802.15 TGs</a:t>
                      </a:r>
                      <a:endParaRPr lang="en-US" sz="2000" kern="1200" baseline="0" dirty="0">
                        <a:solidFill>
                          <a:schemeClr val="tx2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36000" marR="36000" marT="36000" marB="36000"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270234">
                <a:tc gridSpan="4"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Date: [</a:t>
                      </a:r>
                      <a:r>
                        <a:rPr lang="en-US" sz="1200" dirty="0" smtClean="0"/>
                        <a:t>2017-03-17]</a:t>
                      </a:r>
                      <a:endParaRPr lang="en-US" sz="1200" dirty="0"/>
                    </a:p>
                  </a:txBody>
                  <a:tcPr marL="36000" marR="36000" marT="36000" marB="3600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193897">
                <a:tc gridSpan="4">
                  <a:txBody>
                    <a:bodyPr/>
                    <a:lstStyle/>
                    <a:p>
                      <a:r>
                        <a:rPr lang="en-US" sz="1200" b="1" i="1" dirty="0" smtClean="0"/>
                        <a:t>Authors:</a:t>
                      </a:r>
                      <a:endParaRPr lang="en-US" sz="1200" b="1" i="1" dirty="0"/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177280">
                <a:tc>
                  <a:txBody>
                    <a:bodyPr/>
                    <a:lstStyle/>
                    <a:p>
                      <a:r>
                        <a:rPr lang="en-US" sz="1000" b="0" i="1" dirty="0" smtClean="0"/>
                        <a:t>Name</a:t>
                      </a:r>
                      <a:endParaRPr lang="en-US" sz="1000" b="0" i="1" dirty="0"/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i="1" dirty="0" smtClean="0"/>
                        <a:t>Affiliation</a:t>
                      </a:r>
                      <a:endParaRPr lang="en-US" sz="1000" b="0" i="1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i="1" dirty="0" smtClean="0"/>
                        <a:t>Phone</a:t>
                      </a:r>
                      <a:endParaRPr lang="en-US" sz="1000" b="0" i="1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i="1" dirty="0" smtClean="0"/>
                        <a:t>Email</a:t>
                      </a:r>
                      <a:endParaRPr lang="en-US" sz="1000" b="0" i="1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0" algn="l" defTabSz="4572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Hao Wang</a:t>
                      </a:r>
                      <a:endParaRPr lang="zh-CN" sz="1100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Fujitsu R&amp;D Center</a:t>
                      </a:r>
                      <a:endParaRPr lang="zh-CN" sz="1100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8580" marR="68580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+</a:t>
                      </a: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86-10-59691000</a:t>
                      </a:r>
                      <a:endParaRPr lang="zh-CN" sz="1100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8580" marR="68580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100" kern="12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wangh@cn.fujitsu.com</a:t>
                      </a:r>
                      <a:endParaRPr lang="zh-CN" sz="1100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8580" marR="68580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0" algn="l" defTabSz="4572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1100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Su Yi</a:t>
                      </a:r>
                      <a:endParaRPr lang="zh-CN" sz="1100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1100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Fujitsu R&amp;D Center</a:t>
                      </a:r>
                      <a:endParaRPr lang="zh-CN" altLang="zh-CN" sz="1100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8580" marR="68580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1100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+86-10-59691000</a:t>
                      </a:r>
                      <a:endParaRPr lang="zh-CN" altLang="zh-CN" sz="1100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8580" marR="68580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100" kern="1200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yisu@cn.fujitsu.com</a:t>
                      </a:r>
                      <a:endParaRPr lang="zh-CN" sz="1100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8580" marR="68580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0" algn="l" defTabSz="4572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 </a:t>
                      </a:r>
                      <a:r>
                        <a:rPr lang="en-US" sz="1100" kern="1200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Xiaojing</a:t>
                      </a: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 Fan</a:t>
                      </a:r>
                      <a:endParaRPr lang="en-US" sz="1100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1100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Fujitsu R&amp;D Center</a:t>
                      </a:r>
                      <a:endParaRPr lang="zh-CN" altLang="zh-CN" sz="1100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8580" marR="68580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1100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+86-10-59691000</a:t>
                      </a:r>
                      <a:endParaRPr lang="zh-CN" altLang="zh-CN" sz="1100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8580" marR="68580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kern="1200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fanxiaojing@cn.fujitsu.com</a:t>
                      </a:r>
                      <a:endParaRPr lang="zh-CN" altLang="zh-CN" sz="1100" kern="1200" dirty="0" smtClean="0">
                        <a:solidFill>
                          <a:srgbClr val="000000"/>
                        </a:solidFill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0" algn="l" defTabSz="4572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100" kern="12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Ryuichi</a:t>
                      </a:r>
                      <a:r>
                        <a:rPr lang="en-US" sz="1100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 Matsukura</a:t>
                      </a:r>
                      <a:endParaRPr lang="zh-CN" sz="1100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Fujitsu/Fujitsu Laboratory</a:t>
                      </a:r>
                      <a:endParaRPr lang="zh-CN" sz="1100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8580" marR="68580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+81-44-754-2667</a:t>
                      </a:r>
                      <a:endParaRPr lang="zh-CN" sz="1100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8580" marR="68580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100" kern="12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r.matsukura@jp.fujitsu.com</a:t>
                      </a:r>
                      <a:endParaRPr lang="zh-CN" sz="1100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8580" marR="68580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6323">
                <a:tc gridSpan="4">
                  <a:txBody>
                    <a:bodyPr/>
                    <a:lstStyle/>
                    <a:p>
                      <a:r>
                        <a:rPr lang="en-US" sz="1000" b="1" i="1" dirty="0" smtClean="0"/>
                        <a:t>Notice:</a:t>
                      </a:r>
                    </a:p>
                    <a:p>
                      <a:r>
                        <a:rPr lang="en-US" sz="100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This document does not represent the agreed view</a:t>
                      </a:r>
                      <a:r>
                        <a:rPr lang="en-US" sz="1000" i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of the IEEE 802.1 OmniRAN TG</a:t>
                      </a:r>
                      <a:r>
                        <a:rPr lang="en-US" sz="100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. It represents only the views of the participants listed in the ‘Authors:’ field above. It is offered as a basis for discussion. It is not binding on the contributor, who reserve the right to add, amend or withdraw material contained herein.</a:t>
                      </a:r>
                      <a:endParaRPr lang="en-US" sz="1000" i="0" dirty="0"/>
                    </a:p>
                  </a:txBody>
                  <a:tcPr marL="36000" marR="3600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36000" marR="36000" marT="0" marB="0"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83754">
                <a:tc gridSpan="4">
                  <a:txBody>
                    <a:bodyPr/>
                    <a:lstStyle/>
                    <a:p>
                      <a:r>
                        <a:rPr lang="en-US" sz="1000" b="1" i="1" dirty="0" smtClean="0"/>
                        <a:t>Copyright policy:</a:t>
                      </a:r>
                    </a:p>
                    <a:p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The contributor is familiar with the IEEE-SA Copyright Policy &lt;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http://standards.ieee.org/IPR/copyrightpolicy.html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&gt;.</a:t>
                      </a:r>
                      <a:endParaRPr lang="en-US" sz="1000" dirty="0"/>
                    </a:p>
                  </a:txBody>
                  <a:tcPr marL="36000" marR="36000" marT="0" marB="0" anchor="ctr"/>
                </a:tc>
                <a:tc h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36000" marR="36000" marT="0" marB="0"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484742">
                <a:tc gridSpan="4">
                  <a:txBody>
                    <a:bodyPr/>
                    <a:lstStyle/>
                    <a:p>
                      <a:r>
                        <a:rPr lang="en-US" sz="1000" b="1" i="1" dirty="0" smtClean="0"/>
                        <a:t>Patent policy:</a:t>
                      </a:r>
                      <a:endParaRPr lang="en-US" sz="1000" b="1" i="1" dirty="0"/>
                    </a:p>
                    <a:p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The contributor is familiar with the IEEE-SA Patent Policy and Procedures:</a:t>
                      </a:r>
                    </a:p>
                    <a:p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&lt;</a:t>
                      </a:r>
                      <a:r>
                        <a:rPr lang="en-US" sz="10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http://standards.ieee.org/guides/bylaws/sect6-7.html#6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&gt; and &lt;</a:t>
                      </a:r>
                      <a:r>
                        <a:rPr lang="en-US" sz="10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http://standards.ieee.org/guides/opman/sect6.html#6.3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&gt;.</a:t>
                      </a:r>
                    </a:p>
                  </a:txBody>
                  <a:tcPr marL="36000" marR="36000" marT="0" marB="0" anchor="ctr"/>
                </a:tc>
                <a:tc hMerge="1">
                  <a:txBody>
                    <a:bodyPr/>
                    <a:lstStyle/>
                    <a:p>
                      <a:endParaRPr lang="en-US" sz="12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36000" marT="0" marB="0"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533400" y="4019128"/>
            <a:ext cx="8077200" cy="2362200"/>
          </a:xfrm>
          <a:prstGeom prst="rect">
            <a:avLst/>
          </a:prstGeom>
          <a:noFill/>
        </p:spPr>
        <p:txBody>
          <a:bodyPr wrap="square" lIns="36000" tIns="36000" rIns="36000" bIns="36000" rtlCol="0">
            <a:normAutofit/>
          </a:bodyPr>
          <a:lstStyle/>
          <a:p>
            <a:pPr algn="ctr"/>
            <a:r>
              <a:rPr lang="en-US" sz="2000" dirty="0" smtClean="0">
                <a:latin typeface="+mn-lt"/>
              </a:rPr>
              <a:t>Abstract</a:t>
            </a:r>
          </a:p>
          <a:p>
            <a:endParaRPr lang="en-US" sz="1600" dirty="0" smtClean="0">
              <a:latin typeface="+mn-lt"/>
            </a:endParaRPr>
          </a:p>
          <a:p>
            <a:r>
              <a:rPr lang="en-US" altLang="zh-CN" sz="1600" dirty="0">
                <a:latin typeface="+mn-lt"/>
              </a:rPr>
              <a:t>This presentation </a:t>
            </a:r>
            <a:r>
              <a:rPr lang="en-US" altLang="zh-CN" sz="1600" dirty="0" smtClean="0">
                <a:latin typeface="+mn-lt"/>
              </a:rPr>
              <a:t>reports the progress on 802.15.4s, 802.15-IG-DEP, 802.15.10, and 802.15.12.</a:t>
            </a:r>
            <a:endParaRPr lang="en-US" sz="160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802.15 IG-DEP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1412776"/>
            <a:ext cx="6810970" cy="51054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3152108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802.15 </a:t>
            </a:r>
            <a:r>
              <a:rPr lang="en-US" altLang="zh-CN" dirty="0" smtClean="0"/>
              <a:t>IG-DEP - </a:t>
            </a:r>
            <a:r>
              <a:rPr kumimoji="1" lang="en-US" altLang="ja-JP" dirty="0">
                <a:ea typeface="ＭＳ Ｐゴシック" pitchFamily="34" charset="-128"/>
              </a:rPr>
              <a:t>Focused Potential Applications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正方形/長方形 5"/>
          <p:cNvSpPr>
            <a:spLocks noChangeArrowheads="1"/>
          </p:cNvSpPr>
          <p:nvPr/>
        </p:nvSpPr>
        <p:spPr bwMode="auto">
          <a:xfrm>
            <a:off x="1115219" y="2134443"/>
            <a:ext cx="7200900" cy="4606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defPPr>
              <a:defRPr lang="en-GB"/>
            </a:defPPr>
            <a:lvl1pPr algn="l" defTabSz="449263" rtl="0" fontAlgn="base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bg1"/>
                </a:solidFill>
                <a:latin typeface="Times New Roman" pitchFamily="18" charset="0"/>
                <a:ea typeface="ＭＳ Ｐゴシック" pitchFamily="34" charset="-128"/>
                <a:cs typeface="+mn-cs"/>
              </a:defRPr>
            </a:lvl1pPr>
            <a:lvl2pPr marL="742950" indent="-285750" algn="l" defTabSz="449263" rtl="0" fontAlgn="base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bg1"/>
                </a:solidFill>
                <a:latin typeface="Times New Roman" pitchFamily="18" charset="0"/>
                <a:ea typeface="ＭＳ Ｐゴシック" pitchFamily="34" charset="-128"/>
                <a:cs typeface="+mn-cs"/>
              </a:defRPr>
            </a:lvl2pPr>
            <a:lvl3pPr marL="1143000" indent="-228600" algn="l" defTabSz="449263" rtl="0" fontAlgn="base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bg1"/>
                </a:solidFill>
                <a:latin typeface="Times New Roman" pitchFamily="18" charset="0"/>
                <a:ea typeface="ＭＳ Ｐゴシック" pitchFamily="34" charset="-128"/>
                <a:cs typeface="+mn-cs"/>
              </a:defRPr>
            </a:lvl3pPr>
            <a:lvl4pPr marL="1600200" indent="-228600" algn="l" defTabSz="449263" rtl="0" fontAlgn="base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bg1"/>
                </a:solidFill>
                <a:latin typeface="Times New Roman" pitchFamily="18" charset="0"/>
                <a:ea typeface="ＭＳ Ｐゴシック" pitchFamily="34" charset="-128"/>
                <a:cs typeface="+mn-cs"/>
              </a:defRPr>
            </a:lvl4pPr>
            <a:lvl5pPr marL="2057400" indent="-228600" algn="l" defTabSz="449263" rtl="0" fontAlgn="base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bg1"/>
                </a:solidFill>
                <a:latin typeface="Times New Roman" pitchFamily="18" charset="0"/>
                <a:ea typeface="ＭＳ Ｐゴシック" pitchFamily="34" charset="-128"/>
                <a:cs typeface="+mn-cs"/>
              </a:defRPr>
            </a:lvl5pPr>
            <a:lvl6pPr marL="2286000" algn="l" defTabSz="914400" rtl="0" eaLnBrk="1" latinLnBrk="0" hangingPunct="1">
              <a:defRPr kumimoji="1" sz="1200" kern="1200">
                <a:solidFill>
                  <a:schemeClr val="bg1"/>
                </a:solidFill>
                <a:latin typeface="Times New Roman" pitchFamily="18" charset="0"/>
                <a:ea typeface="ＭＳ Ｐゴシック" pitchFamily="34" charset="-128"/>
                <a:cs typeface="+mn-cs"/>
              </a:defRPr>
            </a:lvl6pPr>
            <a:lvl7pPr marL="2743200" algn="l" defTabSz="914400" rtl="0" eaLnBrk="1" latinLnBrk="0" hangingPunct="1">
              <a:defRPr kumimoji="1" sz="1200" kern="1200">
                <a:solidFill>
                  <a:schemeClr val="bg1"/>
                </a:solidFill>
                <a:latin typeface="Times New Roman" pitchFamily="18" charset="0"/>
                <a:ea typeface="ＭＳ Ｐゴシック" pitchFamily="34" charset="-128"/>
                <a:cs typeface="+mn-cs"/>
              </a:defRPr>
            </a:lvl7pPr>
            <a:lvl8pPr marL="3200400" algn="l" defTabSz="914400" rtl="0" eaLnBrk="1" latinLnBrk="0" hangingPunct="1">
              <a:defRPr kumimoji="1" sz="1200" kern="1200">
                <a:solidFill>
                  <a:schemeClr val="bg1"/>
                </a:solidFill>
                <a:latin typeface="Times New Roman" pitchFamily="18" charset="0"/>
                <a:ea typeface="ＭＳ Ｐゴシック" pitchFamily="34" charset="-128"/>
                <a:cs typeface="+mn-cs"/>
              </a:defRPr>
            </a:lvl8pPr>
            <a:lvl9pPr marL="3657600" algn="l" defTabSz="914400" rtl="0" eaLnBrk="1" latinLnBrk="0" hangingPunct="1">
              <a:defRPr kumimoji="1" sz="1200" kern="1200">
                <a:solidFill>
                  <a:schemeClr val="bg1"/>
                </a:solidFill>
                <a:latin typeface="Times New Roman" pitchFamily="18" charset="0"/>
                <a:ea typeface="ＭＳ Ｐゴシック" pitchFamily="34" charset="-128"/>
                <a:cs typeface="+mn-cs"/>
              </a:defRPr>
            </a:lvl9pPr>
          </a:lstStyle>
          <a:p>
            <a:pPr eaLnBrk="0" hangingPunct="0">
              <a:lnSpc>
                <a:spcPts val="2200"/>
              </a:lnSpc>
            </a:pPr>
            <a:r>
              <a:rPr kumimoji="0" lang="en-US" altLang="ja-JP" sz="2400" b="1">
                <a:solidFill>
                  <a:srgbClr val="000000"/>
                </a:solidFill>
              </a:rPr>
              <a:t>1.Automotive</a:t>
            </a:r>
          </a:p>
          <a:p>
            <a:pPr lvl="1" eaLnBrk="0" hangingPunct="0">
              <a:lnSpc>
                <a:spcPts val="2200"/>
              </a:lnSpc>
            </a:pPr>
            <a:r>
              <a:rPr kumimoji="0" lang="en-US" altLang="ja-JP" sz="2200">
                <a:solidFill>
                  <a:srgbClr val="000000"/>
                </a:solidFill>
              </a:rPr>
              <a:t>1.1Car Internal M2M</a:t>
            </a:r>
          </a:p>
          <a:p>
            <a:pPr lvl="1" eaLnBrk="0" hangingPunct="0">
              <a:lnSpc>
                <a:spcPts val="2200"/>
              </a:lnSpc>
            </a:pPr>
            <a:r>
              <a:rPr kumimoji="0" lang="en-US" altLang="ja-JP" sz="2200">
                <a:solidFill>
                  <a:srgbClr val="000000"/>
                </a:solidFill>
              </a:rPr>
              <a:t>1,2 Inter-vehicle M2M</a:t>
            </a:r>
          </a:p>
          <a:p>
            <a:pPr lvl="1" eaLnBrk="0" hangingPunct="0">
              <a:lnSpc>
                <a:spcPts val="2200"/>
              </a:lnSpc>
            </a:pPr>
            <a:r>
              <a:rPr kumimoji="0" lang="en-US" altLang="ja-JP" sz="2200">
                <a:solidFill>
                  <a:srgbClr val="000000"/>
                </a:solidFill>
              </a:rPr>
              <a:t>1.3 Remote Diagnosis in Factory</a:t>
            </a:r>
          </a:p>
          <a:p>
            <a:pPr eaLnBrk="0" hangingPunct="0">
              <a:lnSpc>
                <a:spcPts val="2200"/>
              </a:lnSpc>
            </a:pPr>
            <a:r>
              <a:rPr kumimoji="0" lang="en-US" altLang="ja-JP" sz="2400" b="1">
                <a:solidFill>
                  <a:srgbClr val="000000"/>
                </a:solidFill>
              </a:rPr>
              <a:t>2. Medical Healthcare</a:t>
            </a:r>
          </a:p>
          <a:p>
            <a:pPr lvl="1" eaLnBrk="0" hangingPunct="0">
              <a:lnSpc>
                <a:spcPts val="2200"/>
              </a:lnSpc>
            </a:pPr>
            <a:r>
              <a:rPr kumimoji="0" lang="en-US" altLang="ja-JP" sz="2200">
                <a:solidFill>
                  <a:srgbClr val="000000"/>
                </a:solidFill>
              </a:rPr>
              <a:t>2.1 Wellness, Wellbeing</a:t>
            </a:r>
          </a:p>
          <a:p>
            <a:pPr lvl="1" eaLnBrk="0" hangingPunct="0">
              <a:lnSpc>
                <a:spcPts val="2200"/>
              </a:lnSpc>
            </a:pPr>
            <a:r>
              <a:rPr kumimoji="0" lang="en-US" altLang="ja-JP" sz="2200">
                <a:solidFill>
                  <a:srgbClr val="000000"/>
                </a:solidFill>
              </a:rPr>
              <a:t>2.2 Healthcare</a:t>
            </a:r>
          </a:p>
          <a:p>
            <a:pPr lvl="1" eaLnBrk="0" hangingPunct="0">
              <a:lnSpc>
                <a:spcPts val="2200"/>
              </a:lnSpc>
            </a:pPr>
            <a:r>
              <a:rPr kumimoji="0" lang="en-US" altLang="ja-JP" sz="2200">
                <a:solidFill>
                  <a:srgbClr val="000000"/>
                </a:solidFill>
              </a:rPr>
              <a:t>2.3 Professional Medicine</a:t>
            </a:r>
          </a:p>
          <a:p>
            <a:pPr eaLnBrk="0" hangingPunct="0">
              <a:lnSpc>
                <a:spcPts val="2200"/>
              </a:lnSpc>
            </a:pPr>
            <a:r>
              <a:rPr kumimoji="0" lang="en-US" altLang="ja-JP" sz="2400" b="1">
                <a:solidFill>
                  <a:srgbClr val="000000"/>
                </a:solidFill>
              </a:rPr>
              <a:t>3. Social Public Service</a:t>
            </a:r>
          </a:p>
          <a:p>
            <a:pPr lvl="1" eaLnBrk="0" hangingPunct="0">
              <a:lnSpc>
                <a:spcPts val="2200"/>
              </a:lnSpc>
            </a:pPr>
            <a:r>
              <a:rPr kumimoji="0" lang="en-US" altLang="ja-JP" sz="2200">
                <a:solidFill>
                  <a:srgbClr val="000000"/>
                </a:solidFill>
              </a:rPr>
              <a:t>3.1 Life Line (Water/Gas/Electricity Supply)</a:t>
            </a:r>
          </a:p>
          <a:p>
            <a:pPr lvl="1" eaLnBrk="0" hangingPunct="0">
              <a:lnSpc>
                <a:spcPts val="2200"/>
              </a:lnSpc>
            </a:pPr>
            <a:r>
              <a:rPr kumimoji="0" lang="en-US" altLang="ja-JP" sz="2200">
                <a:solidFill>
                  <a:srgbClr val="000000"/>
                </a:solidFill>
              </a:rPr>
              <a:t>3.2 Public Safety</a:t>
            </a:r>
          </a:p>
          <a:p>
            <a:pPr lvl="1" eaLnBrk="0" hangingPunct="0">
              <a:lnSpc>
                <a:spcPts val="2200"/>
              </a:lnSpc>
            </a:pPr>
            <a:r>
              <a:rPr kumimoji="0" lang="en-US" altLang="ja-JP" sz="2200">
                <a:solidFill>
                  <a:srgbClr val="000000"/>
                </a:solidFill>
              </a:rPr>
              <a:t>3.3 Government System</a:t>
            </a:r>
          </a:p>
          <a:p>
            <a:pPr eaLnBrk="0" hangingPunct="0">
              <a:lnSpc>
                <a:spcPts val="2200"/>
              </a:lnSpc>
            </a:pPr>
            <a:r>
              <a:rPr kumimoji="0" lang="en-US" altLang="ja-JP" sz="2400" b="1">
                <a:solidFill>
                  <a:srgbClr val="000000"/>
                </a:solidFill>
              </a:rPr>
              <a:t>4. Remote Infra Monitoring and Maintenance</a:t>
            </a:r>
          </a:p>
          <a:p>
            <a:pPr lvl="1" eaLnBrk="0" hangingPunct="0">
              <a:lnSpc>
                <a:spcPts val="2200"/>
              </a:lnSpc>
            </a:pPr>
            <a:r>
              <a:rPr kumimoji="0" lang="en-US" altLang="ja-JP" sz="2000">
                <a:solidFill>
                  <a:srgbClr val="000000"/>
                </a:solidFill>
              </a:rPr>
              <a:t>4.1 </a:t>
            </a:r>
            <a:r>
              <a:rPr kumimoji="0" lang="en-US" altLang="ja-JP" sz="2200">
                <a:solidFill>
                  <a:srgbClr val="000000"/>
                </a:solidFill>
              </a:rPr>
              <a:t>Remote Diagnosis of Infra(bridge/bldg/train)</a:t>
            </a:r>
          </a:p>
          <a:p>
            <a:pPr lvl="1" eaLnBrk="0" hangingPunct="0">
              <a:lnSpc>
                <a:spcPts val="2200"/>
              </a:lnSpc>
            </a:pPr>
            <a:r>
              <a:rPr kumimoji="0" lang="en-US" altLang="ja-JP" sz="2200">
                <a:solidFill>
                  <a:srgbClr val="000000"/>
                </a:solidFill>
              </a:rPr>
              <a:t>4.2 Remote Sensing and Controlling Mobile Robots  </a:t>
            </a:r>
          </a:p>
          <a:p>
            <a:pPr lvl="1" eaLnBrk="0" hangingPunct="0">
              <a:lnSpc>
                <a:spcPts val="2200"/>
              </a:lnSpc>
            </a:pPr>
            <a:r>
              <a:rPr kumimoji="0" lang="en-US" altLang="ja-JP" sz="2200">
                <a:solidFill>
                  <a:srgbClr val="000000"/>
                </a:solidFill>
              </a:rPr>
              <a:t>4.3 Disaster Analysis and Prevention</a:t>
            </a:r>
          </a:p>
        </p:txBody>
      </p:sp>
      <p:sp>
        <p:nvSpPr>
          <p:cNvPr id="6" name="テキスト ボックス 7"/>
          <p:cNvSpPr txBox="1">
            <a:spLocks noChangeArrowheads="1"/>
          </p:cNvSpPr>
          <p:nvPr/>
        </p:nvSpPr>
        <p:spPr bwMode="auto">
          <a:xfrm>
            <a:off x="827882" y="1485155"/>
            <a:ext cx="7343775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defPPr>
              <a:defRPr lang="en-GB"/>
            </a:defPPr>
            <a:lvl1pPr algn="l" defTabSz="449263" rtl="0" fontAlgn="base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bg1"/>
                </a:solidFill>
                <a:latin typeface="Times New Roman" pitchFamily="18" charset="0"/>
                <a:ea typeface="ＭＳ Ｐゴシック" pitchFamily="34" charset="-128"/>
                <a:cs typeface="+mn-cs"/>
              </a:defRPr>
            </a:lvl1pPr>
            <a:lvl2pPr marL="742950" indent="-285750" algn="l" defTabSz="449263" rtl="0" fontAlgn="base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bg1"/>
                </a:solidFill>
                <a:latin typeface="Times New Roman" pitchFamily="18" charset="0"/>
                <a:ea typeface="ＭＳ Ｐゴシック" pitchFamily="34" charset="-128"/>
                <a:cs typeface="+mn-cs"/>
              </a:defRPr>
            </a:lvl2pPr>
            <a:lvl3pPr marL="1143000" indent="-228600" algn="l" defTabSz="449263" rtl="0" fontAlgn="base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bg1"/>
                </a:solidFill>
                <a:latin typeface="Times New Roman" pitchFamily="18" charset="0"/>
                <a:ea typeface="ＭＳ Ｐゴシック" pitchFamily="34" charset="-128"/>
                <a:cs typeface="+mn-cs"/>
              </a:defRPr>
            </a:lvl3pPr>
            <a:lvl4pPr marL="1600200" indent="-228600" algn="l" defTabSz="449263" rtl="0" fontAlgn="base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bg1"/>
                </a:solidFill>
                <a:latin typeface="Times New Roman" pitchFamily="18" charset="0"/>
                <a:ea typeface="ＭＳ Ｐゴシック" pitchFamily="34" charset="-128"/>
                <a:cs typeface="+mn-cs"/>
              </a:defRPr>
            </a:lvl4pPr>
            <a:lvl5pPr marL="2057400" indent="-228600" algn="l" defTabSz="449263" rtl="0" fontAlgn="base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bg1"/>
                </a:solidFill>
                <a:latin typeface="Times New Roman" pitchFamily="18" charset="0"/>
                <a:ea typeface="ＭＳ Ｐゴシック" pitchFamily="34" charset="-128"/>
                <a:cs typeface="+mn-cs"/>
              </a:defRPr>
            </a:lvl5pPr>
            <a:lvl6pPr marL="2286000" algn="l" defTabSz="914400" rtl="0" eaLnBrk="1" latinLnBrk="0" hangingPunct="1">
              <a:defRPr kumimoji="1" sz="1200" kern="1200">
                <a:solidFill>
                  <a:schemeClr val="bg1"/>
                </a:solidFill>
                <a:latin typeface="Times New Roman" pitchFamily="18" charset="0"/>
                <a:ea typeface="ＭＳ Ｐゴシック" pitchFamily="34" charset="-128"/>
                <a:cs typeface="+mn-cs"/>
              </a:defRPr>
            </a:lvl6pPr>
            <a:lvl7pPr marL="2743200" algn="l" defTabSz="914400" rtl="0" eaLnBrk="1" latinLnBrk="0" hangingPunct="1">
              <a:defRPr kumimoji="1" sz="1200" kern="1200">
                <a:solidFill>
                  <a:schemeClr val="bg1"/>
                </a:solidFill>
                <a:latin typeface="Times New Roman" pitchFamily="18" charset="0"/>
                <a:ea typeface="ＭＳ Ｐゴシック" pitchFamily="34" charset="-128"/>
                <a:cs typeface="+mn-cs"/>
              </a:defRPr>
            </a:lvl7pPr>
            <a:lvl8pPr marL="3200400" algn="l" defTabSz="914400" rtl="0" eaLnBrk="1" latinLnBrk="0" hangingPunct="1">
              <a:defRPr kumimoji="1" sz="1200" kern="1200">
                <a:solidFill>
                  <a:schemeClr val="bg1"/>
                </a:solidFill>
                <a:latin typeface="Times New Roman" pitchFamily="18" charset="0"/>
                <a:ea typeface="ＭＳ Ｐゴシック" pitchFamily="34" charset="-128"/>
                <a:cs typeface="+mn-cs"/>
              </a:defRPr>
            </a:lvl8pPr>
            <a:lvl9pPr marL="3657600" algn="l" defTabSz="914400" rtl="0" eaLnBrk="1" latinLnBrk="0" hangingPunct="1">
              <a:defRPr kumimoji="1" sz="1200" kern="1200">
                <a:solidFill>
                  <a:schemeClr val="bg1"/>
                </a:solidFill>
                <a:latin typeface="Times New Roman" pitchFamily="18" charset="0"/>
                <a:ea typeface="ＭＳ Ｐゴシック" pitchFamily="34" charset="-128"/>
                <a:cs typeface="+mn-cs"/>
              </a:defRPr>
            </a:lvl9pPr>
          </a:lstStyle>
          <a:p>
            <a:pPr eaLnBrk="0" hangingPunct="0"/>
            <a:r>
              <a:rPr lang="en-US" altLang="ja-JP" sz="2000">
                <a:solidFill>
                  <a:srgbClr val="000000"/>
                </a:solidFill>
              </a:rPr>
              <a:t>We have been discussing on focused potential applications according to demands in a world.</a:t>
            </a:r>
            <a:endParaRPr lang="ja-JP" altLang="en-US" sz="20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329165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802.15 </a:t>
            </a:r>
            <a:r>
              <a:rPr lang="en-US" altLang="zh-CN" dirty="0"/>
              <a:t>IG-DEP - </a:t>
            </a:r>
            <a:r>
              <a:rPr lang="en-US" altLang="zh-CN" dirty="0" err="1"/>
              <a:t>QoS</a:t>
            </a:r>
            <a:r>
              <a:rPr lang="en-US" altLang="zh-CN" dirty="0"/>
              <a:t> </a:t>
            </a:r>
            <a:r>
              <a:rPr lang="en-US" altLang="ja-JP" dirty="0"/>
              <a:t>Classes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正方形/長方形 5"/>
          <p:cNvSpPr>
            <a:spLocks noChangeArrowheads="1"/>
          </p:cNvSpPr>
          <p:nvPr/>
        </p:nvSpPr>
        <p:spPr bwMode="auto">
          <a:xfrm>
            <a:off x="161925" y="2056978"/>
            <a:ext cx="8820150" cy="432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defPPr>
              <a:defRPr lang="en-GB"/>
            </a:defPPr>
            <a:lvl1pPr algn="l" defTabSz="449263" rtl="0" fontAlgn="base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bg1"/>
                </a:solidFill>
                <a:latin typeface="Times New Roman" pitchFamily="18" charset="0"/>
                <a:ea typeface="ＭＳ Ｐゴシック" pitchFamily="34" charset="-128"/>
                <a:cs typeface="+mn-cs"/>
              </a:defRPr>
            </a:lvl1pPr>
            <a:lvl2pPr marL="742950" indent="-285750" algn="l" defTabSz="449263" rtl="0" fontAlgn="base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bg1"/>
                </a:solidFill>
                <a:latin typeface="Times New Roman" pitchFamily="18" charset="0"/>
                <a:ea typeface="ＭＳ Ｐゴシック" pitchFamily="34" charset="-128"/>
                <a:cs typeface="+mn-cs"/>
              </a:defRPr>
            </a:lvl2pPr>
            <a:lvl3pPr marL="1143000" indent="-228600" algn="l" defTabSz="449263" rtl="0" fontAlgn="base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bg1"/>
                </a:solidFill>
                <a:latin typeface="Times New Roman" pitchFamily="18" charset="0"/>
                <a:ea typeface="ＭＳ Ｐゴシック" pitchFamily="34" charset="-128"/>
                <a:cs typeface="+mn-cs"/>
              </a:defRPr>
            </a:lvl3pPr>
            <a:lvl4pPr marL="1600200" indent="-228600" algn="l" defTabSz="449263" rtl="0" fontAlgn="base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bg1"/>
                </a:solidFill>
                <a:latin typeface="Times New Roman" pitchFamily="18" charset="0"/>
                <a:ea typeface="ＭＳ Ｐゴシック" pitchFamily="34" charset="-128"/>
                <a:cs typeface="+mn-cs"/>
              </a:defRPr>
            </a:lvl4pPr>
            <a:lvl5pPr marL="2057400" indent="-228600" algn="l" defTabSz="449263" rtl="0" fontAlgn="base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bg1"/>
                </a:solidFill>
                <a:latin typeface="Times New Roman" pitchFamily="18" charset="0"/>
                <a:ea typeface="ＭＳ Ｐゴシック" pitchFamily="34" charset="-128"/>
                <a:cs typeface="+mn-cs"/>
              </a:defRPr>
            </a:lvl5pPr>
            <a:lvl6pPr marL="2286000" algn="l" defTabSz="914400" rtl="0" eaLnBrk="1" latinLnBrk="0" hangingPunct="1">
              <a:defRPr kumimoji="1" sz="1200" kern="1200">
                <a:solidFill>
                  <a:schemeClr val="bg1"/>
                </a:solidFill>
                <a:latin typeface="Times New Roman" pitchFamily="18" charset="0"/>
                <a:ea typeface="ＭＳ Ｐゴシック" pitchFamily="34" charset="-128"/>
                <a:cs typeface="+mn-cs"/>
              </a:defRPr>
            </a:lvl6pPr>
            <a:lvl7pPr marL="2743200" algn="l" defTabSz="914400" rtl="0" eaLnBrk="1" latinLnBrk="0" hangingPunct="1">
              <a:defRPr kumimoji="1" sz="1200" kern="1200">
                <a:solidFill>
                  <a:schemeClr val="bg1"/>
                </a:solidFill>
                <a:latin typeface="Times New Roman" pitchFamily="18" charset="0"/>
                <a:ea typeface="ＭＳ Ｐゴシック" pitchFamily="34" charset="-128"/>
                <a:cs typeface="+mn-cs"/>
              </a:defRPr>
            </a:lvl7pPr>
            <a:lvl8pPr marL="3200400" algn="l" defTabSz="914400" rtl="0" eaLnBrk="1" latinLnBrk="0" hangingPunct="1">
              <a:defRPr kumimoji="1" sz="1200" kern="1200">
                <a:solidFill>
                  <a:schemeClr val="bg1"/>
                </a:solidFill>
                <a:latin typeface="Times New Roman" pitchFamily="18" charset="0"/>
                <a:ea typeface="ＭＳ Ｐゴシック" pitchFamily="34" charset="-128"/>
                <a:cs typeface="+mn-cs"/>
              </a:defRPr>
            </a:lvl8pPr>
            <a:lvl9pPr marL="3657600" algn="l" defTabSz="914400" rtl="0" eaLnBrk="1" latinLnBrk="0" hangingPunct="1">
              <a:defRPr kumimoji="1" sz="1200" kern="1200">
                <a:solidFill>
                  <a:schemeClr val="bg1"/>
                </a:solidFill>
                <a:latin typeface="Times New Roman" pitchFamily="18" charset="0"/>
                <a:ea typeface="ＭＳ Ｐゴシック" pitchFamily="34" charset="-128"/>
                <a:cs typeface="+mn-cs"/>
              </a:defRPr>
            </a:lvl9pPr>
          </a:lstStyle>
          <a:p>
            <a:pPr eaLnBrk="0" hangingPunct="0">
              <a:lnSpc>
                <a:spcPts val="2200"/>
              </a:lnSpc>
            </a:pPr>
            <a:r>
              <a:rPr kumimoji="0" lang="en-US" altLang="ja-JP" sz="2400" b="1">
                <a:solidFill>
                  <a:srgbClr val="FF0000"/>
                </a:solidFill>
              </a:rPr>
              <a:t>QoS 1 Class:  Highest Priority Level for Demand of Dependability </a:t>
            </a:r>
          </a:p>
          <a:p>
            <a:pPr lvl="1" eaLnBrk="0" hangingPunct="0">
              <a:lnSpc>
                <a:spcPts val="2200"/>
              </a:lnSpc>
            </a:pPr>
            <a:r>
              <a:rPr kumimoji="0" lang="en-US" altLang="ja-JP" sz="2200">
                <a:solidFill>
                  <a:srgbClr val="FF0000"/>
                </a:solidFill>
              </a:rPr>
              <a:t>1.1 </a:t>
            </a:r>
            <a:r>
              <a:rPr kumimoji="0" lang="en-US" altLang="ja-JP" sz="2200" b="1">
                <a:solidFill>
                  <a:srgbClr val="FF0000"/>
                </a:solidFill>
              </a:rPr>
              <a:t>Car Internal M2M</a:t>
            </a:r>
          </a:p>
          <a:p>
            <a:pPr lvl="1" eaLnBrk="0" hangingPunct="0">
              <a:lnSpc>
                <a:spcPts val="2200"/>
              </a:lnSpc>
            </a:pPr>
            <a:r>
              <a:rPr kumimoji="0" lang="en-US" altLang="ja-JP" sz="2200">
                <a:solidFill>
                  <a:srgbClr val="FF0000"/>
                </a:solidFill>
              </a:rPr>
              <a:t>1.3 </a:t>
            </a:r>
            <a:r>
              <a:rPr kumimoji="0" lang="en-US" altLang="ja-JP" sz="2200" b="1">
                <a:solidFill>
                  <a:srgbClr val="FF0000"/>
                </a:solidFill>
              </a:rPr>
              <a:t>Remote Diagnosis in Factory</a:t>
            </a:r>
          </a:p>
          <a:p>
            <a:pPr lvl="1" eaLnBrk="0" hangingPunct="0">
              <a:lnSpc>
                <a:spcPts val="2200"/>
              </a:lnSpc>
            </a:pPr>
            <a:r>
              <a:rPr kumimoji="0" lang="en-US" altLang="ja-JP" sz="2200">
                <a:solidFill>
                  <a:srgbClr val="FF0000"/>
                </a:solidFill>
              </a:rPr>
              <a:t>2.3 </a:t>
            </a:r>
            <a:r>
              <a:rPr kumimoji="0" lang="en-US" altLang="ja-JP" sz="2200" b="1">
                <a:solidFill>
                  <a:srgbClr val="FF0000"/>
                </a:solidFill>
              </a:rPr>
              <a:t>Professional Medicine</a:t>
            </a:r>
          </a:p>
          <a:p>
            <a:pPr lvl="1" eaLnBrk="0" hangingPunct="0">
              <a:lnSpc>
                <a:spcPts val="2200"/>
              </a:lnSpc>
            </a:pPr>
            <a:r>
              <a:rPr kumimoji="0" lang="en-US" altLang="ja-JP" sz="2200">
                <a:solidFill>
                  <a:srgbClr val="FF0000"/>
                </a:solidFill>
              </a:rPr>
              <a:t>3.2 </a:t>
            </a:r>
            <a:r>
              <a:rPr kumimoji="0" lang="en-US" altLang="ja-JP" sz="2200" b="1">
                <a:solidFill>
                  <a:srgbClr val="FF0000"/>
                </a:solidFill>
              </a:rPr>
              <a:t>Public Safety</a:t>
            </a:r>
            <a:r>
              <a:rPr kumimoji="0" lang="ja-JP" altLang="en-US" sz="2200">
                <a:solidFill>
                  <a:srgbClr val="FF0000"/>
                </a:solidFill>
              </a:rPr>
              <a:t>　</a:t>
            </a:r>
            <a:endParaRPr kumimoji="0" lang="en-US" altLang="ja-JP" sz="2200">
              <a:solidFill>
                <a:srgbClr val="FF0000"/>
              </a:solidFill>
            </a:endParaRPr>
          </a:p>
          <a:p>
            <a:pPr eaLnBrk="0" hangingPunct="0">
              <a:lnSpc>
                <a:spcPts val="2200"/>
              </a:lnSpc>
            </a:pPr>
            <a:r>
              <a:rPr kumimoji="0" lang="en-US" altLang="ja-JP" sz="2400" b="1">
                <a:solidFill>
                  <a:schemeClr val="tx1"/>
                </a:solidFill>
              </a:rPr>
              <a:t>QoS 2 Class:  Meddle Priority Level for Demand of Dependability</a:t>
            </a:r>
          </a:p>
          <a:p>
            <a:pPr lvl="1" eaLnBrk="0" hangingPunct="0">
              <a:lnSpc>
                <a:spcPts val="2200"/>
              </a:lnSpc>
            </a:pPr>
            <a:r>
              <a:rPr kumimoji="0" lang="en-US" altLang="ja-JP" sz="2200" b="1">
                <a:solidFill>
                  <a:srgbClr val="FF0000"/>
                </a:solidFill>
              </a:rPr>
              <a:t>1,2 Inter-vehicle M2M</a:t>
            </a:r>
          </a:p>
          <a:p>
            <a:pPr lvl="1" eaLnBrk="0" hangingPunct="0">
              <a:lnSpc>
                <a:spcPts val="2200"/>
              </a:lnSpc>
            </a:pPr>
            <a:r>
              <a:rPr kumimoji="0" lang="en-US" altLang="ja-JP" sz="2200">
                <a:solidFill>
                  <a:schemeClr val="tx1"/>
                </a:solidFill>
              </a:rPr>
              <a:t>2.2 Healthcare</a:t>
            </a:r>
          </a:p>
          <a:p>
            <a:pPr lvl="1" eaLnBrk="0" hangingPunct="0">
              <a:lnSpc>
                <a:spcPts val="2200"/>
              </a:lnSpc>
            </a:pPr>
            <a:r>
              <a:rPr kumimoji="0" lang="en-US" altLang="ja-JP" sz="2200">
                <a:solidFill>
                  <a:schemeClr val="tx1"/>
                </a:solidFill>
              </a:rPr>
              <a:t>3.1 Life Line (Water/Gas/Electricity Supply)</a:t>
            </a:r>
          </a:p>
          <a:p>
            <a:pPr lvl="1" eaLnBrk="0" hangingPunct="0">
              <a:lnSpc>
                <a:spcPts val="2200"/>
              </a:lnSpc>
            </a:pPr>
            <a:r>
              <a:rPr kumimoji="0" lang="en-US" altLang="ja-JP" sz="2200">
                <a:solidFill>
                  <a:schemeClr val="tx1"/>
                </a:solidFill>
              </a:rPr>
              <a:t>4.1 Remote Diagnosis of Infra(bridge/bldg./train)</a:t>
            </a:r>
          </a:p>
          <a:p>
            <a:pPr eaLnBrk="0" hangingPunct="0">
              <a:lnSpc>
                <a:spcPts val="2200"/>
              </a:lnSpc>
            </a:pPr>
            <a:r>
              <a:rPr kumimoji="0" lang="en-US" altLang="ja-JP" sz="2400" b="1">
                <a:solidFill>
                  <a:schemeClr val="tx1"/>
                </a:solidFill>
              </a:rPr>
              <a:t>QoS 3 Class:  Low Priority Level for Demand of Dependability</a:t>
            </a:r>
          </a:p>
          <a:p>
            <a:pPr lvl="1" eaLnBrk="0" hangingPunct="0">
              <a:lnSpc>
                <a:spcPts val="2200"/>
              </a:lnSpc>
            </a:pPr>
            <a:r>
              <a:rPr kumimoji="0" lang="en-US" altLang="ja-JP" sz="2200">
                <a:solidFill>
                  <a:schemeClr val="tx1"/>
                </a:solidFill>
              </a:rPr>
              <a:t>2.1 Wellness, Wellbeing</a:t>
            </a:r>
          </a:p>
          <a:p>
            <a:pPr lvl="1" eaLnBrk="0" hangingPunct="0">
              <a:lnSpc>
                <a:spcPts val="2200"/>
              </a:lnSpc>
            </a:pPr>
            <a:r>
              <a:rPr kumimoji="0" lang="en-US" altLang="ja-JP" sz="2200">
                <a:solidFill>
                  <a:schemeClr val="tx1"/>
                </a:solidFill>
              </a:rPr>
              <a:t>3.3 Government System</a:t>
            </a:r>
          </a:p>
          <a:p>
            <a:pPr lvl="1" eaLnBrk="0" hangingPunct="0">
              <a:lnSpc>
                <a:spcPts val="2200"/>
              </a:lnSpc>
            </a:pPr>
            <a:r>
              <a:rPr kumimoji="0" lang="en-US" altLang="ja-JP" sz="2200">
                <a:solidFill>
                  <a:schemeClr val="tx1"/>
                </a:solidFill>
              </a:rPr>
              <a:t>4.2 Remote Sensing and Controlling Mobile Robots  </a:t>
            </a:r>
          </a:p>
          <a:p>
            <a:pPr lvl="1" eaLnBrk="0" hangingPunct="0">
              <a:lnSpc>
                <a:spcPts val="2200"/>
              </a:lnSpc>
            </a:pPr>
            <a:r>
              <a:rPr kumimoji="0" lang="en-US" altLang="ja-JP" sz="2200">
                <a:solidFill>
                  <a:schemeClr val="tx1"/>
                </a:solidFill>
              </a:rPr>
              <a:t>4.3 Disaster Analysis and Prevention</a:t>
            </a:r>
          </a:p>
        </p:txBody>
      </p:sp>
    </p:spTree>
    <p:extLst>
      <p:ext uri="{BB962C8B-B14F-4D97-AF65-F5344CB8AC3E}">
        <p14:creationId xmlns:p14="http://schemas.microsoft.com/office/powerpoint/2010/main" val="316493255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802.15 IG-DEP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1268760"/>
            <a:ext cx="5760640" cy="26075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3917776"/>
            <a:ext cx="6553200" cy="289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3770988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P802.15.12 ULI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altLang="zh-CN" b="1" dirty="0"/>
              <a:t>Title: </a:t>
            </a:r>
            <a:r>
              <a:rPr lang="en-US" altLang="zh-CN" dirty="0"/>
              <a:t>Upper Layer Interface (ULI) for IEEE 802.15.4 Low-Rate Wireless Networks</a:t>
            </a:r>
          </a:p>
          <a:p>
            <a:r>
              <a:rPr lang="en-US" altLang="zh-CN" b="1" dirty="0"/>
              <a:t>Working Group: </a:t>
            </a:r>
            <a:r>
              <a:rPr lang="en-US" altLang="zh-CN" dirty="0"/>
              <a:t>Wireless Personal Area Network (WPAN) Working Group (C/LM/WG802.15)</a:t>
            </a:r>
          </a:p>
          <a:p>
            <a:r>
              <a:rPr lang="en-US" altLang="zh-CN" b="1" dirty="0"/>
              <a:t>Scope: </a:t>
            </a:r>
            <a:r>
              <a:rPr lang="en-US" altLang="zh-CN" dirty="0"/>
              <a:t>define an Upper Layer Interface (ULI) sublayer in L2, between L3 and the IEEE 802.15.4 MAC sublayer. </a:t>
            </a:r>
          </a:p>
          <a:p>
            <a:pPr lvl="1"/>
            <a:r>
              <a:rPr lang="en-US" altLang="zh-CN" dirty="0"/>
              <a:t>provide data and management service access points (SAPs) for interface to the IEEE 802.15.4 MAC </a:t>
            </a:r>
          </a:p>
          <a:p>
            <a:pPr lvl="1"/>
            <a:r>
              <a:rPr lang="en-US" altLang="zh-CN" dirty="0"/>
              <a:t>adapt L3 protocols and provide operational configuration including network and radio regulation requirements of the IEEE 802.15.4 MAC</a:t>
            </a:r>
          </a:p>
          <a:p>
            <a:pPr lvl="1"/>
            <a:r>
              <a:rPr lang="en-US" altLang="zh-CN" dirty="0"/>
              <a:t>integrate optional upper Layer 2 functionalities focused on interfacing to the IEEE 802.15.4 MAC </a:t>
            </a:r>
          </a:p>
          <a:p>
            <a:pPr lvl="1"/>
            <a:r>
              <a:rPr lang="en-US" altLang="zh-CN" dirty="0"/>
              <a:t>provide protocol differentiation, using mechanisms such as </a:t>
            </a:r>
            <a:r>
              <a:rPr lang="en-US" altLang="zh-CN" dirty="0" err="1"/>
              <a:t>EtherType</a:t>
            </a:r>
            <a:r>
              <a:rPr lang="en-US" altLang="zh-CN" dirty="0"/>
              <a:t> Protocol Differentiation (EPD) to support multiple, diverse higher layer protocols, and header compression.</a:t>
            </a:r>
            <a:endParaRPr lang="zh-CN" altLang="en-US" dirty="0"/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6792294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PHY and DLL Functional Decomposition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 dirty="0"/>
          </a:p>
        </p:txBody>
      </p:sp>
      <p:pic>
        <p:nvPicPr>
          <p:cNvPr id="4" name="Picture 6" descr="802.15.12-multi-mode-r3.em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1196752"/>
            <a:ext cx="7766880" cy="55446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361759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Frame Composition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4" name="Picture 3" descr="802.15.12-data-flow.em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863" y="1606228"/>
            <a:ext cx="8780410" cy="47030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528470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Questions, </a:t>
            </a:r>
            <a:r>
              <a:rPr lang="en-US" altLang="zh-CN" dirty="0" smtClean="0"/>
              <a:t>Comments</a:t>
            </a:r>
            <a:br>
              <a:rPr lang="en-US" altLang="zh-CN" dirty="0" smtClean="0"/>
            </a:br>
            <a:r>
              <a:rPr lang="en-US" altLang="zh-CN" dirty="0" smtClean="0"/>
              <a:t>Thank YOU!</a:t>
            </a:r>
            <a:endParaRPr lang="zh-CN" altLang="en-US" dirty="0"/>
          </a:p>
        </p:txBody>
      </p:sp>
      <p:sp>
        <p:nvSpPr>
          <p:cNvPr id="5" name="文本占位符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 smtClean="0"/>
              <a:t> 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2475711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 kern="1200" dirty="0"/>
              <a:t>Report on 802.15 TGs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CN" dirty="0" smtClean="0"/>
              <a:t>2017-03-17</a:t>
            </a:r>
            <a:endParaRPr lang="en-US" altLang="zh-CN" dirty="0"/>
          </a:p>
          <a:p>
            <a:r>
              <a:rPr lang="en-US" altLang="zh-CN" dirty="0" err="1"/>
              <a:t>Hao</a:t>
            </a:r>
            <a:r>
              <a:rPr lang="en-US" altLang="zh-CN" dirty="0"/>
              <a:t> Wang</a:t>
            </a:r>
          </a:p>
          <a:p>
            <a:r>
              <a:rPr lang="en-US" altLang="zh-CN" dirty="0"/>
              <a:t>Fujitsu R&amp;D Center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Introduction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04800" indent="-304800" defTabSz="768350">
              <a:lnSpc>
                <a:spcPct val="90000"/>
              </a:lnSpc>
            </a:pPr>
            <a:r>
              <a:rPr lang="en-US" altLang="zh-CN" sz="2400" dirty="0"/>
              <a:t>Report on </a:t>
            </a:r>
            <a:r>
              <a:rPr lang="en-US" altLang="zh-CN" sz="2400" dirty="0" smtClean="0"/>
              <a:t>the progress on the following 802.15 TGs</a:t>
            </a:r>
          </a:p>
          <a:p>
            <a:pPr marL="704850" lvl="1" indent="-304800" defTabSz="768350">
              <a:lnSpc>
                <a:spcPct val="90000"/>
              </a:lnSpc>
            </a:pPr>
            <a:r>
              <a:rPr lang="en-US" altLang="zh-CN" sz="2000" dirty="0" smtClean="0"/>
              <a:t>15.4s Radio Resource Measurement</a:t>
            </a:r>
          </a:p>
          <a:p>
            <a:pPr marL="704850" lvl="1" indent="-304800" defTabSz="768350">
              <a:lnSpc>
                <a:spcPct val="90000"/>
              </a:lnSpc>
            </a:pPr>
            <a:r>
              <a:rPr lang="en-US" altLang="zh-CN" sz="2000" dirty="0" smtClean="0"/>
              <a:t>15.10 Layer2 Routing</a:t>
            </a:r>
          </a:p>
          <a:p>
            <a:pPr marL="704850" lvl="1" indent="-304800" defTabSz="768350">
              <a:lnSpc>
                <a:spcPct val="90000"/>
              </a:lnSpc>
            </a:pPr>
            <a:r>
              <a:rPr lang="en-US" altLang="zh-CN" sz="2000" dirty="0" smtClean="0"/>
              <a:t>15.12 Upper layer interface</a:t>
            </a:r>
          </a:p>
          <a:p>
            <a:pPr marL="704850" lvl="1" indent="-304800" defTabSz="768350">
              <a:lnSpc>
                <a:spcPct val="90000"/>
              </a:lnSpc>
            </a:pPr>
            <a:r>
              <a:rPr lang="en-US" altLang="zh-CN" sz="2000" dirty="0" smtClean="0"/>
              <a:t>15 IG DEP </a:t>
            </a:r>
            <a:endParaRPr lang="en-US" altLang="zh-CN" sz="2000" dirty="0"/>
          </a:p>
        </p:txBody>
      </p:sp>
    </p:spTree>
    <p:extLst>
      <p:ext uri="{BB962C8B-B14F-4D97-AF65-F5344CB8AC3E}">
        <p14:creationId xmlns:p14="http://schemas.microsoft.com/office/powerpoint/2010/main" val="3714091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802.15.4s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altLang="zh-CN" sz="2000" dirty="0"/>
              <a:t>Project type: Amendment to IEEE Standard 802.15.4-2011</a:t>
            </a:r>
          </a:p>
          <a:p>
            <a:pPr lvl="1"/>
            <a:r>
              <a:rPr lang="en-US" altLang="zh-CN" sz="1600" dirty="0"/>
              <a:t>Standard for Low-Rate Wireless Networks: Amendment Enabling Spectrum Resource Measurement Capability</a:t>
            </a:r>
          </a:p>
          <a:p>
            <a:r>
              <a:rPr lang="en-US" altLang="zh-CN" sz="2000" dirty="0"/>
              <a:t>Scope: define MAC related functions to enable spectrum resource management (SRM)</a:t>
            </a:r>
          </a:p>
          <a:p>
            <a:pPr lvl="1"/>
            <a:r>
              <a:rPr lang="en-US" altLang="zh-CN" sz="1600" dirty="0"/>
              <a:t>spectrum resource measurements and network performance metrics, such as packet error ratio, 4 delay, etc.</a:t>
            </a:r>
          </a:p>
          <a:p>
            <a:pPr lvl="1"/>
            <a:r>
              <a:rPr lang="en-US" altLang="zh-CN" sz="1600" dirty="0"/>
              <a:t>information elements (IE) and data structures to capture these measurements </a:t>
            </a:r>
          </a:p>
          <a:p>
            <a:pPr lvl="1"/>
            <a:r>
              <a:rPr lang="en-US" altLang="zh-CN" sz="1600" dirty="0"/>
              <a:t>procedures for collecting and exchanging spectrum resource measurement information with higher layers or other devices </a:t>
            </a:r>
          </a:p>
          <a:p>
            <a:r>
              <a:rPr lang="en-US" altLang="zh-CN" sz="2000" dirty="0"/>
              <a:t>Task group contacts (main contributors)</a:t>
            </a:r>
          </a:p>
          <a:p>
            <a:pPr lvl="1"/>
            <a:r>
              <a:rPr lang="en-US" altLang="zh-CN" sz="1600" dirty="0"/>
              <a:t>Chair: </a:t>
            </a:r>
            <a:r>
              <a:rPr lang="en-US" altLang="ja-JP" sz="1600" dirty="0" err="1">
                <a:solidFill>
                  <a:schemeClr val="tx2"/>
                </a:solidFill>
              </a:rPr>
              <a:t>Shoichi</a:t>
            </a:r>
            <a:r>
              <a:rPr lang="en-US" altLang="ja-JP" sz="1600" dirty="0">
                <a:solidFill>
                  <a:schemeClr val="tx2"/>
                </a:solidFill>
              </a:rPr>
              <a:t> Kitazawa [</a:t>
            </a:r>
            <a:r>
              <a:rPr lang="en-US" altLang="ja-JP" sz="1600" dirty="0" err="1">
                <a:solidFill>
                  <a:schemeClr val="tx2"/>
                </a:solidFill>
              </a:rPr>
              <a:t>Koden</a:t>
            </a:r>
            <a:r>
              <a:rPr lang="en-US" altLang="ja-JP" sz="1600" dirty="0">
                <a:solidFill>
                  <a:schemeClr val="tx2"/>
                </a:solidFill>
              </a:rPr>
              <a:t> TI &amp; </a:t>
            </a:r>
            <a:r>
              <a:rPr lang="en-US" altLang="ja-JP" sz="1600" dirty="0" err="1">
                <a:solidFill>
                  <a:schemeClr val="tx2"/>
                </a:solidFill>
              </a:rPr>
              <a:t>Muroran</a:t>
            </a:r>
            <a:r>
              <a:rPr lang="en-US" altLang="ja-JP" sz="1600" dirty="0">
                <a:solidFill>
                  <a:schemeClr val="tx2"/>
                </a:solidFill>
              </a:rPr>
              <a:t> IT]</a:t>
            </a:r>
          </a:p>
          <a:p>
            <a:pPr lvl="1"/>
            <a:r>
              <a:rPr lang="en-US" altLang="ja-JP" sz="1600" dirty="0">
                <a:solidFill>
                  <a:schemeClr val="tx2"/>
                </a:solidFill>
              </a:rPr>
              <a:t>Vice-chair: </a:t>
            </a:r>
            <a:r>
              <a:rPr lang="en-US" altLang="ja-JP" sz="1600" dirty="0">
                <a:ea typeface="ＭＳ Ｐゴシック" panose="020B0600070205080204" pitchFamily="34" charset="-128"/>
              </a:rPr>
              <a:t>Hidetoshi Yokota [</a:t>
            </a:r>
            <a:r>
              <a:rPr lang="en-US" altLang="ja-JP" sz="1600" dirty="0" err="1">
                <a:ea typeface="ＭＳ Ｐゴシック" panose="020B0600070205080204" pitchFamily="34" charset="-128"/>
              </a:rPr>
              <a:t>Landis&amp;Gyr</a:t>
            </a:r>
            <a:r>
              <a:rPr lang="en-US" altLang="ja-JP" sz="1600" dirty="0" smtClean="0">
                <a:ea typeface="ＭＳ Ｐゴシック" panose="020B0600070205080204" pitchFamily="34" charset="-128"/>
              </a:rPr>
              <a:t>]</a:t>
            </a:r>
          </a:p>
          <a:p>
            <a:r>
              <a:rPr lang="en-US" altLang="ja-JP" sz="2000" dirty="0" smtClean="0">
                <a:ea typeface="ＭＳ Ｐゴシック" panose="020B0600070205080204" pitchFamily="34" charset="-128"/>
              </a:rPr>
              <a:t>Progress</a:t>
            </a:r>
          </a:p>
          <a:p>
            <a:pPr lvl="1"/>
            <a:r>
              <a:rPr lang="en-US" altLang="ja-JP" sz="1600" dirty="0" smtClean="0"/>
              <a:t>Current Draft 20</a:t>
            </a:r>
          </a:p>
          <a:p>
            <a:pPr lvl="1"/>
            <a:r>
              <a:rPr lang="en-US" altLang="ja-JP" sz="1600" dirty="0" smtClean="0"/>
              <a:t>Sponsor </a:t>
            </a:r>
            <a:r>
              <a:rPr lang="en-US" altLang="ja-JP" sz="1600" dirty="0"/>
              <a:t>Ballot		           March 2017</a:t>
            </a:r>
          </a:p>
          <a:p>
            <a:pPr lvl="1"/>
            <a:endParaRPr lang="en-US" altLang="ja-JP" sz="1600" dirty="0">
              <a:solidFill>
                <a:schemeClr val="tx2"/>
              </a:solidFill>
            </a:endParaRPr>
          </a:p>
          <a:p>
            <a:endParaRPr lang="zh-CN" altLang="en-US" sz="2000" dirty="0"/>
          </a:p>
        </p:txBody>
      </p:sp>
    </p:spTree>
    <p:extLst>
      <p:ext uri="{BB962C8B-B14F-4D97-AF65-F5344CB8AC3E}">
        <p14:creationId xmlns:p14="http://schemas.microsoft.com/office/powerpoint/2010/main" val="14708092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802.15.4s - </a:t>
            </a:r>
            <a:r>
              <a:rPr lang="en-US" altLang="zh-CN" dirty="0"/>
              <a:t>General Use Case</a:t>
            </a:r>
            <a:endParaRPr lang="zh-CN" altLang="en-US" dirty="0"/>
          </a:p>
        </p:txBody>
      </p:sp>
      <p:cxnSp>
        <p:nvCxnSpPr>
          <p:cNvPr id="4" name="直線コネクタ 9"/>
          <p:cNvCxnSpPr>
            <a:stCxn id="47" idx="1"/>
            <a:endCxn id="23" idx="3"/>
          </p:cNvCxnSpPr>
          <p:nvPr/>
        </p:nvCxnSpPr>
        <p:spPr bwMode="auto">
          <a:xfrm flipH="1" flipV="1">
            <a:off x="5173078" y="2441600"/>
            <a:ext cx="2249644" cy="2101759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" name="円/楕円 10"/>
          <p:cNvSpPr/>
          <p:nvPr/>
        </p:nvSpPr>
        <p:spPr bwMode="auto">
          <a:xfrm>
            <a:off x="6642188" y="5154988"/>
            <a:ext cx="288032" cy="288032"/>
          </a:xfrm>
          <a:prstGeom prst="ellips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" name="円/楕円 15"/>
          <p:cNvSpPr/>
          <p:nvPr/>
        </p:nvSpPr>
        <p:spPr bwMode="auto">
          <a:xfrm rot="2265361">
            <a:off x="6663390" y="4423044"/>
            <a:ext cx="288032" cy="288032"/>
          </a:xfrm>
          <a:prstGeom prst="ellips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" name="円/楕円 16"/>
          <p:cNvSpPr/>
          <p:nvPr/>
        </p:nvSpPr>
        <p:spPr bwMode="auto">
          <a:xfrm>
            <a:off x="8180409" y="4841319"/>
            <a:ext cx="288032" cy="288032"/>
          </a:xfrm>
          <a:prstGeom prst="ellips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円/楕円 17"/>
          <p:cNvSpPr/>
          <p:nvPr/>
        </p:nvSpPr>
        <p:spPr bwMode="auto">
          <a:xfrm>
            <a:off x="7867481" y="4070815"/>
            <a:ext cx="288032" cy="288032"/>
          </a:xfrm>
          <a:prstGeom prst="ellips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9" name="直線コネクタ 12"/>
          <p:cNvCxnSpPr>
            <a:stCxn id="47" idx="7"/>
            <a:endCxn id="8" idx="3"/>
          </p:cNvCxnSpPr>
          <p:nvPr/>
        </p:nvCxnSpPr>
        <p:spPr bwMode="auto">
          <a:xfrm flipV="1">
            <a:off x="7677280" y="4316666"/>
            <a:ext cx="232382" cy="226693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" name="直線コネクタ 14"/>
          <p:cNvCxnSpPr>
            <a:stCxn id="47" idx="5"/>
            <a:endCxn id="7" idx="1"/>
          </p:cNvCxnSpPr>
          <p:nvPr/>
        </p:nvCxnSpPr>
        <p:spPr bwMode="auto">
          <a:xfrm>
            <a:off x="7677280" y="4797917"/>
            <a:ext cx="545310" cy="85583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" name="直線コネクタ 19"/>
          <p:cNvCxnSpPr>
            <a:stCxn id="47" idx="3"/>
            <a:endCxn id="5" idx="7"/>
          </p:cNvCxnSpPr>
          <p:nvPr/>
        </p:nvCxnSpPr>
        <p:spPr bwMode="auto">
          <a:xfrm flipH="1">
            <a:off x="6888039" y="4797917"/>
            <a:ext cx="534683" cy="39925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" name="直線コネクタ 21"/>
          <p:cNvCxnSpPr>
            <a:stCxn id="47" idx="2"/>
            <a:endCxn id="6" idx="6"/>
          </p:cNvCxnSpPr>
          <p:nvPr/>
        </p:nvCxnSpPr>
        <p:spPr bwMode="auto">
          <a:xfrm flipH="1" flipV="1">
            <a:off x="6921269" y="4655241"/>
            <a:ext cx="448732" cy="15397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3" name="円/楕円 41"/>
          <p:cNvSpPr/>
          <p:nvPr/>
        </p:nvSpPr>
        <p:spPr bwMode="auto">
          <a:xfrm rot="19993256">
            <a:off x="1214620" y="5390295"/>
            <a:ext cx="288032" cy="288032"/>
          </a:xfrm>
          <a:prstGeom prst="ellips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" name="円/楕円 42"/>
          <p:cNvSpPr/>
          <p:nvPr/>
        </p:nvSpPr>
        <p:spPr bwMode="auto">
          <a:xfrm>
            <a:off x="717724" y="4328778"/>
            <a:ext cx="288032" cy="288032"/>
          </a:xfrm>
          <a:prstGeom prst="ellips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5" name="円/楕円 43"/>
          <p:cNvSpPr/>
          <p:nvPr/>
        </p:nvSpPr>
        <p:spPr bwMode="auto">
          <a:xfrm rot="1789934">
            <a:off x="1710035" y="5102429"/>
            <a:ext cx="288032" cy="288032"/>
          </a:xfrm>
          <a:prstGeom prst="ellips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6" name="円/楕円 44"/>
          <p:cNvSpPr/>
          <p:nvPr/>
        </p:nvSpPr>
        <p:spPr bwMode="auto">
          <a:xfrm>
            <a:off x="2098597" y="4575641"/>
            <a:ext cx="288032" cy="288032"/>
          </a:xfrm>
          <a:prstGeom prst="ellips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7" name="直線コネクタ 45"/>
          <p:cNvCxnSpPr>
            <a:stCxn id="45" idx="6"/>
            <a:endCxn id="16" idx="2"/>
          </p:cNvCxnSpPr>
          <p:nvPr/>
        </p:nvCxnSpPr>
        <p:spPr bwMode="auto">
          <a:xfrm flipV="1">
            <a:off x="1583754" y="4719657"/>
            <a:ext cx="514843" cy="1993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" name="直線コネクタ 46"/>
          <p:cNvCxnSpPr>
            <a:stCxn id="45" idx="5"/>
            <a:endCxn id="15" idx="1"/>
          </p:cNvCxnSpPr>
          <p:nvPr/>
        </p:nvCxnSpPr>
        <p:spPr bwMode="auto">
          <a:xfrm>
            <a:off x="1531033" y="4866874"/>
            <a:ext cx="285337" cy="24057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" name="直線コネクタ 47"/>
          <p:cNvCxnSpPr>
            <a:stCxn id="45" idx="4"/>
            <a:endCxn id="13" idx="7"/>
          </p:cNvCxnSpPr>
          <p:nvPr/>
        </p:nvCxnSpPr>
        <p:spPr bwMode="auto">
          <a:xfrm flipH="1">
            <a:off x="1403667" y="4919595"/>
            <a:ext cx="87" cy="477921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" name="直線コネクタ 48"/>
          <p:cNvCxnSpPr>
            <a:stCxn id="45" idx="2"/>
            <a:endCxn id="14" idx="6"/>
          </p:cNvCxnSpPr>
          <p:nvPr/>
        </p:nvCxnSpPr>
        <p:spPr bwMode="auto">
          <a:xfrm flipH="1" flipV="1">
            <a:off x="1005756" y="4472794"/>
            <a:ext cx="217998" cy="266801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" name="直線コネクタ 1045"/>
          <p:cNvCxnSpPr>
            <a:endCxn id="45" idx="7"/>
          </p:cNvCxnSpPr>
          <p:nvPr/>
        </p:nvCxnSpPr>
        <p:spPr bwMode="auto">
          <a:xfrm flipH="1">
            <a:off x="1531033" y="2575560"/>
            <a:ext cx="2970910" cy="2036756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" name="直線コネクタ 28"/>
          <p:cNvCxnSpPr>
            <a:stCxn id="23" idx="0"/>
            <a:endCxn id="24" idx="3"/>
          </p:cNvCxnSpPr>
          <p:nvPr/>
        </p:nvCxnSpPr>
        <p:spPr bwMode="auto">
          <a:xfrm flipH="1" flipV="1">
            <a:off x="3967057" y="2205281"/>
            <a:ext cx="790466" cy="46815"/>
          </a:xfrm>
          <a:prstGeom prst="line">
            <a:avLst/>
          </a:prstGeom>
          <a:ln w="25400" cmpd="sng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3" name="Picture 4" descr="C:\Users\sekiguchi\AppData\Local\Microsoft\Windows\Temporary Internet Files\Content.IE5\UTMJV8BN\MC900223550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341968" y="2252096"/>
            <a:ext cx="831110" cy="3790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" name="Picture 3" descr="C:\Users\yano\AppData\Local\Microsoft\Windows\Temporary Internet Files\Content.IE5\RVZS0AZZ\MC900428969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103057" y="1605916"/>
            <a:ext cx="864000" cy="11987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" name="テキスト ボックス 33"/>
          <p:cNvSpPr txBox="1"/>
          <p:nvPr/>
        </p:nvSpPr>
        <p:spPr>
          <a:xfrm>
            <a:off x="782330" y="3846024"/>
            <a:ext cx="1268296" cy="50270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>
              <a:lnSpc>
                <a:spcPts val="1600"/>
              </a:lnSpc>
            </a:pPr>
            <a:r>
              <a:rPr lang="en-US" altLang="ja-JP" sz="1600" dirty="0" smtClean="0"/>
              <a:t>802.15.4</a:t>
            </a:r>
            <a:endParaRPr lang="en-US" altLang="ja-JP" sz="1600" dirty="0"/>
          </a:p>
          <a:p>
            <a:pPr>
              <a:lnSpc>
                <a:spcPts val="1600"/>
              </a:lnSpc>
            </a:pPr>
            <a:r>
              <a:rPr lang="en-US" altLang="ja-JP" sz="1600" dirty="0"/>
              <a:t>Coordinator</a:t>
            </a:r>
            <a:endParaRPr lang="ja-JP" altLang="en-US" sz="1600" dirty="0"/>
          </a:p>
        </p:txBody>
      </p:sp>
      <p:sp>
        <p:nvSpPr>
          <p:cNvPr id="26" name="テキスト ボックス 34"/>
          <p:cNvSpPr txBox="1"/>
          <p:nvPr/>
        </p:nvSpPr>
        <p:spPr>
          <a:xfrm>
            <a:off x="7133657" y="4972956"/>
            <a:ext cx="1268296" cy="50270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>
              <a:lnSpc>
                <a:spcPts val="1600"/>
              </a:lnSpc>
            </a:pPr>
            <a:r>
              <a:rPr lang="en-US" altLang="ja-JP" sz="1600" dirty="0" smtClean="0"/>
              <a:t>802.15.4</a:t>
            </a:r>
            <a:endParaRPr lang="en-US" altLang="ja-JP" sz="1600" dirty="0"/>
          </a:p>
          <a:p>
            <a:pPr>
              <a:lnSpc>
                <a:spcPts val="1600"/>
              </a:lnSpc>
            </a:pPr>
            <a:r>
              <a:rPr lang="en-US" altLang="ja-JP" sz="1600" dirty="0"/>
              <a:t>Coordinator</a:t>
            </a:r>
            <a:endParaRPr lang="ja-JP" altLang="en-US" sz="1600" dirty="0"/>
          </a:p>
        </p:txBody>
      </p:sp>
      <p:sp>
        <p:nvSpPr>
          <p:cNvPr id="27" name="円/楕円 57"/>
          <p:cNvSpPr/>
          <p:nvPr/>
        </p:nvSpPr>
        <p:spPr bwMode="auto">
          <a:xfrm>
            <a:off x="3967057" y="4609355"/>
            <a:ext cx="288032" cy="288032"/>
          </a:xfrm>
          <a:prstGeom prst="ellips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8" name="円/楕円 58"/>
          <p:cNvSpPr/>
          <p:nvPr/>
        </p:nvSpPr>
        <p:spPr bwMode="auto">
          <a:xfrm rot="4958973">
            <a:off x="3721878" y="3726290"/>
            <a:ext cx="288032" cy="288032"/>
          </a:xfrm>
          <a:prstGeom prst="ellips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9" name="円/楕円 59"/>
          <p:cNvSpPr/>
          <p:nvPr/>
        </p:nvSpPr>
        <p:spPr bwMode="auto">
          <a:xfrm>
            <a:off x="4903161" y="4537347"/>
            <a:ext cx="288032" cy="288032"/>
          </a:xfrm>
          <a:prstGeom prst="ellips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0" name="円/楕円 60"/>
          <p:cNvSpPr/>
          <p:nvPr/>
        </p:nvSpPr>
        <p:spPr bwMode="auto">
          <a:xfrm rot="15731016">
            <a:off x="4933504" y="3466729"/>
            <a:ext cx="288032" cy="288032"/>
          </a:xfrm>
          <a:prstGeom prst="ellips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31" name="直線コネクタ 61"/>
          <p:cNvCxnSpPr>
            <a:stCxn id="46" idx="7"/>
            <a:endCxn id="30" idx="1"/>
          </p:cNvCxnSpPr>
          <p:nvPr/>
        </p:nvCxnSpPr>
        <p:spPr bwMode="auto">
          <a:xfrm flipV="1">
            <a:off x="4524566" y="3725483"/>
            <a:ext cx="465915" cy="244613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" name="直線コネクタ 62"/>
          <p:cNvCxnSpPr>
            <a:stCxn id="46" idx="5"/>
            <a:endCxn id="29" idx="1"/>
          </p:cNvCxnSpPr>
          <p:nvPr/>
        </p:nvCxnSpPr>
        <p:spPr bwMode="auto">
          <a:xfrm>
            <a:off x="4524566" y="4224654"/>
            <a:ext cx="420776" cy="354874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3" name="直線コネクタ 63"/>
          <p:cNvCxnSpPr>
            <a:stCxn id="46" idx="4"/>
            <a:endCxn id="27" idx="7"/>
          </p:cNvCxnSpPr>
          <p:nvPr/>
        </p:nvCxnSpPr>
        <p:spPr bwMode="auto">
          <a:xfrm flipH="1">
            <a:off x="4212908" y="4277375"/>
            <a:ext cx="184379" cy="374161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4" name="直線コネクタ 64"/>
          <p:cNvCxnSpPr>
            <a:stCxn id="46" idx="2"/>
            <a:endCxn id="28" idx="7"/>
          </p:cNvCxnSpPr>
          <p:nvPr/>
        </p:nvCxnSpPr>
        <p:spPr bwMode="auto">
          <a:xfrm flipH="1" flipV="1">
            <a:off x="3979921" y="3958276"/>
            <a:ext cx="237366" cy="139099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5" name="テキスト ボックス 65"/>
          <p:cNvSpPr txBox="1"/>
          <p:nvPr/>
        </p:nvSpPr>
        <p:spPr>
          <a:xfrm>
            <a:off x="4557045" y="3801878"/>
            <a:ext cx="1268296" cy="50270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>
              <a:lnSpc>
                <a:spcPts val="1600"/>
              </a:lnSpc>
            </a:pPr>
            <a:r>
              <a:rPr lang="en-US" altLang="ja-JP" sz="1600" dirty="0" smtClean="0"/>
              <a:t>802.15.4</a:t>
            </a:r>
            <a:endParaRPr lang="en-US" altLang="ja-JP" sz="1600" dirty="0"/>
          </a:p>
          <a:p>
            <a:pPr>
              <a:lnSpc>
                <a:spcPts val="1600"/>
              </a:lnSpc>
            </a:pPr>
            <a:r>
              <a:rPr lang="en-US" altLang="ja-JP" sz="1600" dirty="0"/>
              <a:t>Coordinator</a:t>
            </a:r>
            <a:endParaRPr lang="ja-JP" altLang="en-US" sz="1600" dirty="0"/>
          </a:p>
        </p:txBody>
      </p:sp>
      <p:cxnSp>
        <p:nvCxnSpPr>
          <p:cNvPr id="36" name="直線コネクタ 67"/>
          <p:cNvCxnSpPr>
            <a:stCxn id="46" idx="0"/>
            <a:endCxn id="23" idx="2"/>
          </p:cNvCxnSpPr>
          <p:nvPr/>
        </p:nvCxnSpPr>
        <p:spPr bwMode="auto">
          <a:xfrm flipV="1">
            <a:off x="4397287" y="2631104"/>
            <a:ext cx="360236" cy="1286271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7" name="円/楕円 73"/>
          <p:cNvSpPr/>
          <p:nvPr/>
        </p:nvSpPr>
        <p:spPr>
          <a:xfrm>
            <a:off x="183758" y="3714110"/>
            <a:ext cx="2444044" cy="2230710"/>
          </a:xfrm>
          <a:prstGeom prst="ellipse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/>
          </a:p>
        </p:txBody>
      </p:sp>
      <p:sp>
        <p:nvSpPr>
          <p:cNvPr id="38" name="円/楕円 74"/>
          <p:cNvSpPr/>
          <p:nvPr/>
        </p:nvSpPr>
        <p:spPr>
          <a:xfrm>
            <a:off x="6352595" y="3862526"/>
            <a:ext cx="2232248" cy="2084097"/>
          </a:xfrm>
          <a:prstGeom prst="ellipse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/>
          </a:p>
        </p:txBody>
      </p:sp>
      <p:sp>
        <p:nvSpPr>
          <p:cNvPr id="39" name="円/楕円 91"/>
          <p:cNvSpPr/>
          <p:nvPr/>
        </p:nvSpPr>
        <p:spPr>
          <a:xfrm>
            <a:off x="3544544" y="3169195"/>
            <a:ext cx="2065486" cy="2071534"/>
          </a:xfrm>
          <a:prstGeom prst="ellipse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/>
          </a:p>
        </p:txBody>
      </p:sp>
      <p:sp>
        <p:nvSpPr>
          <p:cNvPr id="40" name="爆発 1 151"/>
          <p:cNvSpPr/>
          <p:nvPr/>
        </p:nvSpPr>
        <p:spPr>
          <a:xfrm>
            <a:off x="2839194" y="5129351"/>
            <a:ext cx="3999376" cy="1395993"/>
          </a:xfrm>
          <a:custGeom>
            <a:avLst/>
            <a:gdLst>
              <a:gd name="connsiteX0" fmla="*/ 10800 w 21600"/>
              <a:gd name="connsiteY0" fmla="*/ 5800 h 21600"/>
              <a:gd name="connsiteX1" fmla="*/ 14522 w 21600"/>
              <a:gd name="connsiteY1" fmla="*/ 0 h 21600"/>
              <a:gd name="connsiteX2" fmla="*/ 14155 w 21600"/>
              <a:gd name="connsiteY2" fmla="*/ 5325 h 21600"/>
              <a:gd name="connsiteX3" fmla="*/ 18380 w 21600"/>
              <a:gd name="connsiteY3" fmla="*/ 4457 h 21600"/>
              <a:gd name="connsiteX4" fmla="*/ 16702 w 21600"/>
              <a:gd name="connsiteY4" fmla="*/ 7315 h 21600"/>
              <a:gd name="connsiteX5" fmla="*/ 21097 w 21600"/>
              <a:gd name="connsiteY5" fmla="*/ 8137 h 21600"/>
              <a:gd name="connsiteX6" fmla="*/ 17607 w 21600"/>
              <a:gd name="connsiteY6" fmla="*/ 10475 h 21600"/>
              <a:gd name="connsiteX7" fmla="*/ 21600 w 21600"/>
              <a:gd name="connsiteY7" fmla="*/ 13290 h 21600"/>
              <a:gd name="connsiteX8" fmla="*/ 16837 w 21600"/>
              <a:gd name="connsiteY8" fmla="*/ 12942 h 21600"/>
              <a:gd name="connsiteX9" fmla="*/ 18145 w 21600"/>
              <a:gd name="connsiteY9" fmla="*/ 18095 h 21600"/>
              <a:gd name="connsiteX10" fmla="*/ 14020 w 21600"/>
              <a:gd name="connsiteY10" fmla="*/ 14457 h 21600"/>
              <a:gd name="connsiteX11" fmla="*/ 13247 w 21600"/>
              <a:gd name="connsiteY11" fmla="*/ 19737 h 21600"/>
              <a:gd name="connsiteX12" fmla="*/ 10532 w 21600"/>
              <a:gd name="connsiteY12" fmla="*/ 14935 h 21600"/>
              <a:gd name="connsiteX13" fmla="*/ 8485 w 21600"/>
              <a:gd name="connsiteY13" fmla="*/ 21600 h 21600"/>
              <a:gd name="connsiteX14" fmla="*/ 7715 w 21600"/>
              <a:gd name="connsiteY14" fmla="*/ 15627 h 21600"/>
              <a:gd name="connsiteX15" fmla="*/ 4762 w 21600"/>
              <a:gd name="connsiteY15" fmla="*/ 17617 h 21600"/>
              <a:gd name="connsiteX16" fmla="*/ 5667 w 21600"/>
              <a:gd name="connsiteY16" fmla="*/ 13937 h 21600"/>
              <a:gd name="connsiteX17" fmla="*/ 135 w 21600"/>
              <a:gd name="connsiteY17" fmla="*/ 14587 h 21600"/>
              <a:gd name="connsiteX18" fmla="*/ 3722 w 21600"/>
              <a:gd name="connsiteY18" fmla="*/ 11775 h 21600"/>
              <a:gd name="connsiteX19" fmla="*/ 0 w 21600"/>
              <a:gd name="connsiteY19" fmla="*/ 8615 h 21600"/>
              <a:gd name="connsiteX20" fmla="*/ 4627 w 21600"/>
              <a:gd name="connsiteY20" fmla="*/ 7617 h 21600"/>
              <a:gd name="connsiteX21" fmla="*/ 370 w 21600"/>
              <a:gd name="connsiteY21" fmla="*/ 2295 h 21600"/>
              <a:gd name="connsiteX22" fmla="*/ 7312 w 21600"/>
              <a:gd name="connsiteY22" fmla="*/ 6320 h 21600"/>
              <a:gd name="connsiteX23" fmla="*/ 8352 w 21600"/>
              <a:gd name="connsiteY23" fmla="*/ 2295 h 21600"/>
              <a:gd name="connsiteX24" fmla="*/ 10800 w 21600"/>
              <a:gd name="connsiteY24" fmla="*/ 5800 h 21600"/>
              <a:gd name="connsiteX0" fmla="*/ 11278 w 21600"/>
              <a:gd name="connsiteY0" fmla="*/ 4146 h 21600"/>
              <a:gd name="connsiteX1" fmla="*/ 14522 w 21600"/>
              <a:gd name="connsiteY1" fmla="*/ 0 h 21600"/>
              <a:gd name="connsiteX2" fmla="*/ 14155 w 21600"/>
              <a:gd name="connsiteY2" fmla="*/ 5325 h 21600"/>
              <a:gd name="connsiteX3" fmla="*/ 18380 w 21600"/>
              <a:gd name="connsiteY3" fmla="*/ 4457 h 21600"/>
              <a:gd name="connsiteX4" fmla="*/ 16702 w 21600"/>
              <a:gd name="connsiteY4" fmla="*/ 7315 h 21600"/>
              <a:gd name="connsiteX5" fmla="*/ 21097 w 21600"/>
              <a:gd name="connsiteY5" fmla="*/ 8137 h 21600"/>
              <a:gd name="connsiteX6" fmla="*/ 17607 w 21600"/>
              <a:gd name="connsiteY6" fmla="*/ 10475 h 21600"/>
              <a:gd name="connsiteX7" fmla="*/ 21600 w 21600"/>
              <a:gd name="connsiteY7" fmla="*/ 13290 h 21600"/>
              <a:gd name="connsiteX8" fmla="*/ 16837 w 21600"/>
              <a:gd name="connsiteY8" fmla="*/ 12942 h 21600"/>
              <a:gd name="connsiteX9" fmla="*/ 18145 w 21600"/>
              <a:gd name="connsiteY9" fmla="*/ 18095 h 21600"/>
              <a:gd name="connsiteX10" fmla="*/ 14020 w 21600"/>
              <a:gd name="connsiteY10" fmla="*/ 14457 h 21600"/>
              <a:gd name="connsiteX11" fmla="*/ 13247 w 21600"/>
              <a:gd name="connsiteY11" fmla="*/ 19737 h 21600"/>
              <a:gd name="connsiteX12" fmla="*/ 10532 w 21600"/>
              <a:gd name="connsiteY12" fmla="*/ 14935 h 21600"/>
              <a:gd name="connsiteX13" fmla="*/ 8485 w 21600"/>
              <a:gd name="connsiteY13" fmla="*/ 21600 h 21600"/>
              <a:gd name="connsiteX14" fmla="*/ 7715 w 21600"/>
              <a:gd name="connsiteY14" fmla="*/ 15627 h 21600"/>
              <a:gd name="connsiteX15" fmla="*/ 4762 w 21600"/>
              <a:gd name="connsiteY15" fmla="*/ 17617 h 21600"/>
              <a:gd name="connsiteX16" fmla="*/ 5667 w 21600"/>
              <a:gd name="connsiteY16" fmla="*/ 13937 h 21600"/>
              <a:gd name="connsiteX17" fmla="*/ 135 w 21600"/>
              <a:gd name="connsiteY17" fmla="*/ 14587 h 21600"/>
              <a:gd name="connsiteX18" fmla="*/ 3722 w 21600"/>
              <a:gd name="connsiteY18" fmla="*/ 11775 h 21600"/>
              <a:gd name="connsiteX19" fmla="*/ 0 w 21600"/>
              <a:gd name="connsiteY19" fmla="*/ 8615 h 21600"/>
              <a:gd name="connsiteX20" fmla="*/ 4627 w 21600"/>
              <a:gd name="connsiteY20" fmla="*/ 7617 h 21600"/>
              <a:gd name="connsiteX21" fmla="*/ 370 w 21600"/>
              <a:gd name="connsiteY21" fmla="*/ 2295 h 21600"/>
              <a:gd name="connsiteX22" fmla="*/ 7312 w 21600"/>
              <a:gd name="connsiteY22" fmla="*/ 6320 h 21600"/>
              <a:gd name="connsiteX23" fmla="*/ 8352 w 21600"/>
              <a:gd name="connsiteY23" fmla="*/ 2295 h 21600"/>
              <a:gd name="connsiteX24" fmla="*/ 11278 w 21600"/>
              <a:gd name="connsiteY24" fmla="*/ 4146 h 21600"/>
              <a:gd name="connsiteX0" fmla="*/ 11278 w 21600"/>
              <a:gd name="connsiteY0" fmla="*/ 4146 h 21600"/>
              <a:gd name="connsiteX1" fmla="*/ 14522 w 21600"/>
              <a:gd name="connsiteY1" fmla="*/ 0 h 21600"/>
              <a:gd name="connsiteX2" fmla="*/ 14155 w 21600"/>
              <a:gd name="connsiteY2" fmla="*/ 5325 h 21600"/>
              <a:gd name="connsiteX3" fmla="*/ 18380 w 21600"/>
              <a:gd name="connsiteY3" fmla="*/ 4457 h 21600"/>
              <a:gd name="connsiteX4" fmla="*/ 16702 w 21600"/>
              <a:gd name="connsiteY4" fmla="*/ 7315 h 21600"/>
              <a:gd name="connsiteX5" fmla="*/ 21097 w 21600"/>
              <a:gd name="connsiteY5" fmla="*/ 8137 h 21600"/>
              <a:gd name="connsiteX6" fmla="*/ 17607 w 21600"/>
              <a:gd name="connsiteY6" fmla="*/ 10475 h 21600"/>
              <a:gd name="connsiteX7" fmla="*/ 21600 w 21600"/>
              <a:gd name="connsiteY7" fmla="*/ 13290 h 21600"/>
              <a:gd name="connsiteX8" fmla="*/ 16837 w 21600"/>
              <a:gd name="connsiteY8" fmla="*/ 12942 h 21600"/>
              <a:gd name="connsiteX9" fmla="*/ 18145 w 21600"/>
              <a:gd name="connsiteY9" fmla="*/ 18095 h 21600"/>
              <a:gd name="connsiteX10" fmla="*/ 14020 w 21600"/>
              <a:gd name="connsiteY10" fmla="*/ 14457 h 21600"/>
              <a:gd name="connsiteX11" fmla="*/ 13247 w 21600"/>
              <a:gd name="connsiteY11" fmla="*/ 19737 h 21600"/>
              <a:gd name="connsiteX12" fmla="*/ 10532 w 21600"/>
              <a:gd name="connsiteY12" fmla="*/ 14935 h 21600"/>
              <a:gd name="connsiteX13" fmla="*/ 8485 w 21600"/>
              <a:gd name="connsiteY13" fmla="*/ 21600 h 21600"/>
              <a:gd name="connsiteX14" fmla="*/ 7715 w 21600"/>
              <a:gd name="connsiteY14" fmla="*/ 15627 h 21600"/>
              <a:gd name="connsiteX15" fmla="*/ 4762 w 21600"/>
              <a:gd name="connsiteY15" fmla="*/ 17617 h 21600"/>
              <a:gd name="connsiteX16" fmla="*/ 5667 w 21600"/>
              <a:gd name="connsiteY16" fmla="*/ 13937 h 21600"/>
              <a:gd name="connsiteX17" fmla="*/ 135 w 21600"/>
              <a:gd name="connsiteY17" fmla="*/ 14587 h 21600"/>
              <a:gd name="connsiteX18" fmla="*/ 3722 w 21600"/>
              <a:gd name="connsiteY18" fmla="*/ 11775 h 21600"/>
              <a:gd name="connsiteX19" fmla="*/ 0 w 21600"/>
              <a:gd name="connsiteY19" fmla="*/ 8615 h 21600"/>
              <a:gd name="connsiteX20" fmla="*/ 4627 w 21600"/>
              <a:gd name="connsiteY20" fmla="*/ 7617 h 21600"/>
              <a:gd name="connsiteX21" fmla="*/ 370 w 21600"/>
              <a:gd name="connsiteY21" fmla="*/ 2295 h 21600"/>
              <a:gd name="connsiteX22" fmla="*/ 5740 w 21600"/>
              <a:gd name="connsiteY22" fmla="*/ 4064 h 21600"/>
              <a:gd name="connsiteX23" fmla="*/ 8352 w 21600"/>
              <a:gd name="connsiteY23" fmla="*/ 2295 h 21600"/>
              <a:gd name="connsiteX24" fmla="*/ 11278 w 21600"/>
              <a:gd name="connsiteY24" fmla="*/ 4146 h 21600"/>
              <a:gd name="connsiteX0" fmla="*/ 11278 w 21600"/>
              <a:gd name="connsiteY0" fmla="*/ 4146 h 20092"/>
              <a:gd name="connsiteX1" fmla="*/ 14522 w 21600"/>
              <a:gd name="connsiteY1" fmla="*/ 0 h 20092"/>
              <a:gd name="connsiteX2" fmla="*/ 14155 w 21600"/>
              <a:gd name="connsiteY2" fmla="*/ 5325 h 20092"/>
              <a:gd name="connsiteX3" fmla="*/ 18380 w 21600"/>
              <a:gd name="connsiteY3" fmla="*/ 4457 h 20092"/>
              <a:gd name="connsiteX4" fmla="*/ 16702 w 21600"/>
              <a:gd name="connsiteY4" fmla="*/ 7315 h 20092"/>
              <a:gd name="connsiteX5" fmla="*/ 21097 w 21600"/>
              <a:gd name="connsiteY5" fmla="*/ 8137 h 20092"/>
              <a:gd name="connsiteX6" fmla="*/ 17607 w 21600"/>
              <a:gd name="connsiteY6" fmla="*/ 10475 h 20092"/>
              <a:gd name="connsiteX7" fmla="*/ 21600 w 21600"/>
              <a:gd name="connsiteY7" fmla="*/ 13290 h 20092"/>
              <a:gd name="connsiteX8" fmla="*/ 16837 w 21600"/>
              <a:gd name="connsiteY8" fmla="*/ 12942 h 20092"/>
              <a:gd name="connsiteX9" fmla="*/ 18145 w 21600"/>
              <a:gd name="connsiteY9" fmla="*/ 18095 h 20092"/>
              <a:gd name="connsiteX10" fmla="*/ 14020 w 21600"/>
              <a:gd name="connsiteY10" fmla="*/ 14457 h 20092"/>
              <a:gd name="connsiteX11" fmla="*/ 13247 w 21600"/>
              <a:gd name="connsiteY11" fmla="*/ 19737 h 20092"/>
              <a:gd name="connsiteX12" fmla="*/ 10532 w 21600"/>
              <a:gd name="connsiteY12" fmla="*/ 14935 h 20092"/>
              <a:gd name="connsiteX13" fmla="*/ 8485 w 21600"/>
              <a:gd name="connsiteY13" fmla="*/ 20092 h 20092"/>
              <a:gd name="connsiteX14" fmla="*/ 7715 w 21600"/>
              <a:gd name="connsiteY14" fmla="*/ 15627 h 20092"/>
              <a:gd name="connsiteX15" fmla="*/ 4762 w 21600"/>
              <a:gd name="connsiteY15" fmla="*/ 17617 h 20092"/>
              <a:gd name="connsiteX16" fmla="*/ 5667 w 21600"/>
              <a:gd name="connsiteY16" fmla="*/ 13937 h 20092"/>
              <a:gd name="connsiteX17" fmla="*/ 135 w 21600"/>
              <a:gd name="connsiteY17" fmla="*/ 14587 h 20092"/>
              <a:gd name="connsiteX18" fmla="*/ 3722 w 21600"/>
              <a:gd name="connsiteY18" fmla="*/ 11775 h 20092"/>
              <a:gd name="connsiteX19" fmla="*/ 0 w 21600"/>
              <a:gd name="connsiteY19" fmla="*/ 8615 h 20092"/>
              <a:gd name="connsiteX20" fmla="*/ 4627 w 21600"/>
              <a:gd name="connsiteY20" fmla="*/ 7617 h 20092"/>
              <a:gd name="connsiteX21" fmla="*/ 370 w 21600"/>
              <a:gd name="connsiteY21" fmla="*/ 2295 h 20092"/>
              <a:gd name="connsiteX22" fmla="*/ 5740 w 21600"/>
              <a:gd name="connsiteY22" fmla="*/ 4064 h 20092"/>
              <a:gd name="connsiteX23" fmla="*/ 8352 w 21600"/>
              <a:gd name="connsiteY23" fmla="*/ 2295 h 20092"/>
              <a:gd name="connsiteX24" fmla="*/ 11278 w 21600"/>
              <a:gd name="connsiteY24" fmla="*/ 4146 h 20092"/>
              <a:gd name="connsiteX0" fmla="*/ 11278 w 21600"/>
              <a:gd name="connsiteY0" fmla="*/ 4146 h 20092"/>
              <a:gd name="connsiteX1" fmla="*/ 14522 w 21600"/>
              <a:gd name="connsiteY1" fmla="*/ 0 h 20092"/>
              <a:gd name="connsiteX2" fmla="*/ 14155 w 21600"/>
              <a:gd name="connsiteY2" fmla="*/ 5325 h 20092"/>
              <a:gd name="connsiteX3" fmla="*/ 18380 w 21600"/>
              <a:gd name="connsiteY3" fmla="*/ 4457 h 20092"/>
              <a:gd name="connsiteX4" fmla="*/ 16702 w 21600"/>
              <a:gd name="connsiteY4" fmla="*/ 7315 h 20092"/>
              <a:gd name="connsiteX5" fmla="*/ 21097 w 21600"/>
              <a:gd name="connsiteY5" fmla="*/ 8137 h 20092"/>
              <a:gd name="connsiteX6" fmla="*/ 17607 w 21600"/>
              <a:gd name="connsiteY6" fmla="*/ 10475 h 20092"/>
              <a:gd name="connsiteX7" fmla="*/ 21600 w 21600"/>
              <a:gd name="connsiteY7" fmla="*/ 13290 h 20092"/>
              <a:gd name="connsiteX8" fmla="*/ 16837 w 21600"/>
              <a:gd name="connsiteY8" fmla="*/ 12942 h 20092"/>
              <a:gd name="connsiteX9" fmla="*/ 18145 w 21600"/>
              <a:gd name="connsiteY9" fmla="*/ 18095 h 20092"/>
              <a:gd name="connsiteX10" fmla="*/ 14020 w 21600"/>
              <a:gd name="connsiteY10" fmla="*/ 14457 h 20092"/>
              <a:gd name="connsiteX11" fmla="*/ 12733 w 21600"/>
              <a:gd name="connsiteY11" fmla="*/ 18092 h 20092"/>
              <a:gd name="connsiteX12" fmla="*/ 10532 w 21600"/>
              <a:gd name="connsiteY12" fmla="*/ 14935 h 20092"/>
              <a:gd name="connsiteX13" fmla="*/ 8485 w 21600"/>
              <a:gd name="connsiteY13" fmla="*/ 20092 h 20092"/>
              <a:gd name="connsiteX14" fmla="*/ 7715 w 21600"/>
              <a:gd name="connsiteY14" fmla="*/ 15627 h 20092"/>
              <a:gd name="connsiteX15" fmla="*/ 4762 w 21600"/>
              <a:gd name="connsiteY15" fmla="*/ 17617 h 20092"/>
              <a:gd name="connsiteX16" fmla="*/ 5667 w 21600"/>
              <a:gd name="connsiteY16" fmla="*/ 13937 h 20092"/>
              <a:gd name="connsiteX17" fmla="*/ 135 w 21600"/>
              <a:gd name="connsiteY17" fmla="*/ 14587 h 20092"/>
              <a:gd name="connsiteX18" fmla="*/ 3722 w 21600"/>
              <a:gd name="connsiteY18" fmla="*/ 11775 h 20092"/>
              <a:gd name="connsiteX19" fmla="*/ 0 w 21600"/>
              <a:gd name="connsiteY19" fmla="*/ 8615 h 20092"/>
              <a:gd name="connsiteX20" fmla="*/ 4627 w 21600"/>
              <a:gd name="connsiteY20" fmla="*/ 7617 h 20092"/>
              <a:gd name="connsiteX21" fmla="*/ 370 w 21600"/>
              <a:gd name="connsiteY21" fmla="*/ 2295 h 20092"/>
              <a:gd name="connsiteX22" fmla="*/ 5740 w 21600"/>
              <a:gd name="connsiteY22" fmla="*/ 4064 h 20092"/>
              <a:gd name="connsiteX23" fmla="*/ 8352 w 21600"/>
              <a:gd name="connsiteY23" fmla="*/ 2295 h 20092"/>
              <a:gd name="connsiteX24" fmla="*/ 11278 w 21600"/>
              <a:gd name="connsiteY24" fmla="*/ 4146 h 20092"/>
              <a:gd name="connsiteX0" fmla="*/ 11278 w 21600"/>
              <a:gd name="connsiteY0" fmla="*/ 4146 h 20092"/>
              <a:gd name="connsiteX1" fmla="*/ 14522 w 21600"/>
              <a:gd name="connsiteY1" fmla="*/ 0 h 20092"/>
              <a:gd name="connsiteX2" fmla="*/ 14155 w 21600"/>
              <a:gd name="connsiteY2" fmla="*/ 5325 h 20092"/>
              <a:gd name="connsiteX3" fmla="*/ 18380 w 21600"/>
              <a:gd name="connsiteY3" fmla="*/ 4457 h 20092"/>
              <a:gd name="connsiteX4" fmla="*/ 16702 w 21600"/>
              <a:gd name="connsiteY4" fmla="*/ 7315 h 20092"/>
              <a:gd name="connsiteX5" fmla="*/ 21097 w 21600"/>
              <a:gd name="connsiteY5" fmla="*/ 8137 h 20092"/>
              <a:gd name="connsiteX6" fmla="*/ 17607 w 21600"/>
              <a:gd name="connsiteY6" fmla="*/ 10475 h 20092"/>
              <a:gd name="connsiteX7" fmla="*/ 21600 w 21600"/>
              <a:gd name="connsiteY7" fmla="*/ 13290 h 20092"/>
              <a:gd name="connsiteX8" fmla="*/ 16837 w 21600"/>
              <a:gd name="connsiteY8" fmla="*/ 12942 h 20092"/>
              <a:gd name="connsiteX9" fmla="*/ 17013 w 21600"/>
              <a:gd name="connsiteY9" fmla="*/ 17410 h 20092"/>
              <a:gd name="connsiteX10" fmla="*/ 14020 w 21600"/>
              <a:gd name="connsiteY10" fmla="*/ 14457 h 20092"/>
              <a:gd name="connsiteX11" fmla="*/ 12733 w 21600"/>
              <a:gd name="connsiteY11" fmla="*/ 18092 h 20092"/>
              <a:gd name="connsiteX12" fmla="*/ 10532 w 21600"/>
              <a:gd name="connsiteY12" fmla="*/ 14935 h 20092"/>
              <a:gd name="connsiteX13" fmla="*/ 8485 w 21600"/>
              <a:gd name="connsiteY13" fmla="*/ 20092 h 20092"/>
              <a:gd name="connsiteX14" fmla="*/ 7715 w 21600"/>
              <a:gd name="connsiteY14" fmla="*/ 15627 h 20092"/>
              <a:gd name="connsiteX15" fmla="*/ 4762 w 21600"/>
              <a:gd name="connsiteY15" fmla="*/ 17617 h 20092"/>
              <a:gd name="connsiteX16" fmla="*/ 5667 w 21600"/>
              <a:gd name="connsiteY16" fmla="*/ 13937 h 20092"/>
              <a:gd name="connsiteX17" fmla="*/ 135 w 21600"/>
              <a:gd name="connsiteY17" fmla="*/ 14587 h 20092"/>
              <a:gd name="connsiteX18" fmla="*/ 3722 w 21600"/>
              <a:gd name="connsiteY18" fmla="*/ 11775 h 20092"/>
              <a:gd name="connsiteX19" fmla="*/ 0 w 21600"/>
              <a:gd name="connsiteY19" fmla="*/ 8615 h 20092"/>
              <a:gd name="connsiteX20" fmla="*/ 4627 w 21600"/>
              <a:gd name="connsiteY20" fmla="*/ 7617 h 20092"/>
              <a:gd name="connsiteX21" fmla="*/ 370 w 21600"/>
              <a:gd name="connsiteY21" fmla="*/ 2295 h 20092"/>
              <a:gd name="connsiteX22" fmla="*/ 5740 w 21600"/>
              <a:gd name="connsiteY22" fmla="*/ 4064 h 20092"/>
              <a:gd name="connsiteX23" fmla="*/ 8352 w 21600"/>
              <a:gd name="connsiteY23" fmla="*/ 2295 h 20092"/>
              <a:gd name="connsiteX24" fmla="*/ 11278 w 21600"/>
              <a:gd name="connsiteY24" fmla="*/ 4146 h 20092"/>
              <a:gd name="connsiteX0" fmla="*/ 11278 w 21600"/>
              <a:gd name="connsiteY0" fmla="*/ 4146 h 20092"/>
              <a:gd name="connsiteX1" fmla="*/ 14522 w 21600"/>
              <a:gd name="connsiteY1" fmla="*/ 0 h 20092"/>
              <a:gd name="connsiteX2" fmla="*/ 14155 w 21600"/>
              <a:gd name="connsiteY2" fmla="*/ 5325 h 20092"/>
              <a:gd name="connsiteX3" fmla="*/ 18380 w 21600"/>
              <a:gd name="connsiteY3" fmla="*/ 4457 h 20092"/>
              <a:gd name="connsiteX4" fmla="*/ 16702 w 21600"/>
              <a:gd name="connsiteY4" fmla="*/ 7315 h 20092"/>
              <a:gd name="connsiteX5" fmla="*/ 21097 w 21600"/>
              <a:gd name="connsiteY5" fmla="*/ 8137 h 20092"/>
              <a:gd name="connsiteX6" fmla="*/ 17607 w 21600"/>
              <a:gd name="connsiteY6" fmla="*/ 10475 h 20092"/>
              <a:gd name="connsiteX7" fmla="*/ 21600 w 21600"/>
              <a:gd name="connsiteY7" fmla="*/ 13290 h 20092"/>
              <a:gd name="connsiteX8" fmla="*/ 16837 w 21600"/>
              <a:gd name="connsiteY8" fmla="*/ 12942 h 20092"/>
              <a:gd name="connsiteX9" fmla="*/ 17013 w 21600"/>
              <a:gd name="connsiteY9" fmla="*/ 17410 h 20092"/>
              <a:gd name="connsiteX10" fmla="*/ 14020 w 21600"/>
              <a:gd name="connsiteY10" fmla="*/ 14457 h 20092"/>
              <a:gd name="connsiteX11" fmla="*/ 12733 w 21600"/>
              <a:gd name="connsiteY11" fmla="*/ 18092 h 20092"/>
              <a:gd name="connsiteX12" fmla="*/ 10532 w 21600"/>
              <a:gd name="connsiteY12" fmla="*/ 14935 h 20092"/>
              <a:gd name="connsiteX13" fmla="*/ 8485 w 21600"/>
              <a:gd name="connsiteY13" fmla="*/ 20092 h 20092"/>
              <a:gd name="connsiteX14" fmla="*/ 7715 w 21600"/>
              <a:gd name="connsiteY14" fmla="*/ 15627 h 20092"/>
              <a:gd name="connsiteX15" fmla="*/ 4762 w 21600"/>
              <a:gd name="connsiteY15" fmla="*/ 17617 h 20092"/>
              <a:gd name="connsiteX16" fmla="*/ 4844 w 21600"/>
              <a:gd name="connsiteY16" fmla="*/ 14348 h 20092"/>
              <a:gd name="connsiteX17" fmla="*/ 135 w 21600"/>
              <a:gd name="connsiteY17" fmla="*/ 14587 h 20092"/>
              <a:gd name="connsiteX18" fmla="*/ 3722 w 21600"/>
              <a:gd name="connsiteY18" fmla="*/ 11775 h 20092"/>
              <a:gd name="connsiteX19" fmla="*/ 0 w 21600"/>
              <a:gd name="connsiteY19" fmla="*/ 8615 h 20092"/>
              <a:gd name="connsiteX20" fmla="*/ 4627 w 21600"/>
              <a:gd name="connsiteY20" fmla="*/ 7617 h 20092"/>
              <a:gd name="connsiteX21" fmla="*/ 370 w 21600"/>
              <a:gd name="connsiteY21" fmla="*/ 2295 h 20092"/>
              <a:gd name="connsiteX22" fmla="*/ 5740 w 21600"/>
              <a:gd name="connsiteY22" fmla="*/ 4064 h 20092"/>
              <a:gd name="connsiteX23" fmla="*/ 8352 w 21600"/>
              <a:gd name="connsiteY23" fmla="*/ 2295 h 20092"/>
              <a:gd name="connsiteX24" fmla="*/ 11278 w 21600"/>
              <a:gd name="connsiteY24" fmla="*/ 4146 h 20092"/>
              <a:gd name="connsiteX0" fmla="*/ 11278 w 21600"/>
              <a:gd name="connsiteY0" fmla="*/ 4146 h 20092"/>
              <a:gd name="connsiteX1" fmla="*/ 14522 w 21600"/>
              <a:gd name="connsiteY1" fmla="*/ 0 h 20092"/>
              <a:gd name="connsiteX2" fmla="*/ 14155 w 21600"/>
              <a:gd name="connsiteY2" fmla="*/ 5325 h 20092"/>
              <a:gd name="connsiteX3" fmla="*/ 18380 w 21600"/>
              <a:gd name="connsiteY3" fmla="*/ 4457 h 20092"/>
              <a:gd name="connsiteX4" fmla="*/ 16702 w 21600"/>
              <a:gd name="connsiteY4" fmla="*/ 7315 h 20092"/>
              <a:gd name="connsiteX5" fmla="*/ 21097 w 21600"/>
              <a:gd name="connsiteY5" fmla="*/ 8137 h 20092"/>
              <a:gd name="connsiteX6" fmla="*/ 17607 w 21600"/>
              <a:gd name="connsiteY6" fmla="*/ 10475 h 20092"/>
              <a:gd name="connsiteX7" fmla="*/ 21600 w 21600"/>
              <a:gd name="connsiteY7" fmla="*/ 13290 h 20092"/>
              <a:gd name="connsiteX8" fmla="*/ 16837 w 21600"/>
              <a:gd name="connsiteY8" fmla="*/ 12942 h 20092"/>
              <a:gd name="connsiteX9" fmla="*/ 17013 w 21600"/>
              <a:gd name="connsiteY9" fmla="*/ 17410 h 20092"/>
              <a:gd name="connsiteX10" fmla="*/ 14020 w 21600"/>
              <a:gd name="connsiteY10" fmla="*/ 14457 h 20092"/>
              <a:gd name="connsiteX11" fmla="*/ 12733 w 21600"/>
              <a:gd name="connsiteY11" fmla="*/ 18092 h 20092"/>
              <a:gd name="connsiteX12" fmla="*/ 10532 w 21600"/>
              <a:gd name="connsiteY12" fmla="*/ 14935 h 20092"/>
              <a:gd name="connsiteX13" fmla="*/ 8485 w 21600"/>
              <a:gd name="connsiteY13" fmla="*/ 20092 h 20092"/>
              <a:gd name="connsiteX14" fmla="*/ 7715 w 21600"/>
              <a:gd name="connsiteY14" fmla="*/ 15627 h 20092"/>
              <a:gd name="connsiteX15" fmla="*/ 4762 w 21600"/>
              <a:gd name="connsiteY15" fmla="*/ 17617 h 20092"/>
              <a:gd name="connsiteX16" fmla="*/ 4844 w 21600"/>
              <a:gd name="connsiteY16" fmla="*/ 14348 h 20092"/>
              <a:gd name="connsiteX17" fmla="*/ 135 w 21600"/>
              <a:gd name="connsiteY17" fmla="*/ 14587 h 20092"/>
              <a:gd name="connsiteX18" fmla="*/ 3722 w 21600"/>
              <a:gd name="connsiteY18" fmla="*/ 11775 h 20092"/>
              <a:gd name="connsiteX19" fmla="*/ 0 w 21600"/>
              <a:gd name="connsiteY19" fmla="*/ 8615 h 20092"/>
              <a:gd name="connsiteX20" fmla="*/ 4627 w 21600"/>
              <a:gd name="connsiteY20" fmla="*/ 7617 h 20092"/>
              <a:gd name="connsiteX21" fmla="*/ 370 w 21600"/>
              <a:gd name="connsiteY21" fmla="*/ 2295 h 20092"/>
              <a:gd name="connsiteX22" fmla="*/ 5740 w 21600"/>
              <a:gd name="connsiteY22" fmla="*/ 4064 h 20092"/>
              <a:gd name="connsiteX23" fmla="*/ 8352 w 21600"/>
              <a:gd name="connsiteY23" fmla="*/ 2295 h 20092"/>
              <a:gd name="connsiteX24" fmla="*/ 11278 w 21600"/>
              <a:gd name="connsiteY24" fmla="*/ 4146 h 20092"/>
              <a:gd name="connsiteX0" fmla="*/ 11278 w 21600"/>
              <a:gd name="connsiteY0" fmla="*/ 4146 h 20092"/>
              <a:gd name="connsiteX1" fmla="*/ 14522 w 21600"/>
              <a:gd name="connsiteY1" fmla="*/ 0 h 20092"/>
              <a:gd name="connsiteX2" fmla="*/ 14155 w 21600"/>
              <a:gd name="connsiteY2" fmla="*/ 5325 h 20092"/>
              <a:gd name="connsiteX3" fmla="*/ 18380 w 21600"/>
              <a:gd name="connsiteY3" fmla="*/ 4457 h 20092"/>
              <a:gd name="connsiteX4" fmla="*/ 16702 w 21600"/>
              <a:gd name="connsiteY4" fmla="*/ 7315 h 20092"/>
              <a:gd name="connsiteX5" fmla="*/ 21097 w 21600"/>
              <a:gd name="connsiteY5" fmla="*/ 8137 h 20092"/>
              <a:gd name="connsiteX6" fmla="*/ 17607 w 21600"/>
              <a:gd name="connsiteY6" fmla="*/ 10475 h 20092"/>
              <a:gd name="connsiteX7" fmla="*/ 21600 w 21600"/>
              <a:gd name="connsiteY7" fmla="*/ 13290 h 20092"/>
              <a:gd name="connsiteX8" fmla="*/ 16837 w 21600"/>
              <a:gd name="connsiteY8" fmla="*/ 12942 h 20092"/>
              <a:gd name="connsiteX9" fmla="*/ 17013 w 21600"/>
              <a:gd name="connsiteY9" fmla="*/ 17410 h 20092"/>
              <a:gd name="connsiteX10" fmla="*/ 14020 w 21600"/>
              <a:gd name="connsiteY10" fmla="*/ 14457 h 20092"/>
              <a:gd name="connsiteX11" fmla="*/ 12733 w 21600"/>
              <a:gd name="connsiteY11" fmla="*/ 18092 h 20092"/>
              <a:gd name="connsiteX12" fmla="*/ 10532 w 21600"/>
              <a:gd name="connsiteY12" fmla="*/ 14935 h 20092"/>
              <a:gd name="connsiteX13" fmla="*/ 8485 w 21600"/>
              <a:gd name="connsiteY13" fmla="*/ 20092 h 20092"/>
              <a:gd name="connsiteX14" fmla="*/ 7715 w 21600"/>
              <a:gd name="connsiteY14" fmla="*/ 15627 h 20092"/>
              <a:gd name="connsiteX15" fmla="*/ 4762 w 21600"/>
              <a:gd name="connsiteY15" fmla="*/ 17617 h 20092"/>
              <a:gd name="connsiteX16" fmla="*/ 135 w 21600"/>
              <a:gd name="connsiteY16" fmla="*/ 14587 h 20092"/>
              <a:gd name="connsiteX17" fmla="*/ 3722 w 21600"/>
              <a:gd name="connsiteY17" fmla="*/ 11775 h 20092"/>
              <a:gd name="connsiteX18" fmla="*/ 0 w 21600"/>
              <a:gd name="connsiteY18" fmla="*/ 8615 h 20092"/>
              <a:gd name="connsiteX19" fmla="*/ 4627 w 21600"/>
              <a:gd name="connsiteY19" fmla="*/ 7617 h 20092"/>
              <a:gd name="connsiteX20" fmla="*/ 370 w 21600"/>
              <a:gd name="connsiteY20" fmla="*/ 2295 h 20092"/>
              <a:gd name="connsiteX21" fmla="*/ 5740 w 21600"/>
              <a:gd name="connsiteY21" fmla="*/ 4064 h 20092"/>
              <a:gd name="connsiteX22" fmla="*/ 8352 w 21600"/>
              <a:gd name="connsiteY22" fmla="*/ 2295 h 20092"/>
              <a:gd name="connsiteX23" fmla="*/ 11278 w 21600"/>
              <a:gd name="connsiteY23" fmla="*/ 4146 h 20092"/>
              <a:gd name="connsiteX0" fmla="*/ 11278 w 21600"/>
              <a:gd name="connsiteY0" fmla="*/ 4146 h 20092"/>
              <a:gd name="connsiteX1" fmla="*/ 14522 w 21600"/>
              <a:gd name="connsiteY1" fmla="*/ 0 h 20092"/>
              <a:gd name="connsiteX2" fmla="*/ 14155 w 21600"/>
              <a:gd name="connsiteY2" fmla="*/ 5325 h 20092"/>
              <a:gd name="connsiteX3" fmla="*/ 18380 w 21600"/>
              <a:gd name="connsiteY3" fmla="*/ 4457 h 20092"/>
              <a:gd name="connsiteX4" fmla="*/ 16702 w 21600"/>
              <a:gd name="connsiteY4" fmla="*/ 7315 h 20092"/>
              <a:gd name="connsiteX5" fmla="*/ 21097 w 21600"/>
              <a:gd name="connsiteY5" fmla="*/ 8137 h 20092"/>
              <a:gd name="connsiteX6" fmla="*/ 17607 w 21600"/>
              <a:gd name="connsiteY6" fmla="*/ 10475 h 20092"/>
              <a:gd name="connsiteX7" fmla="*/ 21600 w 21600"/>
              <a:gd name="connsiteY7" fmla="*/ 13290 h 20092"/>
              <a:gd name="connsiteX8" fmla="*/ 16837 w 21600"/>
              <a:gd name="connsiteY8" fmla="*/ 12942 h 20092"/>
              <a:gd name="connsiteX9" fmla="*/ 17013 w 21600"/>
              <a:gd name="connsiteY9" fmla="*/ 17410 h 20092"/>
              <a:gd name="connsiteX10" fmla="*/ 14020 w 21600"/>
              <a:gd name="connsiteY10" fmla="*/ 14457 h 20092"/>
              <a:gd name="connsiteX11" fmla="*/ 12733 w 21600"/>
              <a:gd name="connsiteY11" fmla="*/ 18092 h 20092"/>
              <a:gd name="connsiteX12" fmla="*/ 10532 w 21600"/>
              <a:gd name="connsiteY12" fmla="*/ 14935 h 20092"/>
              <a:gd name="connsiteX13" fmla="*/ 8485 w 21600"/>
              <a:gd name="connsiteY13" fmla="*/ 20092 h 20092"/>
              <a:gd name="connsiteX14" fmla="*/ 7715 w 21600"/>
              <a:gd name="connsiteY14" fmla="*/ 15627 h 20092"/>
              <a:gd name="connsiteX15" fmla="*/ 4762 w 21600"/>
              <a:gd name="connsiteY15" fmla="*/ 17617 h 20092"/>
              <a:gd name="connsiteX16" fmla="*/ 135 w 21600"/>
              <a:gd name="connsiteY16" fmla="*/ 14587 h 20092"/>
              <a:gd name="connsiteX17" fmla="*/ 3722 w 21600"/>
              <a:gd name="connsiteY17" fmla="*/ 11775 h 20092"/>
              <a:gd name="connsiteX18" fmla="*/ 0 w 21600"/>
              <a:gd name="connsiteY18" fmla="*/ 8615 h 20092"/>
              <a:gd name="connsiteX19" fmla="*/ 4627 w 21600"/>
              <a:gd name="connsiteY19" fmla="*/ 7617 h 20092"/>
              <a:gd name="connsiteX20" fmla="*/ 370 w 21600"/>
              <a:gd name="connsiteY20" fmla="*/ 2295 h 20092"/>
              <a:gd name="connsiteX21" fmla="*/ 5740 w 21600"/>
              <a:gd name="connsiteY21" fmla="*/ 4064 h 20092"/>
              <a:gd name="connsiteX22" fmla="*/ 8352 w 21600"/>
              <a:gd name="connsiteY22" fmla="*/ 2295 h 20092"/>
              <a:gd name="connsiteX23" fmla="*/ 11278 w 21600"/>
              <a:gd name="connsiteY23" fmla="*/ 4146 h 20092"/>
              <a:gd name="connsiteX0" fmla="*/ 11278 w 21600"/>
              <a:gd name="connsiteY0" fmla="*/ 4146 h 20092"/>
              <a:gd name="connsiteX1" fmla="*/ 14522 w 21600"/>
              <a:gd name="connsiteY1" fmla="*/ 0 h 20092"/>
              <a:gd name="connsiteX2" fmla="*/ 14155 w 21600"/>
              <a:gd name="connsiteY2" fmla="*/ 5325 h 20092"/>
              <a:gd name="connsiteX3" fmla="*/ 18380 w 21600"/>
              <a:gd name="connsiteY3" fmla="*/ 4457 h 20092"/>
              <a:gd name="connsiteX4" fmla="*/ 16702 w 21600"/>
              <a:gd name="connsiteY4" fmla="*/ 7315 h 20092"/>
              <a:gd name="connsiteX5" fmla="*/ 21097 w 21600"/>
              <a:gd name="connsiteY5" fmla="*/ 8137 h 20092"/>
              <a:gd name="connsiteX6" fmla="*/ 17607 w 21600"/>
              <a:gd name="connsiteY6" fmla="*/ 10475 h 20092"/>
              <a:gd name="connsiteX7" fmla="*/ 21600 w 21600"/>
              <a:gd name="connsiteY7" fmla="*/ 13290 h 20092"/>
              <a:gd name="connsiteX8" fmla="*/ 16837 w 21600"/>
              <a:gd name="connsiteY8" fmla="*/ 12942 h 20092"/>
              <a:gd name="connsiteX9" fmla="*/ 17013 w 21600"/>
              <a:gd name="connsiteY9" fmla="*/ 17410 h 20092"/>
              <a:gd name="connsiteX10" fmla="*/ 14020 w 21600"/>
              <a:gd name="connsiteY10" fmla="*/ 14457 h 20092"/>
              <a:gd name="connsiteX11" fmla="*/ 12733 w 21600"/>
              <a:gd name="connsiteY11" fmla="*/ 18092 h 20092"/>
              <a:gd name="connsiteX12" fmla="*/ 10532 w 21600"/>
              <a:gd name="connsiteY12" fmla="*/ 14935 h 20092"/>
              <a:gd name="connsiteX13" fmla="*/ 8485 w 21600"/>
              <a:gd name="connsiteY13" fmla="*/ 20092 h 20092"/>
              <a:gd name="connsiteX14" fmla="*/ 7715 w 21600"/>
              <a:gd name="connsiteY14" fmla="*/ 15627 h 20092"/>
              <a:gd name="connsiteX15" fmla="*/ 135 w 21600"/>
              <a:gd name="connsiteY15" fmla="*/ 14587 h 20092"/>
              <a:gd name="connsiteX16" fmla="*/ 3722 w 21600"/>
              <a:gd name="connsiteY16" fmla="*/ 11775 h 20092"/>
              <a:gd name="connsiteX17" fmla="*/ 0 w 21600"/>
              <a:gd name="connsiteY17" fmla="*/ 8615 h 20092"/>
              <a:gd name="connsiteX18" fmla="*/ 4627 w 21600"/>
              <a:gd name="connsiteY18" fmla="*/ 7617 h 20092"/>
              <a:gd name="connsiteX19" fmla="*/ 370 w 21600"/>
              <a:gd name="connsiteY19" fmla="*/ 2295 h 20092"/>
              <a:gd name="connsiteX20" fmla="*/ 5740 w 21600"/>
              <a:gd name="connsiteY20" fmla="*/ 4064 h 20092"/>
              <a:gd name="connsiteX21" fmla="*/ 8352 w 21600"/>
              <a:gd name="connsiteY21" fmla="*/ 2295 h 20092"/>
              <a:gd name="connsiteX22" fmla="*/ 11278 w 21600"/>
              <a:gd name="connsiteY22" fmla="*/ 4146 h 200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21600" h="20092">
                <a:moveTo>
                  <a:pt x="11278" y="4146"/>
                </a:moveTo>
                <a:cubicBezTo>
                  <a:pt x="12519" y="2213"/>
                  <a:pt x="13281" y="1933"/>
                  <a:pt x="14522" y="0"/>
                </a:cubicBezTo>
                <a:cubicBezTo>
                  <a:pt x="14400" y="1775"/>
                  <a:pt x="14277" y="3550"/>
                  <a:pt x="14155" y="5325"/>
                </a:cubicBezTo>
                <a:lnTo>
                  <a:pt x="18380" y="4457"/>
                </a:lnTo>
                <a:lnTo>
                  <a:pt x="16702" y="7315"/>
                </a:lnTo>
                <a:lnTo>
                  <a:pt x="21097" y="8137"/>
                </a:lnTo>
                <a:lnTo>
                  <a:pt x="17607" y="10475"/>
                </a:lnTo>
                <a:lnTo>
                  <a:pt x="21600" y="13290"/>
                </a:lnTo>
                <a:lnTo>
                  <a:pt x="16837" y="12942"/>
                </a:lnTo>
                <a:cubicBezTo>
                  <a:pt x="16896" y="14431"/>
                  <a:pt x="16954" y="15921"/>
                  <a:pt x="17013" y="17410"/>
                </a:cubicBezTo>
                <a:lnTo>
                  <a:pt x="14020" y="14457"/>
                </a:lnTo>
                <a:lnTo>
                  <a:pt x="12733" y="18092"/>
                </a:lnTo>
                <a:lnTo>
                  <a:pt x="10532" y="14935"/>
                </a:lnTo>
                <a:lnTo>
                  <a:pt x="8485" y="20092"/>
                </a:lnTo>
                <a:cubicBezTo>
                  <a:pt x="8228" y="18101"/>
                  <a:pt x="7972" y="17618"/>
                  <a:pt x="7715" y="15627"/>
                </a:cubicBezTo>
                <a:lnTo>
                  <a:pt x="135" y="14587"/>
                </a:lnTo>
                <a:lnTo>
                  <a:pt x="3722" y="11775"/>
                </a:lnTo>
                <a:lnTo>
                  <a:pt x="0" y="8615"/>
                </a:lnTo>
                <a:lnTo>
                  <a:pt x="4627" y="7617"/>
                </a:lnTo>
                <a:lnTo>
                  <a:pt x="370" y="2295"/>
                </a:lnTo>
                <a:lnTo>
                  <a:pt x="5740" y="4064"/>
                </a:lnTo>
                <a:lnTo>
                  <a:pt x="8352" y="2295"/>
                </a:lnTo>
                <a:lnTo>
                  <a:pt x="11278" y="4146"/>
                </a:lnTo>
                <a:close/>
              </a:path>
            </a:pathLst>
          </a:custGeom>
          <a:solidFill>
            <a:srgbClr val="FF99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altLang="ja-JP" dirty="0" smtClean="0">
              <a:solidFill>
                <a:srgbClr val="FF0000"/>
              </a:solidFill>
            </a:endParaRPr>
          </a:p>
          <a:p>
            <a:pPr algn="ctr"/>
            <a:r>
              <a:rPr lang="en-US" altLang="ja-JP" sz="1600" dirty="0" smtClean="0">
                <a:solidFill>
                  <a:schemeClr val="tx1"/>
                </a:solidFill>
              </a:rPr>
              <a:t>Radio</a:t>
            </a:r>
            <a:r>
              <a:rPr lang="ja-JP" altLang="en-US" sz="1600" dirty="0" smtClean="0">
                <a:solidFill>
                  <a:schemeClr val="tx1"/>
                </a:solidFill>
              </a:rPr>
              <a:t> </a:t>
            </a:r>
            <a:r>
              <a:rPr lang="en-US" altLang="ja-JP" sz="1600" dirty="0" smtClean="0">
                <a:solidFill>
                  <a:schemeClr val="tx1"/>
                </a:solidFill>
              </a:rPr>
              <a:t>resource</a:t>
            </a:r>
            <a:r>
              <a:rPr lang="en-US" altLang="ja-JP" sz="1600" dirty="0">
                <a:solidFill>
                  <a:schemeClr val="tx1"/>
                </a:solidFill>
              </a:rPr>
              <a:t> </a:t>
            </a:r>
            <a:r>
              <a:rPr lang="en-US" altLang="ja-JP" sz="1600" dirty="0" smtClean="0">
                <a:solidFill>
                  <a:schemeClr val="tx1"/>
                </a:solidFill>
              </a:rPr>
              <a:t>contention</a:t>
            </a:r>
            <a:r>
              <a:rPr lang="ja-JP" altLang="en-US" sz="1600" dirty="0">
                <a:solidFill>
                  <a:schemeClr val="tx1"/>
                </a:solidFill>
              </a:rPr>
              <a:t> </a:t>
            </a:r>
            <a:r>
              <a:rPr lang="en-US" altLang="ja-JP" sz="1600" dirty="0" smtClean="0">
                <a:solidFill>
                  <a:schemeClr val="tx1"/>
                </a:solidFill>
              </a:rPr>
              <a:t>will be occur</a:t>
            </a:r>
          </a:p>
          <a:p>
            <a:pPr algn="ctr"/>
            <a:r>
              <a:rPr lang="en-US" altLang="ja-JP" sz="1600" dirty="0" smtClean="0">
                <a:solidFill>
                  <a:schemeClr val="tx1"/>
                </a:solidFill>
              </a:rPr>
              <a:t>between different </a:t>
            </a:r>
            <a:r>
              <a:rPr lang="en-US" altLang="ja-JP" sz="1600" dirty="0" err="1" smtClean="0">
                <a:solidFill>
                  <a:schemeClr val="tx1"/>
                </a:solidFill>
              </a:rPr>
              <a:t>piconet</a:t>
            </a:r>
            <a:endParaRPr lang="en-US" altLang="ja-JP" sz="1600" dirty="0" smtClean="0">
              <a:solidFill>
                <a:schemeClr val="tx1"/>
              </a:solidFill>
            </a:endParaRPr>
          </a:p>
          <a:p>
            <a:pPr algn="ctr"/>
            <a:endParaRPr kumimoji="1" lang="ja-JP" altLang="en-US" dirty="0">
              <a:solidFill>
                <a:srgbClr val="FF0000"/>
              </a:solidFill>
            </a:endParaRPr>
          </a:p>
        </p:txBody>
      </p:sp>
      <p:sp>
        <p:nvSpPr>
          <p:cNvPr id="41" name="円弧 103"/>
          <p:cNvSpPr/>
          <p:nvPr/>
        </p:nvSpPr>
        <p:spPr>
          <a:xfrm flipV="1">
            <a:off x="2627802" y="4112039"/>
            <a:ext cx="1201922" cy="1201495"/>
          </a:xfrm>
          <a:prstGeom prst="arc">
            <a:avLst>
              <a:gd name="adj1" fmla="val 10833117"/>
              <a:gd name="adj2" fmla="val 0"/>
            </a:avLst>
          </a:prstGeom>
          <a:ln w="57150">
            <a:solidFill>
              <a:schemeClr val="tx2"/>
            </a:solidFill>
            <a:headEnd type="triangl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kumimoji="1" lang="ja-JP" altLang="en-US"/>
          </a:p>
        </p:txBody>
      </p:sp>
      <p:sp>
        <p:nvSpPr>
          <p:cNvPr id="42" name="円弧 104"/>
          <p:cNvSpPr/>
          <p:nvPr/>
        </p:nvSpPr>
        <p:spPr>
          <a:xfrm flipV="1">
            <a:off x="5440266" y="3925950"/>
            <a:ext cx="1201922" cy="1201495"/>
          </a:xfrm>
          <a:prstGeom prst="arc">
            <a:avLst>
              <a:gd name="adj1" fmla="val 10833117"/>
              <a:gd name="adj2" fmla="val 0"/>
            </a:avLst>
          </a:prstGeom>
          <a:ln w="57150">
            <a:solidFill>
              <a:schemeClr val="tx2"/>
            </a:solidFill>
            <a:headEnd type="triangl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kumimoji="1" lang="ja-JP" altLang="en-US"/>
          </a:p>
        </p:txBody>
      </p:sp>
      <p:sp>
        <p:nvSpPr>
          <p:cNvPr id="43" name="円/楕円 49"/>
          <p:cNvSpPr/>
          <p:nvPr/>
        </p:nvSpPr>
        <p:spPr bwMode="auto">
          <a:xfrm rot="19993256">
            <a:off x="692086" y="4942902"/>
            <a:ext cx="288032" cy="288032"/>
          </a:xfrm>
          <a:prstGeom prst="ellips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44" name="直線コネクタ 50"/>
          <p:cNvCxnSpPr>
            <a:stCxn id="45" idx="3"/>
            <a:endCxn id="43" idx="6"/>
          </p:cNvCxnSpPr>
          <p:nvPr/>
        </p:nvCxnSpPr>
        <p:spPr bwMode="auto">
          <a:xfrm flipH="1">
            <a:off x="964672" y="4866874"/>
            <a:ext cx="311803" cy="155157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5" name="円/楕円 13"/>
          <p:cNvSpPr/>
          <p:nvPr/>
        </p:nvSpPr>
        <p:spPr bwMode="auto">
          <a:xfrm>
            <a:off x="1223754" y="4559595"/>
            <a:ext cx="360000" cy="360000"/>
          </a:xfrm>
          <a:prstGeom prst="ellips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6" name="円/楕円 54"/>
          <p:cNvSpPr/>
          <p:nvPr/>
        </p:nvSpPr>
        <p:spPr bwMode="auto">
          <a:xfrm>
            <a:off x="4217287" y="3917375"/>
            <a:ext cx="360000" cy="360000"/>
          </a:xfrm>
          <a:prstGeom prst="ellips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7" name="円/楕円 55"/>
          <p:cNvSpPr/>
          <p:nvPr/>
        </p:nvSpPr>
        <p:spPr bwMode="auto">
          <a:xfrm>
            <a:off x="7370001" y="4490638"/>
            <a:ext cx="360000" cy="360000"/>
          </a:xfrm>
          <a:prstGeom prst="ellips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48" name="直線矢印コネクタ 80"/>
          <p:cNvCxnSpPr/>
          <p:nvPr/>
        </p:nvCxnSpPr>
        <p:spPr>
          <a:xfrm flipV="1">
            <a:off x="3704636" y="2594606"/>
            <a:ext cx="451537" cy="326450"/>
          </a:xfrm>
          <a:prstGeom prst="straightConnector1">
            <a:avLst/>
          </a:prstGeom>
          <a:ln w="57150">
            <a:solidFill>
              <a:schemeClr val="accent6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直線矢印コネクタ 81"/>
          <p:cNvCxnSpPr/>
          <p:nvPr/>
        </p:nvCxnSpPr>
        <p:spPr>
          <a:xfrm flipV="1">
            <a:off x="4501943" y="2702618"/>
            <a:ext cx="86404" cy="466577"/>
          </a:xfrm>
          <a:prstGeom prst="straightConnector1">
            <a:avLst/>
          </a:prstGeom>
          <a:ln w="57150">
            <a:solidFill>
              <a:schemeClr val="accent6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直線矢印コネクタ 82"/>
          <p:cNvCxnSpPr/>
          <p:nvPr/>
        </p:nvCxnSpPr>
        <p:spPr>
          <a:xfrm flipH="1" flipV="1">
            <a:off x="5329813" y="2394488"/>
            <a:ext cx="280217" cy="308130"/>
          </a:xfrm>
          <a:prstGeom prst="straightConnector1">
            <a:avLst/>
          </a:prstGeom>
          <a:ln w="57150">
            <a:solidFill>
              <a:schemeClr val="accent6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1" name="グループ化 107"/>
          <p:cNvGrpSpPr/>
          <p:nvPr/>
        </p:nvGrpSpPr>
        <p:grpSpPr>
          <a:xfrm>
            <a:off x="2048192" y="2528448"/>
            <a:ext cx="6935807" cy="1406086"/>
            <a:chOff x="1723319" y="2137348"/>
            <a:chExt cx="7006274" cy="1406086"/>
          </a:xfrm>
        </p:grpSpPr>
        <p:sp>
          <p:nvSpPr>
            <p:cNvPr id="52" name="角丸四角形 97"/>
            <p:cNvSpPr/>
            <p:nvPr/>
          </p:nvSpPr>
          <p:spPr bwMode="auto">
            <a:xfrm>
              <a:off x="5982112" y="2137348"/>
              <a:ext cx="2747481" cy="785217"/>
            </a:xfrm>
            <a:prstGeom prst="roundRect">
              <a:avLst/>
            </a:prstGeom>
            <a:noFill/>
            <a:ln w="19050" cap="flat" cmpd="sng" algn="ctr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9pPr>
            </a:lstStyle>
            <a:p>
              <a:r>
                <a:rPr lang="en-US" altLang="ja-JP" sz="1400" dirty="0">
                  <a:latin typeface="+mn-lt"/>
                </a:rPr>
                <a:t>Detecting spectrum resource usage and notifies </a:t>
              </a:r>
              <a:r>
                <a:rPr lang="en-US" altLang="ja-JP" sz="1400" dirty="0" smtClean="0">
                  <a:latin typeface="+mn-lt"/>
                </a:rPr>
                <a:t>to the </a:t>
              </a:r>
              <a:r>
                <a:rPr lang="en-US" altLang="ja-JP" sz="1400" dirty="0">
                  <a:latin typeface="+mn-lt"/>
                </a:rPr>
                <a:t>management entity</a:t>
              </a:r>
              <a:r>
                <a:rPr lang="en-US" altLang="ja-JP" sz="1400" dirty="0" smtClean="0">
                  <a:latin typeface="+mn-lt"/>
                </a:rPr>
                <a:t>.</a:t>
              </a:r>
              <a:endParaRPr lang="en-US" altLang="ja-JP" sz="1400" dirty="0">
                <a:latin typeface="+mn-lt"/>
              </a:endParaRPr>
            </a:p>
          </p:txBody>
        </p:sp>
        <p:cxnSp>
          <p:nvCxnSpPr>
            <p:cNvPr id="53" name="直線コネクタ 99"/>
            <p:cNvCxnSpPr>
              <a:stCxn id="52" idx="2"/>
              <a:endCxn id="38" idx="0"/>
            </p:cNvCxnSpPr>
            <p:nvPr/>
          </p:nvCxnSpPr>
          <p:spPr bwMode="auto">
            <a:xfrm flipH="1">
              <a:off x="7198918" y="2922565"/>
              <a:ext cx="156934" cy="620869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4" name="直線コネクタ 101"/>
            <p:cNvCxnSpPr>
              <a:stCxn id="52" idx="1"/>
            </p:cNvCxnSpPr>
            <p:nvPr/>
          </p:nvCxnSpPr>
          <p:spPr bwMode="auto">
            <a:xfrm flipH="1">
              <a:off x="4863878" y="2529957"/>
              <a:ext cx="1118235" cy="535432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5" name="直線コネクタ 106"/>
            <p:cNvCxnSpPr>
              <a:stCxn id="52" idx="1"/>
            </p:cNvCxnSpPr>
            <p:nvPr/>
          </p:nvCxnSpPr>
          <p:spPr bwMode="auto">
            <a:xfrm flipH="1">
              <a:off x="1723319" y="2529957"/>
              <a:ext cx="4258794" cy="949249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56" name="正方形/長方形 110"/>
          <p:cNvSpPr/>
          <p:nvPr/>
        </p:nvSpPr>
        <p:spPr bwMode="auto">
          <a:xfrm>
            <a:off x="4027152" y="1372292"/>
            <a:ext cx="4968552" cy="837343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GB" altLang="ja-JP" sz="1800" dirty="0">
                <a:latin typeface="+mj-lt"/>
              </a:rPr>
              <a:t>TG4s aims at building a standard to specify MAC framework for exchanging information on SRU. </a:t>
            </a:r>
          </a:p>
        </p:txBody>
      </p:sp>
      <p:sp>
        <p:nvSpPr>
          <p:cNvPr id="57" name="正方形/長方形 111"/>
          <p:cNvSpPr/>
          <p:nvPr/>
        </p:nvSpPr>
        <p:spPr bwMode="auto">
          <a:xfrm>
            <a:off x="148295" y="1770719"/>
            <a:ext cx="2868193" cy="1633115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72000" tIns="36000" rIns="72000" bIns="36000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ja-JP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r>
              <a:rPr lang="en-US" altLang="ja-JP" sz="1800" dirty="0">
                <a:latin typeface="+mn-lt"/>
              </a:rPr>
              <a:t>The Network Manager</a:t>
            </a:r>
          </a:p>
          <a:p>
            <a:r>
              <a:rPr lang="en-US" altLang="ja-JP" sz="1800" dirty="0">
                <a:latin typeface="+mn-lt"/>
              </a:rPr>
              <a:t>controls PHY/MAC parameter based on spectrum resource </a:t>
            </a:r>
            <a:r>
              <a:rPr lang="en-US" altLang="ja-JP" sz="1800" dirty="0" smtClean="0">
                <a:latin typeface="+mn-lt"/>
              </a:rPr>
              <a:t>usage (SRU).</a:t>
            </a:r>
            <a:endParaRPr lang="en-US" altLang="ja-JP" sz="1800" dirty="0">
              <a:latin typeface="+mn-lt"/>
            </a:endParaRPr>
          </a:p>
        </p:txBody>
      </p:sp>
      <p:sp>
        <p:nvSpPr>
          <p:cNvPr id="58" name="角丸四角形吹き出し 77"/>
          <p:cNvSpPr/>
          <p:nvPr/>
        </p:nvSpPr>
        <p:spPr>
          <a:xfrm>
            <a:off x="653562" y="1550002"/>
            <a:ext cx="1860383" cy="454844"/>
          </a:xfrm>
          <a:prstGeom prst="wedgeRoundRectCallout">
            <a:avLst>
              <a:gd name="adj1" fmla="val -1877"/>
              <a:gd name="adj2" fmla="val -13317"/>
              <a:gd name="adj3" fmla="val 16667"/>
            </a:avLst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 anchorCtr="1">
            <a:no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ja-JP" sz="1600" dirty="0" smtClean="0">
                <a:solidFill>
                  <a:schemeClr val="tx1"/>
                </a:solidFill>
              </a:rPr>
              <a:t>Network manager</a:t>
            </a:r>
            <a:endParaRPr lang="en-GB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6576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802.15.4s - Functional Overview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sz="2400" dirty="0"/>
              <a:t>Scope-based forwarding control</a:t>
            </a:r>
          </a:p>
          <a:p>
            <a:pPr lvl="1"/>
            <a:r>
              <a:rPr lang="en-US" altLang="zh-CN" sz="2000" dirty="0"/>
              <a:t>Scope-based Performance Metric </a:t>
            </a:r>
          </a:p>
          <a:p>
            <a:pPr lvl="1"/>
            <a:r>
              <a:rPr lang="en-US" altLang="zh-CN" sz="2000" dirty="0"/>
              <a:t>How path-scope and network scope performance is calculated is outside the scope of the specification </a:t>
            </a:r>
          </a:p>
          <a:p>
            <a:endParaRPr lang="zh-CN" altLang="en-US" sz="2400" dirty="0"/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91680" y="3204592"/>
            <a:ext cx="5479541" cy="33123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00015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802.15.4s - </a:t>
            </a:r>
            <a:r>
              <a:rPr lang="en-US" altLang="zh-CN" dirty="0" smtClean="0"/>
              <a:t>SRM </a:t>
            </a:r>
            <a:r>
              <a:rPr lang="en-US" altLang="zh-CN" dirty="0"/>
              <a:t>Metrics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altLang="zh-CN" dirty="0"/>
              <a:t>Energy Detection (ED)</a:t>
            </a:r>
          </a:p>
          <a:p>
            <a:r>
              <a:rPr lang="en-US" altLang="zh-CN" dirty="0"/>
              <a:t>Percentage of time of failed transmissions</a:t>
            </a:r>
          </a:p>
          <a:p>
            <a:r>
              <a:rPr lang="en-US" altLang="zh-CN" dirty="0"/>
              <a:t>Percentage of time of deferred transmissions</a:t>
            </a:r>
          </a:p>
          <a:p>
            <a:r>
              <a:rPr lang="en-US" altLang="zh-CN" dirty="0"/>
              <a:t>Retry Histogram</a:t>
            </a:r>
          </a:p>
          <a:p>
            <a:r>
              <a:rPr lang="en-US" altLang="zh-CN" dirty="0"/>
              <a:t>Channel Utilization</a:t>
            </a:r>
          </a:p>
          <a:p>
            <a:r>
              <a:rPr lang="en-US" altLang="zh-CN" dirty="0"/>
              <a:t>LQI</a:t>
            </a:r>
          </a:p>
          <a:p>
            <a:r>
              <a:rPr lang="en-US" altLang="zh-CN" dirty="0"/>
              <a:t>Received Channel Power Indicator (RCPI)</a:t>
            </a:r>
          </a:p>
          <a:p>
            <a:r>
              <a:rPr lang="en-US" altLang="zh-CN" dirty="0"/>
              <a:t>Received Signal Noise Indicator (RSNI)</a:t>
            </a:r>
          </a:p>
          <a:p>
            <a:r>
              <a:rPr lang="en-US" altLang="zh-CN" dirty="0"/>
              <a:t>RSSI</a:t>
            </a:r>
          </a:p>
          <a:p>
            <a:r>
              <a:rPr lang="en-US" altLang="zh-CN" dirty="0"/>
              <a:t>Noise Histogram</a:t>
            </a:r>
          </a:p>
          <a:p>
            <a:r>
              <a:rPr lang="en-US" altLang="zh-CN" dirty="0"/>
              <a:t>Average Access Delay</a:t>
            </a:r>
            <a:endParaRPr lang="zh-CN" altLang="en-US" dirty="0"/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5689552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802.15 WNG: </a:t>
            </a:r>
            <a:r>
              <a:rPr lang="en-US" altLang="ko-KR" dirty="0"/>
              <a:t>Overview Tutorial on IEEE 802.15.10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DCN: 15-17-0205-00-0010</a:t>
            </a:r>
          </a:p>
          <a:p>
            <a:r>
              <a:rPr lang="en-US" altLang="zh-CN" dirty="0"/>
              <a:t>Purpose: introduction to layer 2 routing</a:t>
            </a:r>
          </a:p>
          <a:p>
            <a:r>
              <a:rPr lang="en-US" altLang="zh-CN" dirty="0"/>
              <a:t>Presenters: </a:t>
            </a:r>
          </a:p>
          <a:p>
            <a:pPr lvl="1"/>
            <a:r>
              <a:rPr lang="en-US" altLang="ko-KR" dirty="0"/>
              <a:t>Clint Powell (Powell Wireless </a:t>
            </a:r>
            <a:r>
              <a:rPr lang="en-US" altLang="ko-KR" dirty="0" err="1"/>
              <a:t>Commsulting</a:t>
            </a:r>
            <a:r>
              <a:rPr lang="en-US" altLang="ko-KR" dirty="0"/>
              <a:t>, LLC)</a:t>
            </a:r>
          </a:p>
          <a:p>
            <a:pPr lvl="1"/>
            <a:r>
              <a:rPr lang="en-US" altLang="ko-KR" dirty="0" err="1"/>
              <a:t>Verotiana</a:t>
            </a:r>
            <a:r>
              <a:rPr lang="en-US" altLang="ko-KR" dirty="0"/>
              <a:t> </a:t>
            </a:r>
            <a:r>
              <a:rPr lang="en-US" altLang="ko-KR" dirty="0" err="1"/>
              <a:t>Rabarijaona</a:t>
            </a:r>
            <a:r>
              <a:rPr lang="en-US" altLang="ko-KR" dirty="0"/>
              <a:t> (NICT)</a:t>
            </a:r>
          </a:p>
          <a:p>
            <a:pPr lvl="1"/>
            <a:r>
              <a:rPr lang="en-US" altLang="ko-KR" dirty="0"/>
              <a:t>Charles Perkins (</a:t>
            </a:r>
            <a:r>
              <a:rPr lang="en-US" altLang="ko-KR" dirty="0" err="1"/>
              <a:t>Futurewei</a:t>
            </a:r>
            <a:r>
              <a:rPr lang="en-US" altLang="ko-KR" dirty="0"/>
              <a:t>)</a:t>
            </a:r>
          </a:p>
          <a:p>
            <a:pPr lvl="1"/>
            <a:r>
              <a:rPr lang="en-US" altLang="ko-KR" dirty="0"/>
              <a:t>Noriyuki Sato (OKI)</a:t>
            </a:r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4881939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802.15.10 - </a:t>
            </a:r>
            <a:r>
              <a:rPr lang="en-US" altLang="zh-CN" dirty="0"/>
              <a:t>Topologies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4" name="Picture 3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41918" y="4996874"/>
            <a:ext cx="3561010" cy="15284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3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74282" y="1549512"/>
            <a:ext cx="5212906" cy="32951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Left Brace 7"/>
          <p:cNvSpPr/>
          <p:nvPr/>
        </p:nvSpPr>
        <p:spPr>
          <a:xfrm>
            <a:off x="5194615" y="5581960"/>
            <a:ext cx="112787" cy="648434"/>
          </a:xfrm>
          <a:prstGeom prst="leftBrace">
            <a:avLst>
              <a:gd name="adj1" fmla="val 69156"/>
              <a:gd name="adj2" fmla="val 50000"/>
            </a:avLst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3278457" y="5581960"/>
            <a:ext cx="192570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r"/>
            <a:r>
              <a:rPr lang="en-US" sz="1600" dirty="0" smtClean="0">
                <a:solidFill>
                  <a:schemeClr val="accent1"/>
                </a:solidFill>
                <a:latin typeface="+mj-lt"/>
              </a:rPr>
              <a:t>Support for multiple meshes in one PAN </a:t>
            </a:r>
            <a:endParaRPr lang="en-US" sz="1600" dirty="0">
              <a:solidFill>
                <a:schemeClr val="accent1"/>
              </a:solidFill>
              <a:latin typeface="+mj-lt"/>
            </a:endParaRPr>
          </a:p>
        </p:txBody>
      </p:sp>
      <p:sp>
        <p:nvSpPr>
          <p:cNvPr id="8" name="Oval 9"/>
          <p:cNvSpPr/>
          <p:nvPr/>
        </p:nvSpPr>
        <p:spPr>
          <a:xfrm>
            <a:off x="4046791" y="1405496"/>
            <a:ext cx="2098793" cy="1002095"/>
          </a:xfrm>
          <a:prstGeom prst="ellipse">
            <a:avLst/>
          </a:prstGeom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>
              <a:solidFill>
                <a:srgbClr val="00B05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140382" y="1345237"/>
            <a:ext cx="3001017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sz="1800" dirty="0" smtClean="0">
                <a:solidFill>
                  <a:srgbClr val="00B050"/>
                </a:solidFill>
                <a:latin typeface="+mj-lt"/>
              </a:rPr>
              <a:t>Multiple services in one mesh</a:t>
            </a:r>
          </a:p>
          <a:p>
            <a:r>
              <a:rPr lang="en-US" dirty="0">
                <a:solidFill>
                  <a:srgbClr val="00B050"/>
                </a:solidFill>
              </a:rPr>
              <a:t>* The definition of services are out of </a:t>
            </a:r>
            <a:r>
              <a:rPr lang="en-US" dirty="0" smtClean="0">
                <a:solidFill>
                  <a:srgbClr val="00B050"/>
                </a:solidFill>
              </a:rPr>
              <a:t>scope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10" name="Oval 11"/>
          <p:cNvSpPr/>
          <p:nvPr/>
        </p:nvSpPr>
        <p:spPr>
          <a:xfrm>
            <a:off x="2089175" y="3421720"/>
            <a:ext cx="1016192" cy="517616"/>
          </a:xfrm>
          <a:prstGeom prst="ellipse">
            <a:avLst/>
          </a:prstGeom>
          <a:ln w="19050">
            <a:solidFill>
              <a:srgbClr val="FF66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" name="Oval 12"/>
          <p:cNvSpPr/>
          <p:nvPr/>
        </p:nvSpPr>
        <p:spPr>
          <a:xfrm>
            <a:off x="4710163" y="2022444"/>
            <a:ext cx="1052062" cy="463172"/>
          </a:xfrm>
          <a:prstGeom prst="ellipse">
            <a:avLst/>
          </a:prstGeom>
          <a:ln w="19050">
            <a:solidFill>
              <a:srgbClr val="FF66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12" name="Straight Arrow Connector 14"/>
          <p:cNvCxnSpPr>
            <a:stCxn id="14" idx="0"/>
            <a:endCxn id="10" idx="0"/>
          </p:cNvCxnSpPr>
          <p:nvPr/>
        </p:nvCxnSpPr>
        <p:spPr>
          <a:xfrm>
            <a:off x="2402484" y="2585646"/>
            <a:ext cx="194787" cy="836074"/>
          </a:xfrm>
          <a:prstGeom prst="straightConnector1">
            <a:avLst/>
          </a:prstGeom>
          <a:noFill/>
          <a:ln w="12700">
            <a:solidFill>
              <a:srgbClr val="FF66FF"/>
            </a:solidFill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13" name="TextBox 15"/>
          <p:cNvSpPr txBox="1"/>
          <p:nvPr/>
        </p:nvSpPr>
        <p:spPr>
          <a:xfrm>
            <a:off x="254121" y="2254030"/>
            <a:ext cx="213287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r"/>
            <a:r>
              <a:rPr lang="en-US" sz="1600" dirty="0" smtClean="0">
                <a:solidFill>
                  <a:srgbClr val="FF66FF"/>
                </a:solidFill>
                <a:latin typeface="+mj-lt"/>
              </a:rPr>
              <a:t>Same service provided in different meshes</a:t>
            </a:r>
            <a:endParaRPr lang="en-US" sz="1600" dirty="0">
              <a:solidFill>
                <a:srgbClr val="FF66FF"/>
              </a:solidFill>
              <a:latin typeface="+mj-lt"/>
            </a:endParaRPr>
          </a:p>
        </p:txBody>
      </p:sp>
      <p:sp>
        <p:nvSpPr>
          <p:cNvPr id="14" name="Freeform 4"/>
          <p:cNvSpPr/>
          <p:nvPr/>
        </p:nvSpPr>
        <p:spPr bwMode="auto">
          <a:xfrm>
            <a:off x="2402484" y="1981560"/>
            <a:ext cx="2378379" cy="604086"/>
          </a:xfrm>
          <a:custGeom>
            <a:avLst/>
            <a:gdLst>
              <a:gd name="connsiteX0" fmla="*/ 0 w 2280745"/>
              <a:gd name="connsiteY0" fmla="*/ 696917 h 696917"/>
              <a:gd name="connsiteX1" fmla="*/ 1282262 w 2280745"/>
              <a:gd name="connsiteY1" fmla="*/ 24255 h 696917"/>
              <a:gd name="connsiteX2" fmla="*/ 2280745 w 2280745"/>
              <a:gd name="connsiteY2" fmla="*/ 213441 h 6969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280745" h="696917">
                <a:moveTo>
                  <a:pt x="0" y="696917"/>
                </a:moveTo>
                <a:cubicBezTo>
                  <a:pt x="451069" y="400875"/>
                  <a:pt x="902138" y="104834"/>
                  <a:pt x="1282262" y="24255"/>
                </a:cubicBezTo>
                <a:cubicBezTo>
                  <a:pt x="1662386" y="-56324"/>
                  <a:pt x="1971565" y="78558"/>
                  <a:pt x="2280745" y="213441"/>
                </a:cubicBezTo>
              </a:path>
            </a:pathLst>
          </a:custGeom>
          <a:noFill/>
          <a:ln w="12700">
            <a:solidFill>
              <a:srgbClr val="FF66FF"/>
            </a:solidFill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5" name="Oval 30"/>
          <p:cNvSpPr/>
          <p:nvPr/>
        </p:nvSpPr>
        <p:spPr>
          <a:xfrm>
            <a:off x="3540510" y="4509861"/>
            <a:ext cx="1016192" cy="437967"/>
          </a:xfrm>
          <a:prstGeom prst="ellips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6" name="TextBox 31"/>
          <p:cNvSpPr txBox="1"/>
          <p:nvPr/>
        </p:nvSpPr>
        <p:spPr>
          <a:xfrm>
            <a:off x="420071" y="4620321"/>
            <a:ext cx="2860663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sz="1600" dirty="0" smtClean="0">
                <a:solidFill>
                  <a:srgbClr val="0070C0"/>
                </a:solidFill>
                <a:latin typeface="+mj-lt"/>
              </a:rPr>
              <a:t>Optional direct connection to the PAN coordinator through an external network (3G, 4G, WiMAX...)</a:t>
            </a:r>
          </a:p>
          <a:p>
            <a:r>
              <a:rPr lang="en-US" sz="1600" dirty="0" smtClean="0">
                <a:solidFill>
                  <a:srgbClr val="0070C0"/>
                </a:solidFill>
                <a:latin typeface="+mj-lt"/>
              </a:rPr>
              <a:t>Used for short address assignment, credential verification...</a:t>
            </a:r>
            <a:endParaRPr lang="en-US" sz="1600" dirty="0">
              <a:solidFill>
                <a:srgbClr val="0070C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344751737"/>
      </p:ext>
    </p:extLst>
  </p:cSld>
  <p:clrMapOvr>
    <a:masterClrMapping/>
  </p:clrMapOvr>
</p:sld>
</file>

<file path=ppt/theme/theme1.xml><?xml version="1.0" encoding="utf-8"?>
<a:theme xmlns:a="http://schemas.openxmlformats.org/drawingml/2006/main" name="omniran_usecase_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omniran-14-0033-01-ecsg-omniran-pptx-template</Template>
  <TotalTime>8852</TotalTime>
  <Words>817</Words>
  <Application>Microsoft Office PowerPoint</Application>
  <PresentationFormat>全屏显示(4:3)</PresentationFormat>
  <Paragraphs>151</Paragraphs>
  <Slides>17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17</vt:i4>
      </vt:variant>
    </vt:vector>
  </HeadingPairs>
  <TitlesOfParts>
    <vt:vector size="18" baseType="lpstr">
      <vt:lpstr>omniran_usecase_template</vt:lpstr>
      <vt:lpstr>PowerPoint 演示文稿</vt:lpstr>
      <vt:lpstr>Report on 802.15 TGs</vt:lpstr>
      <vt:lpstr>Introduction</vt:lpstr>
      <vt:lpstr>802.15.4s</vt:lpstr>
      <vt:lpstr>802.15.4s - General Use Case</vt:lpstr>
      <vt:lpstr>802.15.4s - Functional Overview</vt:lpstr>
      <vt:lpstr>802.15.4s - SRM Metrics</vt:lpstr>
      <vt:lpstr>802.15 WNG: Overview Tutorial on IEEE 802.15.10</vt:lpstr>
      <vt:lpstr>802.15.10 - Topologies</vt:lpstr>
      <vt:lpstr>802.15 IG-DEP</vt:lpstr>
      <vt:lpstr>802.15 IG-DEP - Focused Potential Applications</vt:lpstr>
      <vt:lpstr>802.15 IG-DEP - QoS Classes</vt:lpstr>
      <vt:lpstr>802.15 IG-DEP</vt:lpstr>
      <vt:lpstr>P802.15.12 ULI</vt:lpstr>
      <vt:lpstr>PHY and DLL Functional Decomposition</vt:lpstr>
      <vt:lpstr>Frame Composition</vt:lpstr>
      <vt:lpstr>Questions, Comments Thank YOU!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Yi, Su/易粟</dc:creator>
  <cp:lastModifiedBy>Hao</cp:lastModifiedBy>
  <cp:revision>118</cp:revision>
  <cp:lastPrinted>1998-02-10T13:28:06Z</cp:lastPrinted>
  <dcterms:created xsi:type="dcterms:W3CDTF">2015-11-05T09:24:45Z</dcterms:created>
  <dcterms:modified xsi:type="dcterms:W3CDTF">2017-03-16T18:23:26Z</dcterms:modified>
</cp:coreProperties>
</file>