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 id="30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C040"/>
    <a:srgbClr val="7600A0"/>
    <a:srgbClr val="9900CC"/>
    <a:srgbClr val="9900FF"/>
    <a:srgbClr val="6600CC"/>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1" d="100"/>
          <a:sy n="111" d="100"/>
        </p:scale>
        <p:origin x="126" y="4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omniran-17-0037-01-00TG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omniran/dcn/17/omniran-17-0024-00-CF00-chapt-7-2-8-mapping-to-ieee802-technologies.docx" TargetMode="External"/><Relationship Id="rId3" Type="http://schemas.openxmlformats.org/officeDocument/2006/relationships/hyperlink" Target="https://mentor.ieee.org/omniran/dcn/17/omniran-17-0036-00-00TG-mar-2017-f2f-meeting-minutes.docx" TargetMode="External"/><Relationship Id="rId7" Type="http://schemas.openxmlformats.org/officeDocument/2006/relationships/hyperlink" Target="https://mentor.ieee.org/omniran/dcn/17/omniran-17-0030-02-CF00-802-1cf-d0-4-collected-comments.xl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about/sasb/iccom/032217mins.pdf" TargetMode="External"/><Relationship Id="rId5" Type="http://schemas.openxmlformats.org/officeDocument/2006/relationships/hyperlink" Target="http://standards.ieee.org/about/sasb/0317sasbmin.pdf" TargetMode="External"/><Relationship Id="rId10" Type="http://schemas.openxmlformats.org/officeDocument/2006/relationships/hyperlink" Target="https://mentor.ieee.org/omniran/dcn/17/omniran-17-0026-00-CF00-chapt-7-6-8-mapping-to-ieee802-technologies.docx" TargetMode="External"/><Relationship Id="rId4" Type="http://schemas.openxmlformats.org/officeDocument/2006/relationships/hyperlink" Target="https://mentor.ieee.org/omniran/dcn/17/omniran-17-0035-00-5gaa-mar-15th-f2f-meeting-minutes-for-5g-action-a.docx" TargetMode="External"/><Relationship Id="rId9" Type="http://schemas.openxmlformats.org/officeDocument/2006/relationships/hyperlink" Target="https://mentor.ieee.org/omniran/dcn/17/omniran-17-0025-00-CF00-chapt-7-5-8-mapping-to-ieee802-technologi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35-00-5gaa-mar-15th-f2f-meeting-minutes-for-5g-action-a.docx" TargetMode="External"/><Relationship Id="rId2" Type="http://schemas.openxmlformats.org/officeDocument/2006/relationships/hyperlink" Target="https://mentor.ieee.org/omniran/dcn/17/omniran-17-0036-00-00TG-mar-2017-f2f-meeting-minutes.docx" TargetMode="External"/><Relationship Id="rId1" Type="http://schemas.openxmlformats.org/officeDocument/2006/relationships/slideLayout" Target="../slideLayouts/slideLayout2.xml"/><Relationship Id="rId5" Type="http://schemas.openxmlformats.org/officeDocument/2006/relationships/hyperlink" Target="http://standards.ieee.org/about/sasb/iccom/032217mins.pdf" TargetMode="External"/><Relationship Id="rId4" Type="http://schemas.openxmlformats.org/officeDocument/2006/relationships/hyperlink" Target="http://standards.ieee.org/about/sasb/0317sasbmin.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24-00-CF00-chapt-7-2-8-mapping-to-ieee802-technologies.docx" TargetMode="External"/><Relationship Id="rId2" Type="http://schemas.openxmlformats.org/officeDocument/2006/relationships/hyperlink" Target="https://mentor.ieee.org/omniran/dcn/17/omniran-17-0030-02-CF00-802-1cf-d0-4-collected-comments.xl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26-00-CF00-chapt-7-6-8-mapping-to-ieee802-technologies.docx" TargetMode="External"/><Relationship Id="rId2" Type="http://schemas.openxmlformats.org/officeDocument/2006/relationships/hyperlink" Target="https://mentor.ieee.org/omniran/dcn/17/omniran-17-0025-00-CF00-chapt-7-5-8-mapping-to-ieee802-technologi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93c66923e06ebc2f89c76168622da8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93455792&amp;amp;tollFree=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11</a:t>
            </a:r>
            <a:r>
              <a:rPr lang="en-US" baseline="30000" dirty="0"/>
              <a:t>th</a:t>
            </a:r>
            <a:r>
              <a:rPr lang="en-US" dirty="0"/>
              <a:t> , 2017 Conference Call</a:t>
            </a:r>
          </a:p>
        </p:txBody>
      </p:sp>
      <p:sp>
        <p:nvSpPr>
          <p:cNvPr id="3" name="Subtitle 2"/>
          <p:cNvSpPr>
            <a:spLocks noGrp="1"/>
          </p:cNvSpPr>
          <p:nvPr>
            <p:ph type="subTitle" idx="1"/>
          </p:nvPr>
        </p:nvSpPr>
        <p:spPr/>
        <p:txBody>
          <a:bodyPr/>
          <a:lstStyle/>
          <a:p>
            <a:r>
              <a:rPr lang="en-US" dirty="0"/>
              <a:t>2016-04-11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Meeting called to order by chair at 09:30 AM ET</a:t>
            </a:r>
          </a:p>
          <a:p>
            <a:r>
              <a:rPr lang="en-GB" sz="2400" dirty="0"/>
              <a:t>Minutes taker:</a:t>
            </a:r>
          </a:p>
          <a:p>
            <a:pPr lvl="1"/>
            <a:r>
              <a:rPr lang="en-GB" sz="2000" dirty="0"/>
              <a:t>Walter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6083311"/>
              </p:ext>
            </p:extLst>
          </p:nvPr>
        </p:nvGraphicFramePr>
        <p:xfrm>
          <a:off x="914400" y="3352800"/>
          <a:ext cx="7772400" cy="249936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rgbClr val="000000"/>
                          </a:solidFill>
                        </a:rPr>
                        <a:t>Walter Pienciak</a:t>
                      </a:r>
                    </a:p>
                  </a:txBody>
                  <a:tcPr/>
                </a:tc>
                <a:tc>
                  <a:txBody>
                    <a:bodyPr/>
                    <a:lstStyle/>
                    <a:p>
                      <a:r>
                        <a:rPr lang="en-US" sz="1400" dirty="0">
                          <a:solidFill>
                            <a:srgbClr val="000000"/>
                          </a:solidFill>
                        </a:rPr>
                        <a:t>IEEE</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rgbClr val="000000"/>
                          </a:solidFill>
                          <a:effectLst/>
                        </a:rPr>
                        <a:t>Wang Hao</a:t>
                      </a:r>
                      <a:endParaRPr lang="en-US" sz="1400" dirty="0">
                        <a:solidFill>
                          <a:srgbClr val="000000"/>
                        </a:solidFill>
                      </a:endParaRPr>
                    </a:p>
                  </a:txBody>
                  <a:tcPr/>
                </a:tc>
                <a:tc>
                  <a:txBody>
                    <a:bodyPr/>
                    <a:lstStyle/>
                    <a:p>
                      <a:r>
                        <a:rPr lang="en-US" sz="1400" dirty="0">
                          <a:solidFill>
                            <a:srgbClr val="000000"/>
                          </a:solidFill>
                          <a:effectLst/>
                        </a:rPr>
                        <a:t>Fujitsu</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endParaRPr lang="en-US" sz="1400" dirty="0"/>
                    </a:p>
                  </a:txBody>
                  <a:tcPr/>
                </a:tc>
                <a:tc>
                  <a:txBody>
                    <a:bodyPr/>
                    <a:lstStyle/>
                    <a:p>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dirty="0"/>
                    </a:p>
                  </a:txBody>
                  <a:tcPr/>
                </a:tc>
                <a:tc>
                  <a:txBody>
                    <a:bodyPr/>
                    <a:lstStyle/>
                    <a:p>
                      <a:endParaRPr lang="en-US"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Nothing brought 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47500" lnSpcReduction="20000"/>
          </a:bodyPr>
          <a:lstStyle/>
          <a:p>
            <a:r>
              <a:rPr lang="en-US" dirty="0"/>
              <a:t>Review of minutes</a:t>
            </a:r>
          </a:p>
          <a:p>
            <a:pPr lvl="1"/>
            <a:r>
              <a:rPr lang="en-US" dirty="0"/>
              <a:t> Vancouver F2F minutes</a:t>
            </a:r>
          </a:p>
          <a:p>
            <a:pPr lvl="2"/>
            <a:r>
              <a:rPr lang="en-US" dirty="0">
                <a:hlinkClick r:id="rId3"/>
              </a:rPr>
              <a:t>https://mentor.ieee.org/omniran/dcn/17/omniran-17-0036-00-00TG-mar-2017-f2f-meeting-minutes.docx</a:t>
            </a:r>
            <a:endParaRPr lang="en-US" dirty="0"/>
          </a:p>
          <a:p>
            <a:pPr lvl="2"/>
            <a:r>
              <a:rPr lang="en-US" dirty="0">
                <a:hlinkClick r:id="rId4"/>
              </a:rPr>
              <a:t>https://mentor.ieee.org/omniran/dcn/17/omniran-17-0035-00-5gaa-mar-15th-f2f-meeting-minutes-for-5g-action-a.docx</a:t>
            </a:r>
            <a:endParaRPr lang="en-US" dirty="0"/>
          </a:p>
          <a:p>
            <a:r>
              <a:rPr lang="en-US" dirty="0"/>
              <a:t>Reports</a:t>
            </a:r>
          </a:p>
          <a:p>
            <a:pPr lvl="1"/>
            <a:r>
              <a:rPr lang="en-US" dirty="0"/>
              <a:t>ICAID</a:t>
            </a:r>
          </a:p>
          <a:p>
            <a:pPr lvl="2"/>
            <a:r>
              <a:rPr lang="en-US" dirty="0"/>
              <a:t>Approval by SASB: </a:t>
            </a:r>
            <a:r>
              <a:rPr lang="en-US" dirty="0">
                <a:hlinkClick r:id="rId5"/>
              </a:rPr>
              <a:t>http://standards.ieee.org/about/sasb/0317sasbmin.pdf</a:t>
            </a:r>
            <a:endParaRPr lang="en-US" dirty="0"/>
          </a:p>
          <a:p>
            <a:pPr lvl="2"/>
            <a:r>
              <a:rPr lang="en-US" dirty="0"/>
              <a:t>Approval by </a:t>
            </a:r>
            <a:r>
              <a:rPr lang="en-US" dirty="0" err="1"/>
              <a:t>ICcom</a:t>
            </a:r>
            <a:r>
              <a:rPr lang="en-US" dirty="0"/>
              <a:t>: </a:t>
            </a:r>
            <a:r>
              <a:rPr lang="en-US" dirty="0">
                <a:hlinkClick r:id="rId6"/>
              </a:rPr>
              <a:t>http://standards.ieee.org/about/sasb/iccom/032217mins.pdf</a:t>
            </a:r>
            <a:endParaRPr lang="en-US" dirty="0"/>
          </a:p>
          <a:p>
            <a:pPr lvl="1"/>
            <a:r>
              <a:rPr lang="en-US" dirty="0"/>
              <a:t>?</a:t>
            </a:r>
          </a:p>
          <a:p>
            <a:pPr fontAlgn="t"/>
            <a:r>
              <a:rPr lang="en-US" dirty="0"/>
              <a:t>Comment resolution of P802.1CF D0.4</a:t>
            </a:r>
          </a:p>
          <a:p>
            <a:pPr lvl="1" fontAlgn="t"/>
            <a:r>
              <a:rPr lang="en-US" dirty="0">
                <a:hlinkClick r:id="rId7"/>
              </a:rPr>
              <a:t>https://mentor.ieee.org/omniran/dcn/17/omniran-17-0030-02-CF00-802-1cf-d0-4-collected-comments.xls</a:t>
            </a:r>
            <a:endParaRPr lang="en-US" dirty="0"/>
          </a:p>
          <a:p>
            <a:pPr lvl="2" fontAlgn="t"/>
            <a:r>
              <a:rPr lang="en-US" dirty="0">
                <a:hlinkClick r:id="rId8"/>
              </a:rPr>
              <a:t>https://mentor.ieee.org/omniran/dcn/17/omniran-17-0024-00-CF00-chapt-7-2-8-mapping-to-ieee802-technologies.docx</a:t>
            </a:r>
            <a:endParaRPr lang="en-US" dirty="0"/>
          </a:p>
          <a:p>
            <a:pPr lvl="2" fontAlgn="t"/>
            <a:r>
              <a:rPr lang="en-US" dirty="0">
                <a:hlinkClick r:id="rId9"/>
              </a:rPr>
              <a:t>https://mentor.ieee.org/omniran/dcn/17/omniran-17-0025-00-CF00-chapt-7-5-8-mapping-to-ieee802-technologies.docx</a:t>
            </a:r>
            <a:endParaRPr lang="en-US" dirty="0"/>
          </a:p>
          <a:p>
            <a:pPr lvl="2" fontAlgn="t"/>
            <a:r>
              <a:rPr lang="en-US" dirty="0">
                <a:hlinkClick r:id="rId10"/>
              </a:rPr>
              <a:t>https://mentor.ieee.org/omniran/dcn/17/omniran-17-0026-00-CF00-chapt-7-6-8-mapping-to-ieee802-technologies.docx</a:t>
            </a:r>
            <a:endParaRPr lang="en-US" dirty="0"/>
          </a:p>
          <a:p>
            <a:pPr fontAlgn="t"/>
            <a:r>
              <a:rPr lang="en-US" dirty="0"/>
              <a:t>New contributions to 802.1CF</a:t>
            </a:r>
          </a:p>
          <a:p>
            <a:pPr lvl="1" fontAlgn="t"/>
            <a:r>
              <a:rPr lang="en-US" dirty="0"/>
              <a:t>No new contributions</a:t>
            </a:r>
          </a:p>
          <a:p>
            <a:pPr lvl="0"/>
            <a:r>
              <a:rPr lang="en-US" dirty="0" err="1"/>
              <a:t>AoB</a:t>
            </a:r>
            <a:endParaRPr lang="en-US" dirty="0"/>
          </a:p>
          <a:p>
            <a:pPr lvl="1"/>
            <a:r>
              <a:rPr lang="en-US" dirty="0"/>
              <a:t>Plans for the Stuttgart interim on May 15-18</a:t>
            </a:r>
          </a:p>
          <a:p>
            <a:pPr lvl="1"/>
            <a:r>
              <a:rPr lang="en-US" dirty="0"/>
              <a:t>?</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pPr lvl="1"/>
            <a:r>
              <a:rPr lang="en-US" dirty="0"/>
              <a:t>Vancouver F2F minutes</a:t>
            </a:r>
          </a:p>
          <a:p>
            <a:pPr lvl="2"/>
            <a:r>
              <a:rPr lang="en-US" dirty="0">
                <a:hlinkClick r:id="rId2"/>
              </a:rPr>
              <a:t>https://mentor.ieee.org/omniran/dcn/17/omniran-17-0036-00-00TG-mar-2017-f2f-meeting-minutes.docx</a:t>
            </a:r>
            <a:endParaRPr lang="en-US" dirty="0"/>
          </a:p>
          <a:p>
            <a:pPr lvl="2"/>
            <a:r>
              <a:rPr lang="en-US" dirty="0">
                <a:hlinkClick r:id="rId3"/>
              </a:rPr>
              <a:t>https://mentor.ieee.org/omniran/dcn/17/omniran-17-0035-00-5gaa-mar-15th-f2f-meeting-minutes-for-5g-action-a.docx</a:t>
            </a:r>
            <a:endParaRPr lang="en-US" dirty="0"/>
          </a:p>
          <a:p>
            <a:pPr lvl="3"/>
            <a:r>
              <a:rPr lang="en-US" dirty="0"/>
              <a:t>Hao asked for a small correction to the March 2017 F2F meeting minutes. There is no conclusion yet about the location of the data modeling section in the document.</a:t>
            </a:r>
          </a:p>
          <a:p>
            <a:pPr lvl="3"/>
            <a:r>
              <a:rPr lang="en-US" dirty="0"/>
              <a:t>Chair offered to introduce correction to the minutes and upload a corrected version after the call.</a:t>
            </a:r>
          </a:p>
          <a:p>
            <a:pPr lvl="3"/>
            <a:r>
              <a:rPr lang="en-US" dirty="0"/>
              <a:t>No further comments received on the minutes</a:t>
            </a:r>
          </a:p>
          <a:p>
            <a:r>
              <a:rPr lang="en-US" dirty="0"/>
              <a:t>Reports</a:t>
            </a:r>
          </a:p>
          <a:p>
            <a:pPr lvl="1"/>
            <a:r>
              <a:rPr lang="en-US" dirty="0"/>
              <a:t>ICAID</a:t>
            </a:r>
          </a:p>
          <a:p>
            <a:pPr lvl="2"/>
            <a:r>
              <a:rPr lang="en-US" dirty="0"/>
              <a:t>Approval by SASB: </a:t>
            </a:r>
            <a:r>
              <a:rPr lang="en-US" dirty="0">
                <a:hlinkClick r:id="rId4"/>
              </a:rPr>
              <a:t>http://standards.ieee.org/about/sasb/0317sasbmin.pdf</a:t>
            </a:r>
            <a:endParaRPr lang="en-US" dirty="0"/>
          </a:p>
          <a:p>
            <a:pPr lvl="2"/>
            <a:r>
              <a:rPr lang="en-US" dirty="0"/>
              <a:t>Approval by </a:t>
            </a:r>
            <a:r>
              <a:rPr lang="en-US" dirty="0" err="1"/>
              <a:t>ICcom</a:t>
            </a:r>
            <a:r>
              <a:rPr lang="en-US" dirty="0"/>
              <a:t>: </a:t>
            </a:r>
            <a:r>
              <a:rPr lang="en-US" dirty="0">
                <a:hlinkClick r:id="rId5"/>
              </a:rPr>
              <a:t>http://standards.ieee.org/about/sasb/iccom/032217mins.pdf</a:t>
            </a:r>
            <a:endParaRPr lang="en-US" dirty="0"/>
          </a:p>
          <a:p>
            <a:pPr lvl="3"/>
            <a:r>
              <a:rPr lang="en-US" dirty="0"/>
              <a:t>Chair reported the successful approval of the 802.1 Industry Connections activity. Glenn is still looking for someone driving the activity. Max reported that he was offered the position, but he had to decline due to shortage of resources. Nevertheless he intends to contribute to the activity, in particular to advertise and promote the 802.1CF specification to potential users in industry.</a:t>
            </a:r>
          </a:p>
          <a:p>
            <a:pPr lvl="1"/>
            <a:r>
              <a:rPr lang="en-US" dirty="0"/>
              <a:t>Nothing else reported.</a:t>
            </a:r>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47500" lnSpcReduction="20000"/>
          </a:bodyPr>
          <a:lstStyle/>
          <a:p>
            <a:pPr fontAlgn="t"/>
            <a:r>
              <a:rPr lang="en-US" dirty="0"/>
              <a:t>Comment resolution of P802.1CF D0.4</a:t>
            </a:r>
          </a:p>
          <a:p>
            <a:pPr lvl="1" fontAlgn="t"/>
            <a:r>
              <a:rPr lang="en-US" dirty="0">
                <a:hlinkClick r:id="rId2"/>
              </a:rPr>
              <a:t>https://mentor.ieee.org/omniran/dcn/17/omniran-17-0030-02-CF00-802-1cf-d0-4-collected-comments.xls</a:t>
            </a:r>
            <a:endParaRPr lang="en-US" dirty="0"/>
          </a:p>
          <a:p>
            <a:pPr lvl="2" fontAlgn="t"/>
            <a:r>
              <a:rPr lang="en-US" dirty="0"/>
              <a:t>Chair opened the last revision of the comments’ spreadsheet and reviewed the open comments.</a:t>
            </a:r>
          </a:p>
          <a:p>
            <a:pPr lvl="2" fontAlgn="t"/>
            <a:r>
              <a:rPr lang="en-US" dirty="0"/>
              <a:t>The proposal to rearrange introductory text of section 6.2 to provide better explanation of the scope directly at the beginning of chapter 6 found common support. Max will provide a text proposal for the next conference call (comment 2)</a:t>
            </a:r>
          </a:p>
          <a:p>
            <a:pPr lvl="2" fontAlgn="t"/>
            <a:r>
              <a:rPr lang="en-US" dirty="0"/>
              <a:t>The adoption of the contributions on deployment scenarios discussed at the Vancouver meeting was agreed. There was some discussion regards the dangling interfaces in the second figure in the Wi-Fi router description concluding that the current representation is appropriate (comments 11, 15, 16)</a:t>
            </a:r>
          </a:p>
          <a:p>
            <a:pPr lvl="2" fontAlgn="t"/>
            <a:r>
              <a:rPr lang="en-US" dirty="0"/>
              <a:t>Hao offered to create for the next </a:t>
            </a:r>
            <a:r>
              <a:rPr lang="en-US" dirty="0" err="1"/>
              <a:t>confcall</a:t>
            </a:r>
            <a:r>
              <a:rPr lang="en-US" dirty="0"/>
              <a:t> a revised version of the figure of the residential gateway following the usual orientation of terminal towards access network (terminal is shown on the left side of the figure).</a:t>
            </a:r>
          </a:p>
          <a:p>
            <a:pPr lvl="2" fontAlgn="t"/>
            <a:r>
              <a:rPr lang="en-US" dirty="0"/>
              <a:t>Max explained that he will come back with proposal regarding ‘certificates’ in section 7.2. He believes that ‘credential’ should be used as a generic term for a mean to realize mutual trust between peers. ‘certificate’ is a particular implementation of a credential. (comment 18)</a:t>
            </a:r>
          </a:p>
          <a:p>
            <a:pPr lvl="1" fontAlgn="t"/>
            <a:r>
              <a:rPr lang="en-US" dirty="0">
                <a:hlinkClick r:id="rId3"/>
              </a:rPr>
              <a:t>https://mentor.ieee.org/omniran/dcn/17/omniran-17-0024-00-CF00-chapt-7-2-8-mapping-to-ieee802-technologies.docx</a:t>
            </a:r>
            <a:endParaRPr lang="en-US" dirty="0"/>
          </a:p>
          <a:p>
            <a:pPr lvl="2" fontAlgn="t"/>
            <a:r>
              <a:rPr lang="en-US" dirty="0"/>
              <a:t>Max introduced his proposal for section 7.2.8 explaining that it worked out to be more appropriate to describe realization of NDS for various technologies in separate sections, as not all technologies support for various reasons not all functions described in the chapter. The proposed text was considered appropriate and will be added to the next revision (comment 19)</a:t>
            </a:r>
          </a:p>
          <a:p>
            <a:pPr lvl="2" fontAlgn="t"/>
            <a:r>
              <a:rPr lang="en-US" dirty="0"/>
              <a:t>Hao raised the issue, whether the edition of the IEEE 802 standards should be mentioned when making references to particular clauses. The chair appreciated the comment and proposed to add within the Normative References chapter the edition year of the referenced IEEE 802 standards. Likely the clauses numbers will maintained in upcoming revisions, but sometimes revisions introduce major rearrangements of the specifications.</a:t>
            </a:r>
          </a:p>
          <a:p>
            <a:endParaRPr lang="en-US" dirty="0"/>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40000" lnSpcReduction="20000"/>
          </a:bodyPr>
          <a:lstStyle/>
          <a:p>
            <a:pPr fontAlgn="t"/>
            <a:r>
              <a:rPr lang="en-US" dirty="0"/>
              <a:t>Comment resolution of P802.1CF D0.4</a:t>
            </a:r>
          </a:p>
          <a:p>
            <a:pPr lvl="1" fontAlgn="t"/>
            <a:r>
              <a:rPr lang="en-US" dirty="0">
                <a:hlinkClick r:id="rId2"/>
              </a:rPr>
              <a:t>https://mentor.ieee.org/omniran/dcn/17/omniran-17-0025-00-CF00-chapt-7-5-8-mapping-to-ieee802-technologies.docx</a:t>
            </a:r>
            <a:endParaRPr lang="en-US" dirty="0"/>
          </a:p>
          <a:p>
            <a:pPr lvl="2" fontAlgn="t"/>
            <a:r>
              <a:rPr lang="en-US" dirty="0"/>
              <a:t>Max introduced his proposal for references to the particular sections in the IEEE 802 specifications. The table seems to be appropriate, however the relation of table entries to the described functions should become clear, i.e. the term ‘filtering’ does not appear in the text, and the purpose of the function is not obvious from the text. Max will revise the document replacing the term ‘filtering’ with a term appearing in the specification text. (comment 33)</a:t>
            </a:r>
          </a:p>
          <a:p>
            <a:pPr lvl="1" fontAlgn="t"/>
            <a:r>
              <a:rPr lang="en-US" dirty="0">
                <a:hlinkClick r:id="rId3"/>
              </a:rPr>
              <a:t>https://mentor.ieee.org/omniran/dcn/17/omniran-17-0026-00-CF00-chapt-7-6-8-mapping-to-ieee802-technologies.docx</a:t>
            </a:r>
            <a:endParaRPr lang="en-US" dirty="0"/>
          </a:p>
          <a:p>
            <a:pPr lvl="2" fontAlgn="t"/>
            <a:r>
              <a:rPr lang="en-US" dirty="0"/>
              <a:t>Max introduced his proposal especially explaining that the term ‘</a:t>
            </a:r>
            <a:r>
              <a:rPr lang="en-US" dirty="0" err="1"/>
              <a:t>QoS</a:t>
            </a:r>
            <a:r>
              <a:rPr lang="en-US" dirty="0"/>
              <a:t>’ does not appear in the IEEE 802.3 specification at all. Hao asked for the possibility to review the referenced sections in relation to the references in the accounting sections, as references to </a:t>
            </a:r>
            <a:r>
              <a:rPr lang="en-US" dirty="0" err="1"/>
              <a:t>QoS</a:t>
            </a:r>
            <a:r>
              <a:rPr lang="en-US" dirty="0"/>
              <a:t> related attributes are made for accounting as well. Both sections should make use of the same references for the same capabilities. Hao will provide his results for the next conference call. (comment 36)</a:t>
            </a:r>
          </a:p>
          <a:p>
            <a:pPr lvl="1" fontAlgn="t"/>
            <a:r>
              <a:rPr lang="en-US" dirty="0"/>
              <a:t>Only open comment missing proposed remedy is comment 47 on missing text for section 8.3 on virtualized network instantiation. Max will create text proposal prior to the next conference call on May 2</a:t>
            </a:r>
            <a:r>
              <a:rPr lang="en-US" baseline="30000" dirty="0"/>
              <a:t>nd</a:t>
            </a:r>
            <a:r>
              <a:rPr lang="en-US" dirty="0"/>
              <a:t>, and will explicitly invite Yonggang Fang (ZTETX) for the review meeting.</a:t>
            </a:r>
          </a:p>
          <a:p>
            <a:pPr fontAlgn="t"/>
            <a:r>
              <a:rPr lang="en-US" dirty="0"/>
              <a:t>New contributions to 802.1CF</a:t>
            </a:r>
          </a:p>
          <a:p>
            <a:pPr lvl="1" fontAlgn="t"/>
            <a:r>
              <a:rPr lang="en-US" dirty="0"/>
              <a:t>No new contribution available for the call</a:t>
            </a:r>
          </a:p>
          <a:p>
            <a:pPr lvl="0"/>
            <a:r>
              <a:rPr lang="en-US" dirty="0" err="1"/>
              <a:t>AoB</a:t>
            </a:r>
            <a:endParaRPr lang="en-US" dirty="0"/>
          </a:p>
          <a:p>
            <a:pPr lvl="1"/>
            <a:r>
              <a:rPr lang="en-US" dirty="0"/>
              <a:t>Plans for the Stuttgart interim on May 15-18</a:t>
            </a:r>
          </a:p>
          <a:p>
            <a:pPr lvl="2"/>
            <a:r>
              <a:rPr lang="en-US" dirty="0"/>
              <a:t>The chair informed that preliminary planning of the May F2F interim meeting reserved two half days on Monday afternoon and Tuesday afternoon for OmniRAN TG discussions. It was asked to add another half-day meeting time on Wednesday to have sufficient time for comprehensive discussions and careful review of the contributions. The chair will forward the extended demand for meeting time to the </a:t>
            </a:r>
            <a:r>
              <a:rPr lang="en-US" dirty="0" err="1"/>
              <a:t>Suttgart</a:t>
            </a:r>
            <a:r>
              <a:rPr lang="en-US" dirty="0"/>
              <a:t> meeting organizer.</a:t>
            </a:r>
          </a:p>
          <a:p>
            <a:pPr lvl="1"/>
            <a:r>
              <a:rPr lang="en-US" dirty="0"/>
              <a:t>When being asked, the chair explained that currently no OmniRAN special session is planned for discussion of input to the IC activity. However such special session could be easily arranged if necessary for moving on with the IC activities.</a:t>
            </a:r>
          </a:p>
          <a:p>
            <a:pPr lvl="1"/>
            <a:endParaRPr lang="en-US" dirty="0"/>
          </a:p>
          <a:p>
            <a:r>
              <a:rPr lang="en-US" dirty="0"/>
              <a:t>Meeting adjourned by chair at 10:59 AM ET.</a:t>
            </a:r>
          </a:p>
          <a:p>
            <a:endParaRPr lang="en-US" dirty="0"/>
          </a:p>
        </p:txBody>
      </p:sp>
    </p:spTree>
    <p:extLst>
      <p:ext uri="{BB962C8B-B14F-4D97-AF65-F5344CB8AC3E}">
        <p14:creationId xmlns:p14="http://schemas.microsoft.com/office/powerpoint/2010/main" val="174144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a:t>Tuesday, April 11</a:t>
            </a:r>
            <a:r>
              <a:rPr lang="en-GB" baseline="30000" dirty="0"/>
              <a:t>th</a:t>
            </a:r>
            <a:r>
              <a:rPr lang="en-US" dirty="0"/>
              <a:t>, 2017 at 09:30-11:00am ET</a:t>
            </a:r>
          </a:p>
          <a:p>
            <a:endParaRPr lang="en-US" dirty="0"/>
          </a:p>
          <a:p>
            <a:r>
              <a:rPr lang="en-US" dirty="0"/>
              <a:t>Join WebEx meeting:</a:t>
            </a:r>
          </a:p>
          <a:p>
            <a:pPr lvl="1"/>
            <a:r>
              <a:rPr lang="en-US" dirty="0">
                <a:hlinkClick r:id="rId3"/>
              </a:rPr>
              <a:t>https://nokiameetings.webex.com/nokiameetings/j.php?MTID=md93c66923e06ebc2f89c76168622da8c</a:t>
            </a:r>
            <a:endParaRPr lang="en-US" dirty="0"/>
          </a:p>
          <a:p>
            <a:pPr lvl="1"/>
            <a:r>
              <a:rPr lang="en-US" dirty="0"/>
              <a:t>Meeting number: 954 975 149  </a:t>
            </a:r>
          </a:p>
          <a:p>
            <a:pPr lvl="1"/>
            <a:r>
              <a:rPr lang="en-US" dirty="0"/>
              <a:t>Meeting password: OmniRAN</a:t>
            </a:r>
          </a:p>
          <a:p>
            <a:r>
              <a:rPr lang="en-US" dirty="0"/>
              <a:t>Join by phone</a:t>
            </a:r>
          </a:p>
          <a:p>
            <a:pPr lvl="1"/>
            <a:r>
              <a:rPr lang="en-US" dirty="0"/>
              <a:t>Access code: 954 975 149   </a:t>
            </a:r>
          </a:p>
          <a:p>
            <a:pPr lvl="1"/>
            <a:r>
              <a:rPr lang="en-US" dirty="0"/>
              <a:t>+1 972 445 9814 United States (Dallas) </a:t>
            </a:r>
          </a:p>
          <a:p>
            <a:pPr lvl="1"/>
            <a:r>
              <a:rPr lang="en-US" dirty="0"/>
              <a:t>Global call-in numbers</a:t>
            </a:r>
          </a:p>
          <a:p>
            <a:pPr lvl="1" fontAlgn="t"/>
            <a:r>
              <a:rPr lang="en-US" dirty="0">
                <a:hlinkClick r:id="rId4"/>
              </a:rPr>
              <a:t>https://nokiameetings.webex.com/nokiameetings/globalcallin.php?serviceType=MC&amp;ED=493455792&amp;tollFree=1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Vancouver F2F minutes</a:t>
            </a:r>
          </a:p>
          <a:p>
            <a:r>
              <a:rPr lang="en-US" dirty="0"/>
              <a:t>Reports</a:t>
            </a:r>
          </a:p>
          <a:p>
            <a:pPr fontAlgn="t"/>
            <a:r>
              <a:rPr lang="en-US" dirty="0"/>
              <a:t>Comment resolution of P802.1CF D0.4</a:t>
            </a:r>
          </a:p>
          <a:p>
            <a:pPr fontAlgn="t"/>
            <a:r>
              <a:rPr lang="en-US" dirty="0"/>
              <a:t>New contributions to 802.1CF</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1474</TotalTime>
  <Words>2264</Words>
  <Application>Microsoft Office PowerPoint</Application>
  <PresentationFormat>On-screen Show (4:3)</PresentationFormat>
  <Paragraphs>176</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Helvetica</vt:lpstr>
      <vt:lpstr>Monotype Sorts</vt:lpstr>
      <vt:lpstr>Times</vt:lpstr>
      <vt:lpstr>Times New Roman</vt:lpstr>
      <vt:lpstr>Template</vt:lpstr>
      <vt:lpstr>IEEE 802.1 OmniRAN TG April 11th ,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315</cp:revision>
  <cp:lastPrinted>1998-02-10T13:28:06Z</cp:lastPrinted>
  <dcterms:created xsi:type="dcterms:W3CDTF">2011-12-30T17:06:23Z</dcterms:created>
  <dcterms:modified xsi:type="dcterms:W3CDTF">2017-04-12T17:27:37Z</dcterms:modified>
</cp:coreProperties>
</file>