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12" r:id="rId16"/>
    <p:sldId id="309" r:id="rId17"/>
    <p:sldId id="310" r:id="rId18"/>
    <p:sldId id="31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9233" autoAdjust="0"/>
  </p:normalViewPr>
  <p:slideViewPr>
    <p:cSldViewPr>
      <p:cViewPr varScale="1">
        <p:scale>
          <a:sx n="122" d="100"/>
          <a:sy n="122" d="100"/>
        </p:scale>
        <p:origin x="2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omniran-17-0040-01-00TG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38-00-00TG-apr-11th-confcall-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omniran/dcn/17/omniran-17-0027-00-CF00-chapt-8-3-virtualized-network-instantiation.docx" TargetMode="External"/><Relationship Id="rId4" Type="http://schemas.openxmlformats.org/officeDocument/2006/relationships/hyperlink" Target="https://mentor.ieee.org/omniran/dcn/17/omniran-17-0039-00-CF00-chapt-6-intro-amendment-proposal.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38-00-00TG-apr-11th-confcall-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39-00-CF00-chapt-6-intro-amendment-proposal.docx" TargetMode="External"/><Relationship Id="rId2" Type="http://schemas.openxmlformats.org/officeDocument/2006/relationships/hyperlink" Target="https://mentor.ieee.org/omniran/dcn/17/omniran-17-0030-03-CF00-802-1cf-d0-4-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27-00-CF00-chapt-8-3-virtualized-network-instantiation.docx" TargetMode="External"/><Relationship Id="rId2" Type="http://schemas.openxmlformats.org/officeDocument/2006/relationships/hyperlink" Target="https://mentor.ieee.org/omniran/dcn/17/omniran-17-0039-00-CF00-chapt-6-intro-amendment-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72da1f1f2d5f047149d2e46f08cab8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May 2</a:t>
            </a:r>
            <a:r>
              <a:rPr lang="en-US" baseline="30000" dirty="0"/>
              <a:t>nd</a:t>
            </a:r>
            <a:r>
              <a:rPr lang="en-US" dirty="0"/>
              <a:t>, 2017 Conference Call</a:t>
            </a:r>
          </a:p>
        </p:txBody>
      </p:sp>
      <p:sp>
        <p:nvSpPr>
          <p:cNvPr id="3" name="Subtitle 2"/>
          <p:cNvSpPr>
            <a:spLocks noGrp="1"/>
          </p:cNvSpPr>
          <p:nvPr>
            <p:ph type="subTitle" idx="1"/>
          </p:nvPr>
        </p:nvSpPr>
        <p:spPr/>
        <p:txBody>
          <a:bodyPr/>
          <a:lstStyle/>
          <a:p>
            <a:r>
              <a:rPr lang="en-US" dirty="0"/>
              <a:t>2016-05-02</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10:31 AM ET</a:t>
            </a:r>
          </a:p>
          <a:p>
            <a:r>
              <a:rPr lang="en-GB" sz="2400" dirty="0"/>
              <a:t>Minutes taker:</a:t>
            </a:r>
          </a:p>
          <a:p>
            <a:pPr lvl="1"/>
            <a:r>
              <a:rPr lang="en-GB" sz="2000" dirty="0"/>
              <a:t>Walter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lvl="1"/>
            <a:r>
              <a:rPr lang="en-GB" sz="1600" dirty="0" err="1"/>
              <a:t>Margretta</a:t>
            </a:r>
            <a:r>
              <a:rPr lang="en-GB" sz="1600" dirty="0"/>
              <a:t> </a:t>
            </a:r>
            <a:r>
              <a:rPr lang="en-GB" sz="1600" dirty="0" err="1"/>
              <a:t>Beaty</a:t>
            </a:r>
            <a:r>
              <a:rPr lang="en-GB" sz="1600" dirty="0"/>
              <a:t> appeared on </a:t>
            </a:r>
            <a:r>
              <a:rPr lang="en-GB" sz="1600" dirty="0" err="1"/>
              <a:t>WebEX</a:t>
            </a:r>
            <a:r>
              <a:rPr lang="en-GB" sz="1600" dirty="0"/>
              <a:t>, but did not speak up</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40802498"/>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Yonggang Fang</a:t>
                      </a:r>
                    </a:p>
                  </a:txBody>
                  <a:tcPr/>
                </a:tc>
                <a:tc>
                  <a:txBody>
                    <a:bodyPr/>
                    <a:lstStyle/>
                    <a:p>
                      <a:r>
                        <a:rPr lang="en-US" sz="1400" dirty="0">
                          <a:solidFill>
                            <a:schemeClr val="tx1"/>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Review of minutes</a:t>
            </a:r>
          </a:p>
          <a:p>
            <a:pPr lvl="1"/>
            <a:r>
              <a:rPr lang="en-US" dirty="0"/>
              <a:t> Apr 11</a:t>
            </a:r>
            <a:r>
              <a:rPr lang="en-US" baseline="30000" dirty="0"/>
              <a:t>th</a:t>
            </a:r>
            <a:r>
              <a:rPr lang="en-US" dirty="0"/>
              <a:t> </a:t>
            </a:r>
            <a:r>
              <a:rPr lang="en-US" dirty="0" err="1"/>
              <a:t>confcall</a:t>
            </a:r>
            <a:r>
              <a:rPr lang="en-US" dirty="0"/>
              <a:t> minutes</a:t>
            </a:r>
          </a:p>
          <a:p>
            <a:pPr lvl="2"/>
            <a:r>
              <a:rPr lang="en-US" dirty="0">
                <a:hlinkClick r:id="rId3"/>
              </a:rPr>
              <a:t>https://mentor.ieee.org/omniran/dcn/17/omniran-17-0038-00-00TG-apr-11th-confcall-minutes.docx</a:t>
            </a:r>
            <a:endParaRPr lang="en-US" dirty="0"/>
          </a:p>
          <a:p>
            <a:r>
              <a:rPr lang="en-US" dirty="0"/>
              <a:t>Reports</a:t>
            </a:r>
          </a:p>
          <a:p>
            <a:pPr lvl="1"/>
            <a:r>
              <a:rPr lang="en-US" dirty="0"/>
              <a:t>?</a:t>
            </a:r>
          </a:p>
          <a:p>
            <a:pPr fontAlgn="t"/>
            <a:r>
              <a:rPr lang="en-US" dirty="0"/>
              <a:t>Comment resolution of P802.1CF D0.4</a:t>
            </a:r>
          </a:p>
          <a:p>
            <a:pPr lvl="1" fontAlgn="t"/>
            <a:r>
              <a:rPr lang="en-US" dirty="0">
                <a:hlinkClick r:id="rId4"/>
              </a:rPr>
              <a:t>https://mentor.ieee.org/omniran/dcn/16/omniran-16-0067-03-CF00-deployment-scenarios-for-home-network.docx</a:t>
            </a:r>
          </a:p>
          <a:p>
            <a:pPr lvl="1" fontAlgn="t"/>
            <a:r>
              <a:rPr lang="en-US" dirty="0">
                <a:hlinkClick r:id="rId4"/>
              </a:rPr>
              <a:t>https://mentor.ieee.org/omniran/dcn/17/omniran-17-0025-01-CF00-chapt-7-5-8-mapping-to-ieee802-technologies.docx</a:t>
            </a:r>
          </a:p>
          <a:p>
            <a:pPr lvl="1" fontAlgn="t"/>
            <a:r>
              <a:rPr lang="en-US" dirty="0">
                <a:hlinkClick r:id="rId4"/>
              </a:rPr>
              <a:t>https://mentor.ieee.org/omniran/dcn/17/omniran-17-0039-00-CF00-chapt-6-intro-amendment-proposal.docx</a:t>
            </a:r>
            <a:endParaRPr lang="en-US" dirty="0"/>
          </a:p>
          <a:p>
            <a:pPr lvl="1" fontAlgn="t"/>
            <a:r>
              <a:rPr lang="en-US" dirty="0">
                <a:hlinkClick r:id="rId5"/>
              </a:rPr>
              <a:t>https://mentor.ieee.org/omniran/dcn/17/omniran-17-0027-00-CF00-chapt-8-3-virtualized-network-instantiation.docx</a:t>
            </a:r>
            <a:r>
              <a:rPr lang="en-US" dirty="0"/>
              <a:t>?</a:t>
            </a:r>
          </a:p>
          <a:p>
            <a:pPr fontAlgn="t"/>
            <a:r>
              <a:rPr lang="en-US" dirty="0"/>
              <a:t>New contributions to 802.1CF</a:t>
            </a:r>
          </a:p>
          <a:p>
            <a:pPr lvl="1" fontAlgn="t"/>
            <a:r>
              <a:rPr lang="en-US" dirty="0"/>
              <a:t>none</a:t>
            </a:r>
          </a:p>
          <a:p>
            <a:pPr fontAlgn="t"/>
            <a:r>
              <a:rPr lang="en-US" dirty="0"/>
              <a:t>Plans for Stuttgart F2F</a:t>
            </a:r>
          </a:p>
          <a:p>
            <a:pPr lvl="1" fontAlgn="t"/>
            <a:r>
              <a:rPr lang="en-US" dirty="0"/>
              <a:t>Last two slides of this document</a:t>
            </a:r>
          </a:p>
          <a:p>
            <a:pPr lvl="0"/>
            <a:r>
              <a:rPr lang="en-US" dirty="0" err="1"/>
              <a:t>AoB</a:t>
            </a:r>
            <a:endParaRPr lang="en-US" dirty="0"/>
          </a:p>
          <a:p>
            <a:pPr lvl="1"/>
            <a:r>
              <a:rPr lang="en-US" dirty="0"/>
              <a:t>?</a:t>
            </a:r>
          </a:p>
          <a:p>
            <a:pPr marL="0" indent="0">
              <a:buNone/>
            </a:pPr>
            <a:endParaRPr lang="en-US" dirty="0"/>
          </a:p>
          <a:p>
            <a:pPr marL="0" indent="0">
              <a:buNone/>
            </a:pPr>
            <a:r>
              <a:rPr lang="en-US" dirty="0"/>
              <a:t>Agenda approved as no comment was raised.</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Apr 11</a:t>
            </a:r>
            <a:r>
              <a:rPr lang="en-US" baseline="30000" dirty="0"/>
              <a:t>th</a:t>
            </a:r>
            <a:r>
              <a:rPr lang="en-US" dirty="0"/>
              <a:t> </a:t>
            </a:r>
            <a:r>
              <a:rPr lang="en-US" dirty="0" err="1"/>
              <a:t>confcall</a:t>
            </a:r>
            <a:r>
              <a:rPr lang="en-US" dirty="0"/>
              <a:t> minutes</a:t>
            </a:r>
          </a:p>
          <a:p>
            <a:pPr lvl="2"/>
            <a:r>
              <a:rPr lang="en-US" dirty="0">
                <a:hlinkClick r:id="rId2"/>
              </a:rPr>
              <a:t>https://mentor.ieee.org/omniran/dcn/17/omniran-17-0038-00-00TG-apr-11th-confcall-minutes.docx</a:t>
            </a:r>
            <a:endParaRPr lang="en-US" dirty="0"/>
          </a:p>
          <a:p>
            <a:pPr lvl="2"/>
            <a:r>
              <a:rPr lang="en-US" dirty="0"/>
              <a:t>No comments brought up.</a:t>
            </a:r>
          </a:p>
          <a:p>
            <a:r>
              <a:rPr lang="en-US" dirty="0"/>
              <a:t>Reports</a:t>
            </a:r>
          </a:p>
          <a:p>
            <a:pPr lvl="1"/>
            <a:r>
              <a:rPr lang="en-US" dirty="0"/>
              <a:t>No reports given.</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47500" lnSpcReduction="20000"/>
          </a:bodyPr>
          <a:lstStyle/>
          <a:p>
            <a:pPr fontAlgn="t"/>
            <a:r>
              <a:rPr lang="en-US" dirty="0"/>
              <a:t>Comment resolution of P802.1CF D0.4</a:t>
            </a:r>
          </a:p>
          <a:p>
            <a:pPr lvl="1" fontAlgn="t"/>
            <a:r>
              <a:rPr lang="en-US" dirty="0"/>
              <a:t>The remaining open issues were reviewed based on the latest comments spreadsheet </a:t>
            </a:r>
            <a:r>
              <a:rPr lang="en-US" dirty="0">
                <a:hlinkClick r:id="rId2"/>
              </a:rPr>
              <a:t>https://mentor.ieee.org/omniran/dcn/17/omniran-17-0030-03-CF00-802-1cf-d0-4-collected-comments.xls</a:t>
            </a:r>
            <a:endParaRPr lang="en-US" dirty="0"/>
          </a:p>
          <a:p>
            <a:pPr lvl="1" fontAlgn="t"/>
            <a:r>
              <a:rPr lang="en-US" dirty="0"/>
              <a:t>Review of open issues</a:t>
            </a:r>
          </a:p>
          <a:p>
            <a:pPr lvl="2" fontAlgn="t"/>
            <a:r>
              <a:rPr lang="en-US" dirty="0"/>
              <a:t>Max brought up CID#18, asking about clarification of ‘certificate’ in section 7.2. Max explained that certificate is indeed a questionable implementation detail, and proposed to replace ‘certificate’ through ‘credential’, which is describing the fact without stating one particular implementation. Group agreed to replace ‘certificate’ through ‘credential’ in section 7.2 to address CID#18</a:t>
            </a:r>
          </a:p>
          <a:p>
            <a:pPr lvl="1" fontAlgn="t"/>
            <a:r>
              <a:rPr lang="en-US" dirty="0"/>
              <a:t>Open from Apr 11</a:t>
            </a:r>
            <a:r>
              <a:rPr lang="en-US" baseline="30000" dirty="0"/>
              <a:t>th</a:t>
            </a:r>
            <a:r>
              <a:rPr lang="en-US" dirty="0"/>
              <a:t> call</a:t>
            </a:r>
            <a:endParaRPr lang="en-US" dirty="0">
              <a:hlinkClick r:id="rId3"/>
            </a:endParaRPr>
          </a:p>
          <a:p>
            <a:pPr lvl="2" fontAlgn="t"/>
            <a:r>
              <a:rPr lang="en-US" dirty="0">
                <a:hlinkClick r:id="rId3"/>
              </a:rPr>
              <a:t>https://mentor.ieee.org/omniran/dcn/17/omniran-17-0025-01-CF00-chapt-7-5-8-mapping-to-ieee802-technologies.docx</a:t>
            </a:r>
          </a:p>
          <a:p>
            <a:pPr lvl="2" fontAlgn="t"/>
            <a:r>
              <a:rPr lang="en-US" dirty="0"/>
              <a:t>Max opened revised contribution to show that questionable term ‘</a:t>
            </a:r>
            <a:r>
              <a:rPr lang="en-US" dirty="0" err="1"/>
              <a:t>filering</a:t>
            </a:r>
            <a:r>
              <a:rPr lang="en-US" dirty="0"/>
              <a:t>’ has been changed to ‘data path forwarding’. Group agreed that revised contribution is fine for inclusion into the next draft.</a:t>
            </a:r>
          </a:p>
          <a:p>
            <a:pPr lvl="2" fontAlgn="t"/>
            <a:r>
              <a:rPr lang="en-US" dirty="0"/>
              <a:t>Hao asked for some more time to review the contribution addressing CID#36, as the presented information may not be aligned with the accounting section, as both make use of </a:t>
            </a:r>
            <a:r>
              <a:rPr lang="en-US" dirty="0" err="1"/>
              <a:t>QoS</a:t>
            </a:r>
            <a:r>
              <a:rPr lang="en-US" dirty="0"/>
              <a:t> parameters. It was agreed to review and close the issue in the upcoming Stuttgart F2F.</a:t>
            </a:r>
            <a:endParaRPr lang="en-US" dirty="0">
              <a:hlinkClick r:id="rId3"/>
            </a:endParaRPr>
          </a:p>
          <a:p>
            <a:pPr lvl="1" fontAlgn="t"/>
            <a:r>
              <a:rPr lang="en-US" dirty="0"/>
              <a:t>Correction of figure</a:t>
            </a:r>
          </a:p>
          <a:p>
            <a:pPr lvl="2" fontAlgn="t"/>
            <a:r>
              <a:rPr lang="en-US" dirty="0">
                <a:hlinkClick r:id="rId3"/>
              </a:rPr>
              <a:t>https://mentor.ieee.org/omniran/dcn/16/omniran-16-0067-03-CF00-deployment-scenarios-for-home-network.docx</a:t>
            </a:r>
          </a:p>
          <a:p>
            <a:pPr lvl="2" fontAlgn="t"/>
            <a:r>
              <a:rPr lang="en-US" dirty="0"/>
              <a:t>Hao introduced his revision of the figure of the home gateway, which adopted the orientation of the other figures in the document with the user and terminal appearing to the left of the figure. Max confirmed that the figure showing the mapping to the network reference model provides clear evidence that the NRM is applicable to home gateways.</a:t>
            </a:r>
            <a:endParaRPr lang="en-US" dirty="0">
              <a:hlinkClick r:id="rId3"/>
            </a:endParaRPr>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524000"/>
            <a:ext cx="8229600" cy="4876800"/>
          </a:xfrm>
        </p:spPr>
        <p:txBody>
          <a:bodyPr>
            <a:normAutofit fontScale="55000" lnSpcReduction="20000"/>
          </a:bodyPr>
          <a:lstStyle/>
          <a:p>
            <a:pPr fontAlgn="t"/>
            <a:r>
              <a:rPr lang="en-US" dirty="0"/>
              <a:t>Comment resolution of P802.1CF D0.4</a:t>
            </a:r>
          </a:p>
          <a:p>
            <a:pPr lvl="1" fontAlgn="t"/>
            <a:r>
              <a:rPr lang="en-US" dirty="0"/>
              <a:t>Proposal for CID#02</a:t>
            </a:r>
          </a:p>
          <a:p>
            <a:pPr lvl="2" fontAlgn="t"/>
            <a:r>
              <a:rPr lang="en-US" dirty="0">
                <a:hlinkClick r:id="rId2"/>
              </a:rPr>
              <a:t>https://mentor.ieee.org/omniran/dcn/17/omniran-17-0039-00-CF00-chapt-6-intro-amendment-proposal.docx</a:t>
            </a:r>
            <a:endParaRPr lang="en-US" dirty="0"/>
          </a:p>
          <a:p>
            <a:pPr lvl="2" fontAlgn="t"/>
            <a:r>
              <a:rPr lang="en-US" dirty="0"/>
              <a:t>Max introduced his proposal to address the CID#02 through providing more information about the scope of the specification already at the begin of Chapter 6. He moved the generic part of the introduction of </a:t>
            </a:r>
            <a:r>
              <a:rPr lang="en-US" dirty="0" err="1"/>
              <a:t>chapt</a:t>
            </a:r>
            <a:r>
              <a:rPr lang="en-US" dirty="0"/>
              <a:t> 6.1 together with part of the figure exposing the protocol stack architecture to the beginning of the chapter and cleaned up the remaining text of </a:t>
            </a:r>
            <a:r>
              <a:rPr lang="en-US" dirty="0" err="1"/>
              <a:t>chapt</a:t>
            </a:r>
            <a:r>
              <a:rPr lang="en-US" dirty="0"/>
              <a:t> 6.1 and revised the sequence to provide better flow of thoughts.</a:t>
            </a:r>
          </a:p>
          <a:p>
            <a:pPr lvl="2" fontAlgn="t"/>
            <a:r>
              <a:rPr lang="en-US" dirty="0"/>
              <a:t>No comments were raised on the proposed text, and Max asked for review until the Stuttgart meeting to finally agree about the proposal.</a:t>
            </a:r>
          </a:p>
          <a:p>
            <a:pPr lvl="1" fontAlgn="t"/>
            <a:r>
              <a:rPr lang="en-US" dirty="0"/>
              <a:t>Proposal for CID#47</a:t>
            </a:r>
          </a:p>
          <a:p>
            <a:pPr lvl="2" fontAlgn="t"/>
            <a:r>
              <a:rPr lang="en-US" dirty="0">
                <a:hlinkClick r:id="rId3"/>
              </a:rPr>
              <a:t>https://mentor.ieee.org/omniran/dcn/17/omniran-17-0027-00-CF00-chapt-8-3-virtualized-network-instantiation.docx</a:t>
            </a:r>
            <a:endParaRPr lang="en-US" dirty="0"/>
          </a:p>
          <a:p>
            <a:pPr lvl="2" fontAlgn="t"/>
            <a:r>
              <a:rPr lang="en-US" dirty="0"/>
              <a:t>A more comprehensive discussion took place of the revision of the initial text of Yonggang for alignment of terminology and concepts with the architectural description in chapter 6.</a:t>
            </a:r>
          </a:p>
          <a:p>
            <a:pPr lvl="2" fontAlgn="t"/>
            <a:r>
              <a:rPr lang="en-US" dirty="0"/>
              <a:t>A number of missing editorial corrections were brought up, and Yonggang recommended to show the whole BSS/OSS including orchestrator and infrastructure of the infrastructure provider in a different color to the access network operator.</a:t>
            </a:r>
          </a:p>
          <a:p>
            <a:pPr lvl="2" fontAlgn="t"/>
            <a:r>
              <a:rPr lang="en-US" dirty="0"/>
              <a:t>There was agreement that the procedures should be illustrated through message flow diagrams depicting the messaging explained in the text. Max offered to create a further revision for review at the Stuttgart F2F meeting, with the message flow diagrams added.</a:t>
            </a:r>
          </a:p>
          <a:p>
            <a:pPr lvl="2" fontAlgn="t"/>
            <a:r>
              <a:rPr lang="en-US" dirty="0"/>
              <a:t>Max explained that he removed the attribute specifications, as the content given in the original contribution was not aligned to the document. The attributes may be re-introduced later, when the data modeling discussions progressed and the content of the definitions in chapter 7 is more stable.</a:t>
            </a:r>
          </a:p>
        </p:txBody>
      </p:sp>
    </p:spTree>
    <p:extLst>
      <p:ext uri="{BB962C8B-B14F-4D97-AF65-F5344CB8AC3E}">
        <p14:creationId xmlns:p14="http://schemas.microsoft.com/office/powerpoint/2010/main" val="2366800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62500" lnSpcReduction="20000"/>
          </a:bodyPr>
          <a:lstStyle/>
          <a:p>
            <a:pPr fontAlgn="t"/>
            <a:r>
              <a:rPr lang="en-US" dirty="0"/>
              <a:t>New contributions to 802.1CF</a:t>
            </a:r>
          </a:p>
          <a:p>
            <a:pPr lvl="1" fontAlgn="t"/>
            <a:r>
              <a:rPr lang="en-US" dirty="0"/>
              <a:t>No new contributions</a:t>
            </a:r>
          </a:p>
          <a:p>
            <a:r>
              <a:rPr lang="en-US" dirty="0"/>
              <a:t>Plans for Stuttgart F2F</a:t>
            </a:r>
          </a:p>
          <a:p>
            <a:pPr lvl="1"/>
            <a:r>
              <a:rPr lang="en-US" dirty="0"/>
              <a:t>Interim meeting on May 15-18, 2017 in </a:t>
            </a:r>
            <a:r>
              <a:rPr lang="en-US" dirty="0" err="1"/>
              <a:t>Suttgart</a:t>
            </a:r>
            <a:r>
              <a:rPr lang="en-US" dirty="0"/>
              <a:t>, Germany</a:t>
            </a:r>
          </a:p>
          <a:p>
            <a:pPr lvl="1"/>
            <a:r>
              <a:rPr lang="en-US" dirty="0"/>
              <a:t>Agenda proposal and timeline on next two slides</a:t>
            </a:r>
          </a:p>
          <a:p>
            <a:pPr lvl="2"/>
            <a:r>
              <a:rPr lang="en-US" dirty="0"/>
              <a:t>Max presented the agenda proposal and the timeline for the Stuttgart F2F. There will be no session on Thursday.</a:t>
            </a:r>
          </a:p>
          <a:p>
            <a:pPr lvl="2"/>
            <a:r>
              <a:rPr lang="en-US" dirty="0"/>
              <a:t>No additional agenda items were demanded.</a:t>
            </a:r>
          </a:p>
          <a:p>
            <a:pPr lvl="0"/>
            <a:r>
              <a:rPr lang="en-US" dirty="0" err="1"/>
              <a:t>AoB</a:t>
            </a:r>
            <a:endParaRPr lang="en-US" dirty="0"/>
          </a:p>
          <a:p>
            <a:pPr lvl="1"/>
            <a:r>
              <a:rPr lang="en-US" dirty="0"/>
              <a:t>Hao asked about the approach to introduce the data modeling into the specification given the expectation to have the next draft available until the July meeting.</a:t>
            </a:r>
          </a:p>
          <a:p>
            <a:pPr lvl="2"/>
            <a:r>
              <a:rPr lang="en-US" dirty="0"/>
              <a:t>Max explained, that he would expect the basic structure to be discussed and agreed in Stuttgart F2F, with more detailed content added as part of the next recirculation.</a:t>
            </a:r>
          </a:p>
          <a:p>
            <a:pPr lvl="1"/>
            <a:endParaRPr lang="en-US" dirty="0"/>
          </a:p>
          <a:p>
            <a:pPr marL="0" lvl="0" indent="0">
              <a:buNone/>
            </a:pPr>
            <a:r>
              <a:rPr lang="en-US" dirty="0"/>
              <a:t>Adjourned by chair at 11:03 AM ET</a:t>
            </a:r>
          </a:p>
        </p:txBody>
      </p:sp>
    </p:spTree>
    <p:extLst>
      <p:ext uri="{BB962C8B-B14F-4D97-AF65-F5344CB8AC3E}">
        <p14:creationId xmlns:p14="http://schemas.microsoft.com/office/powerpoint/2010/main" val="4286912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Connections on </a:t>
            </a:r>
          </a:p>
          <a:p>
            <a:pPr marL="857250" lvl="2" indent="0">
              <a:buNone/>
            </a:pPr>
            <a:r>
              <a:rPr lang="en-US" dirty="0"/>
              <a:t>‘IEEE 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40985784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5/15</a:t>
                      </a:r>
                    </a:p>
                  </a:txBody>
                  <a:tcPr marL="0" marR="0" marT="0" marB="0">
                    <a:solidFill>
                      <a:schemeClr val="bg1"/>
                    </a:solidFill>
                  </a:tcPr>
                </a:tc>
                <a:tc>
                  <a:txBody>
                    <a:bodyPr/>
                    <a:lstStyle/>
                    <a:p>
                      <a:pPr algn="ctr"/>
                      <a:r>
                        <a:rPr lang="en-US" sz="1800" dirty="0">
                          <a:solidFill>
                            <a:schemeClr val="tx2"/>
                          </a:solidFill>
                        </a:rPr>
                        <a:t>Tue 5/16</a:t>
                      </a:r>
                    </a:p>
                  </a:txBody>
                  <a:tcPr marL="0" marR="0" marT="0" marB="0">
                    <a:solidFill>
                      <a:schemeClr val="bg1"/>
                    </a:solidFill>
                  </a:tcPr>
                </a:tc>
                <a:tc>
                  <a:txBody>
                    <a:bodyPr/>
                    <a:lstStyle/>
                    <a:p>
                      <a:pPr algn="ctr"/>
                      <a:r>
                        <a:rPr lang="en-US" sz="1800" dirty="0">
                          <a:solidFill>
                            <a:schemeClr val="tx2"/>
                          </a:solidFill>
                        </a:rPr>
                        <a:t>Wed 5/17</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/18</a:t>
                      </a:r>
                    </a:p>
                  </a:txBody>
                  <a:tcPr marL="0" marR="0" marT="0" marB="0">
                    <a:solidFill>
                      <a:schemeClr val="bg1"/>
                    </a:solidFill>
                  </a:tcPr>
                </a:tc>
                <a:tc>
                  <a:txBody>
                    <a:bodyPr/>
                    <a:lstStyle/>
                    <a:p>
                      <a:pPr algn="ctr"/>
                      <a:r>
                        <a:rPr lang="en-US" sz="1800" dirty="0">
                          <a:solidFill>
                            <a:schemeClr val="tx2"/>
                          </a:solidFill>
                        </a:rPr>
                        <a:t>Fri 5/19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en-US" sz="1200" noProof="0" dirty="0"/>
                        <a:t>opening</a:t>
                      </a:r>
                    </a:p>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endParaRPr lang="en-US" dirty="0"/>
                    </a:p>
                  </a:txBody>
                  <a:tcPr marL="36000" marR="36000" marT="36000" marB="36000">
                    <a:solidFill>
                      <a:schemeClr val="bg1"/>
                    </a:solidFill>
                  </a:tcPr>
                </a:tc>
                <a:tc>
                  <a:txBody>
                    <a:bodyPr/>
                    <a:lstStyle/>
                    <a:p>
                      <a:endParaRPr lang="en-US" dirty="0"/>
                    </a:p>
                  </a:txBody>
                  <a:tcPr marL="36000" marR="36000" marT="36000" marB="36000">
                    <a:solidFill>
                      <a:schemeClr val="bg1"/>
                    </a:solidFill>
                  </a:tcPr>
                </a:tc>
                <a:tc rowSpan="2">
                  <a:txBody>
                    <a:bodyPr/>
                    <a:lstStyle/>
                    <a:p>
                      <a:r>
                        <a:rPr lang="en-US" sz="1200" dirty="0"/>
                        <a:t>Social meeting at TV tower</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7733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May 2</a:t>
            </a:r>
            <a:r>
              <a:rPr lang="en-GB" baseline="30000" dirty="0"/>
              <a:t>nd</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https://nokiameetings.webex.com/nokiameetings/j.php?MTID=md72da1f1f2d5f047149d2e46f08cab89</a:t>
            </a:r>
            <a:endParaRPr lang="en-US" u="sng" dirty="0"/>
          </a:p>
          <a:p>
            <a:pPr lvl="1"/>
            <a:r>
              <a:rPr lang="en-US" dirty="0"/>
              <a:t>Meeting number: </a:t>
            </a:r>
            <a:r>
              <a:rPr lang="en-US" b="1" dirty="0"/>
              <a:t>953 864 190</a:t>
            </a:r>
            <a:r>
              <a:rPr lang="en-US" dirty="0"/>
              <a:t>  </a:t>
            </a:r>
          </a:p>
          <a:p>
            <a:pPr lvl="1"/>
            <a:r>
              <a:rPr lang="en-US" dirty="0"/>
              <a:t>Meeting password: OmniRAN</a:t>
            </a:r>
          </a:p>
          <a:p>
            <a:r>
              <a:rPr lang="en-US" dirty="0"/>
              <a:t>Join by phone</a:t>
            </a:r>
          </a:p>
          <a:p>
            <a:pPr lvl="1"/>
            <a:r>
              <a:rPr lang="en-US" dirty="0"/>
              <a:t>Access code: </a:t>
            </a:r>
            <a:r>
              <a:rPr lang="en-US" b="1" dirty="0"/>
              <a:t>953 864 190</a:t>
            </a:r>
            <a:r>
              <a:rPr lang="en-US" dirty="0"/>
              <a:t>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Apr 11</a:t>
            </a:r>
            <a:r>
              <a:rPr lang="en-US" baseline="30000" dirty="0"/>
              <a:t>th</a:t>
            </a:r>
            <a:r>
              <a:rPr lang="en-US" dirty="0"/>
              <a:t> </a:t>
            </a:r>
            <a:r>
              <a:rPr lang="en-US" dirty="0" err="1"/>
              <a:t>confcall</a:t>
            </a:r>
            <a:r>
              <a:rPr lang="en-US" dirty="0"/>
              <a:t> minutes</a:t>
            </a:r>
          </a:p>
          <a:p>
            <a:r>
              <a:rPr lang="en-US" dirty="0"/>
              <a:t>Reports</a:t>
            </a:r>
          </a:p>
          <a:p>
            <a:pPr fontAlgn="t"/>
            <a:r>
              <a:rPr lang="en-US" dirty="0"/>
              <a:t>Comment resolution of P802.1CF D0.4</a:t>
            </a:r>
          </a:p>
          <a:p>
            <a:pPr fontAlgn="t"/>
            <a:r>
              <a:rPr lang="en-US" dirty="0"/>
              <a:t>New contributions to 802.1CF</a:t>
            </a:r>
          </a:p>
          <a:p>
            <a:pPr fontAlgn="t"/>
            <a:r>
              <a:rPr lang="en-US" dirty="0"/>
              <a:t>Plans for Stuttgart F2F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1477</TotalTime>
  <Words>2107</Words>
  <Application>Microsoft Office PowerPoint</Application>
  <PresentationFormat>On-screen Show (4:3)</PresentationFormat>
  <Paragraphs>224</Paragraphs>
  <Slides>18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Helvetica</vt:lpstr>
      <vt:lpstr>Monotype Sorts</vt:lpstr>
      <vt:lpstr>Times</vt:lpstr>
      <vt:lpstr>Times New Roman</vt:lpstr>
      <vt:lpstr>Template</vt:lpstr>
      <vt:lpstr>IEEE 802.1 OmniRAN TG May 2nd,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#4</vt:lpstr>
      <vt:lpstr>Agenda proposal for May 2017 F2F</vt:lpstr>
      <vt:lpstr>Mar 2017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312</cp:revision>
  <cp:lastPrinted>1998-02-10T13:28:06Z</cp:lastPrinted>
  <dcterms:created xsi:type="dcterms:W3CDTF">2011-12-30T17:06:23Z</dcterms:created>
  <dcterms:modified xsi:type="dcterms:W3CDTF">2017-05-03T14:34:41Z</dcterms:modified>
</cp:coreProperties>
</file>