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62" r:id="rId3"/>
    <p:sldId id="265" r:id="rId4"/>
    <p:sldId id="284" r:id="rId5"/>
    <p:sldId id="285" r:id="rId6"/>
    <p:sldId id="26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3165" autoAdjust="0"/>
  </p:normalViewPr>
  <p:slideViewPr>
    <p:cSldViewPr>
      <p:cViewPr varScale="1">
        <p:scale>
          <a:sx n="86" d="100"/>
          <a:sy n="86" d="100"/>
        </p:scale>
        <p:origin x="-103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43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omniran-17-0041-00-CF00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794721"/>
              </p:ext>
            </p:extLst>
          </p:nvPr>
        </p:nvGraphicFramePr>
        <p:xfrm>
          <a:off x="533400" y="483090"/>
          <a:ext cx="8077201" cy="347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Mapping of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 Related Parameters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[2017-05-15]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Su Yi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investigates the mapping of 802 parameters in </a:t>
            </a:r>
            <a:r>
              <a:rPr lang="en-US" altLang="zh-CN" sz="1600" dirty="0">
                <a:latin typeface="+mn-lt"/>
              </a:rPr>
              <a:t>7.6.8 </a:t>
            </a:r>
            <a:r>
              <a:rPr lang="en-US" altLang="zh-CN" sz="1600" dirty="0" smtClean="0">
                <a:latin typeface="+mn-lt"/>
              </a:rPr>
              <a:t>and 7.7.8, and proposes changes in the relative clauses.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Mapping of </a:t>
            </a:r>
            <a:r>
              <a:rPr lang="en-US" altLang="zh-CN" kern="1200" dirty="0" err="1"/>
              <a:t>QoS</a:t>
            </a:r>
            <a:r>
              <a:rPr lang="en-US" altLang="zh-CN" kern="1200" dirty="0"/>
              <a:t> Related Parameters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2017-05-15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7.6.8 Mapping to IEEE 802 technologies (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 defTabSz="768350">
              <a:lnSpc>
                <a:spcPct val="90000"/>
              </a:lnSpc>
            </a:pPr>
            <a:r>
              <a:rPr lang="en-US" altLang="zh-CN" sz="2000" dirty="0" smtClean="0"/>
              <a:t>‘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parameters’ described in the mapping table in 7.6.8</a:t>
            </a: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1800" dirty="0" smtClean="0"/>
              <a:t>omniran-17-0026-00-CF00-chapt-7-6-8-mapping-to-ieee802-technologies.docx</a:t>
            </a:r>
          </a:p>
          <a:p>
            <a:pPr marL="304800" lvl="0" indent="-304800" defTabSz="768350">
              <a:lnSpc>
                <a:spcPct val="90000"/>
              </a:lnSpc>
            </a:pPr>
            <a:r>
              <a:rPr lang="en-US" altLang="zh-CN" sz="2000" dirty="0" smtClean="0">
                <a:solidFill>
                  <a:prstClr val="black"/>
                </a:solidFill>
              </a:rPr>
              <a:t>Contents provided in the individual standards are listed.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marL="290512" lvl="1" indent="0" defTabSz="768350">
              <a:lnSpc>
                <a:spcPct val="90000"/>
              </a:lnSpc>
              <a:buNone/>
            </a:pPr>
            <a:endParaRPr lang="en-US" altLang="zh-CN" sz="2000" dirty="0" smtClean="0"/>
          </a:p>
          <a:p>
            <a:pPr marL="290512" lvl="1" indent="0" defTabSz="768350">
              <a:lnSpc>
                <a:spcPct val="90000"/>
              </a:lnSpc>
              <a:buNone/>
            </a:pPr>
            <a:endParaRPr lang="en-US" altLang="zh-CN" sz="2000" dirty="0"/>
          </a:p>
          <a:p>
            <a:pPr marL="290512" lvl="1" indent="0" defTabSz="768350">
              <a:lnSpc>
                <a:spcPct val="90000"/>
              </a:lnSpc>
              <a:buNone/>
            </a:pPr>
            <a:endParaRPr lang="en-US" altLang="zh-CN" sz="2000" dirty="0" smtClean="0"/>
          </a:p>
          <a:p>
            <a:pPr marL="290512" lvl="1" indent="0" defTabSz="768350">
              <a:lnSpc>
                <a:spcPct val="90000"/>
              </a:lnSpc>
              <a:buNone/>
            </a:pPr>
            <a:endParaRPr lang="en-US" altLang="zh-CN" sz="2000" dirty="0"/>
          </a:p>
        </p:txBody>
      </p:sp>
      <p:grpSp>
        <p:nvGrpSpPr>
          <p:cNvPr id="20" name="组合 19"/>
          <p:cNvGrpSpPr/>
          <p:nvPr/>
        </p:nvGrpSpPr>
        <p:grpSpPr>
          <a:xfrm>
            <a:off x="457200" y="3142129"/>
            <a:ext cx="7979264" cy="3484521"/>
            <a:chOff x="457200" y="3142129"/>
            <a:chExt cx="7979264" cy="348452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8166" y="3142129"/>
              <a:ext cx="7355716" cy="488057"/>
            </a:xfrm>
            <a:prstGeom prst="rect">
              <a:avLst/>
            </a:prstGeom>
          </p:spPr>
        </p:pic>
        <p:cxnSp>
          <p:nvCxnSpPr>
            <p:cNvPr id="6" name="直接连接符 5"/>
            <p:cNvCxnSpPr>
              <a:stCxn id="4" idx="2"/>
              <a:endCxn id="15" idx="0"/>
            </p:cNvCxnSpPr>
            <p:nvPr/>
          </p:nvCxnSpPr>
          <p:spPr bwMode="auto">
            <a:xfrm flipH="1">
              <a:off x="4297431" y="3630186"/>
              <a:ext cx="178593" cy="3188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" name="直接连接符 6"/>
            <p:cNvCxnSpPr>
              <a:endCxn id="13" idx="0"/>
            </p:cNvCxnSpPr>
            <p:nvPr/>
          </p:nvCxnSpPr>
          <p:spPr bwMode="auto">
            <a:xfrm>
              <a:off x="5910734" y="3630186"/>
              <a:ext cx="1060442" cy="29388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接连接符 9"/>
            <p:cNvCxnSpPr>
              <a:endCxn id="13" idx="0"/>
            </p:cNvCxnSpPr>
            <p:nvPr/>
          </p:nvCxnSpPr>
          <p:spPr bwMode="auto">
            <a:xfrm flipH="1">
              <a:off x="6971176" y="3630186"/>
              <a:ext cx="523736" cy="29388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文本框 12"/>
            <p:cNvSpPr txBox="1"/>
            <p:nvPr/>
          </p:nvSpPr>
          <p:spPr>
            <a:xfrm>
              <a:off x="5505887" y="3924067"/>
              <a:ext cx="2930577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err="1" smtClean="0"/>
                <a:t>QoS</a:t>
              </a:r>
              <a:r>
                <a:rPr lang="en-US" altLang="zh-CN" sz="1400" dirty="0" smtClean="0"/>
                <a:t> </a:t>
              </a:r>
              <a:r>
                <a:rPr lang="en-US" altLang="zh-CN" sz="1400" dirty="0"/>
                <a:t>Configuration </a:t>
              </a:r>
              <a:r>
                <a:rPr lang="en-US" altLang="zh-CN" sz="1400" dirty="0" smtClean="0"/>
                <a:t>parameters during the </a:t>
              </a:r>
              <a:r>
                <a:rPr lang="en-US" altLang="zh-CN" sz="1400" dirty="0"/>
                <a:t>initialization </a:t>
              </a:r>
              <a:r>
                <a:rPr lang="en-US" altLang="zh-CN" sz="1400" dirty="0" smtClean="0"/>
                <a:t>procedure of  Service Flow (802.16, 802.22):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Traffic Priority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Maximum </a:t>
              </a:r>
              <a:r>
                <a:rPr lang="en-US" altLang="zh-CN" sz="1400" dirty="0"/>
                <a:t>Sustained Traffic </a:t>
              </a:r>
              <a:r>
                <a:rPr lang="en-US" altLang="zh-CN" sz="1400" dirty="0" smtClean="0"/>
                <a:t>Rate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Maximum </a:t>
              </a:r>
              <a:r>
                <a:rPr lang="en-US" altLang="zh-CN" sz="1400" dirty="0"/>
                <a:t>Traffic </a:t>
              </a:r>
              <a:r>
                <a:rPr lang="en-US" altLang="zh-CN" sz="1400" dirty="0" smtClean="0"/>
                <a:t>Burst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Vendor-specific </a:t>
              </a:r>
              <a:r>
                <a:rPr lang="en-US" altLang="zh-CN" sz="1400" dirty="0" err="1"/>
                <a:t>QoS</a:t>
              </a:r>
              <a:r>
                <a:rPr lang="en-US" altLang="zh-CN" sz="1400" dirty="0"/>
                <a:t> </a:t>
              </a:r>
              <a:r>
                <a:rPr lang="en-US" altLang="zh-CN" sz="1400" dirty="0" smtClean="0"/>
                <a:t>parameters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Tolerated Jitter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… </a:t>
              </a:r>
              <a:endParaRPr lang="zh-CN" altLang="en-US" sz="1400" dirty="0"/>
            </a:p>
          </p:txBody>
        </p:sp>
        <p:cxnSp>
          <p:nvCxnSpPr>
            <p:cNvPr id="14" name="直接连接符 13"/>
            <p:cNvCxnSpPr/>
            <p:nvPr/>
          </p:nvCxnSpPr>
          <p:spPr bwMode="auto">
            <a:xfrm flipH="1">
              <a:off x="2027752" y="3617610"/>
              <a:ext cx="936104" cy="3313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文本框 17"/>
            <p:cNvSpPr txBox="1"/>
            <p:nvPr/>
          </p:nvSpPr>
          <p:spPr>
            <a:xfrm>
              <a:off x="457200" y="3948994"/>
              <a:ext cx="2794688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Including </a:t>
              </a:r>
              <a:r>
                <a:rPr lang="en-US" altLang="zh-CN" sz="1400" dirty="0" err="1" smtClean="0"/>
                <a:t>QoS</a:t>
              </a:r>
              <a:r>
                <a:rPr lang="en-US" altLang="zh-CN" sz="1400" dirty="0" smtClean="0"/>
                <a:t> monitoring metrics and </a:t>
              </a:r>
              <a:r>
                <a:rPr lang="en-US" altLang="zh-CN" sz="1400" dirty="0" err="1" smtClean="0"/>
                <a:t>QoS</a:t>
              </a:r>
              <a:r>
                <a:rPr lang="en-US" altLang="zh-CN" sz="1400" dirty="0" smtClean="0"/>
                <a:t> parameters: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Service availability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Frame loss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Frame </a:t>
              </a:r>
              <a:r>
                <a:rPr lang="en-US" altLang="zh-CN" sz="1400" dirty="0" err="1"/>
                <a:t>misordering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Frame duplication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Transit delay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Frame lifetime</a:t>
              </a:r>
              <a:endParaRPr lang="zh-CN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Undetected frame error </a:t>
              </a:r>
              <a:r>
                <a:rPr lang="en-US" altLang="zh-CN" sz="1400" dirty="0" smtClean="0"/>
                <a:t>rate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Maximum service data unit size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Priority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throughput</a:t>
              </a:r>
              <a:endParaRPr lang="zh-CN" altLang="zh-CN" sz="1400" dirty="0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055974" y="3948994"/>
              <a:ext cx="248291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Including TSPEC IE, which is </a:t>
              </a:r>
              <a:r>
                <a:rPr lang="en-US" altLang="zh-CN" sz="1400" dirty="0" err="1" smtClean="0"/>
                <a:t>QoS</a:t>
              </a:r>
              <a:r>
                <a:rPr lang="en-US" altLang="zh-CN" sz="1400" dirty="0" smtClean="0"/>
                <a:t> configuration parameters for allocation of TXOP: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Max MSDU size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Min data rate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Peak data rate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Delay bound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… </a:t>
              </a:r>
              <a:endParaRPr lang="zh-CN" altLang="zh-CN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140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7.7.8 </a:t>
            </a:r>
            <a:r>
              <a:rPr lang="en-US" altLang="zh-CN" dirty="0"/>
              <a:t>Mapping to IEEE 802 technologies </a:t>
            </a:r>
            <a:r>
              <a:rPr lang="en-US" altLang="zh-CN" dirty="0" smtClean="0"/>
              <a:t>(Accounting)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lvl="0" indent="-304800" defTabSz="768350">
              <a:lnSpc>
                <a:spcPct val="90000"/>
              </a:lnSpc>
            </a:pPr>
            <a:r>
              <a:rPr lang="en-US" altLang="zh-CN" sz="2000" dirty="0">
                <a:solidFill>
                  <a:prstClr val="black"/>
                </a:solidFill>
              </a:rPr>
              <a:t>‘</a:t>
            </a:r>
            <a:r>
              <a:rPr lang="en-US" altLang="zh-CN" sz="2000" dirty="0" err="1">
                <a:solidFill>
                  <a:prstClr val="black"/>
                </a:solidFill>
              </a:rPr>
              <a:t>QoS</a:t>
            </a:r>
            <a:r>
              <a:rPr lang="en-US" altLang="zh-CN" sz="2000" dirty="0">
                <a:solidFill>
                  <a:prstClr val="black"/>
                </a:solidFill>
              </a:rPr>
              <a:t> parameters’ </a:t>
            </a:r>
            <a:r>
              <a:rPr lang="en-US" altLang="zh-CN" sz="2000" dirty="0" smtClean="0">
                <a:solidFill>
                  <a:prstClr val="black"/>
                </a:solidFill>
              </a:rPr>
              <a:t>also described </a:t>
            </a:r>
            <a:r>
              <a:rPr lang="en-US" altLang="zh-CN" sz="2000" dirty="0">
                <a:solidFill>
                  <a:prstClr val="black"/>
                </a:solidFill>
              </a:rPr>
              <a:t>in the mapping table in </a:t>
            </a:r>
            <a:r>
              <a:rPr lang="en-US" altLang="zh-CN" sz="2000" dirty="0" smtClean="0">
                <a:solidFill>
                  <a:prstClr val="black"/>
                </a:solidFill>
              </a:rPr>
              <a:t>7.7.8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1800" dirty="0" smtClean="0"/>
              <a:t>omniran-17-0006-00-CF00-mapping-accounting-and-monitoring-to-ieee-802-technologies.docx</a:t>
            </a:r>
          </a:p>
          <a:p>
            <a:pPr marL="304800" lvl="0" indent="-304800" defTabSz="768350">
              <a:lnSpc>
                <a:spcPct val="90000"/>
              </a:lnSpc>
            </a:pPr>
            <a:r>
              <a:rPr lang="en-US" altLang="zh-CN" sz="2000" dirty="0" smtClean="0">
                <a:solidFill>
                  <a:prstClr val="black"/>
                </a:solidFill>
              </a:rPr>
              <a:t>As the functional description, ‘</a:t>
            </a:r>
            <a:r>
              <a:rPr lang="en-US" altLang="zh-CN" sz="2000" dirty="0" err="1" smtClean="0">
                <a:solidFill>
                  <a:prstClr val="black"/>
                </a:solidFill>
              </a:rPr>
              <a:t>QoS</a:t>
            </a:r>
            <a:r>
              <a:rPr lang="en-US" altLang="zh-CN" sz="2000" dirty="0" smtClean="0">
                <a:solidFill>
                  <a:prstClr val="black"/>
                </a:solidFill>
              </a:rPr>
              <a:t>’ is monitored for accounting purpose.</a:t>
            </a:r>
            <a:endParaRPr lang="en-US" altLang="zh-CN" sz="2400" dirty="0" smtClean="0"/>
          </a:p>
          <a:p>
            <a:pPr marL="290512" lvl="1" indent="0" defTabSz="768350">
              <a:lnSpc>
                <a:spcPct val="90000"/>
              </a:lnSpc>
              <a:buNone/>
            </a:pPr>
            <a:endParaRPr lang="en-US" altLang="zh-CN" sz="2400" dirty="0"/>
          </a:p>
          <a:p>
            <a:pPr marL="304800" indent="-304800" defTabSz="768350">
              <a:lnSpc>
                <a:spcPct val="90000"/>
              </a:lnSpc>
            </a:pPr>
            <a:endParaRPr lang="en-US" altLang="zh-CN" sz="2400" dirty="0" smtClean="0"/>
          </a:p>
        </p:txBody>
      </p:sp>
      <p:grpSp>
        <p:nvGrpSpPr>
          <p:cNvPr id="17" name="组合 16"/>
          <p:cNvGrpSpPr/>
          <p:nvPr/>
        </p:nvGrpSpPr>
        <p:grpSpPr>
          <a:xfrm>
            <a:off x="438650" y="3356992"/>
            <a:ext cx="8525051" cy="2960281"/>
            <a:chOff x="457200" y="3154961"/>
            <a:chExt cx="8525051" cy="2960281"/>
          </a:xfrm>
        </p:grpSpPr>
        <p:cxnSp>
          <p:nvCxnSpPr>
            <p:cNvPr id="7" name="直接连接符 6"/>
            <p:cNvCxnSpPr/>
            <p:nvPr/>
          </p:nvCxnSpPr>
          <p:spPr bwMode="auto">
            <a:xfrm>
              <a:off x="5580113" y="3881049"/>
              <a:ext cx="540059" cy="1960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接连接符 9"/>
            <p:cNvCxnSpPr/>
            <p:nvPr/>
          </p:nvCxnSpPr>
          <p:spPr bwMode="auto">
            <a:xfrm flipH="1">
              <a:off x="6300192" y="3881049"/>
              <a:ext cx="1080122" cy="1960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文本框 12"/>
            <p:cNvSpPr txBox="1"/>
            <p:nvPr/>
          </p:nvSpPr>
          <p:spPr>
            <a:xfrm>
              <a:off x="4374526" y="4083917"/>
              <a:ext cx="431227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MIB definitions found in clause 13 for </a:t>
              </a:r>
              <a:r>
                <a:rPr lang="en-US" altLang="zh-CN" sz="1400" dirty="0" err="1" smtClean="0"/>
                <a:t>QoS</a:t>
              </a:r>
              <a:r>
                <a:rPr lang="en-US" altLang="zh-CN" sz="1400" dirty="0" smtClean="0"/>
                <a:t> configuration parameters,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wmanIf2mBsQosTrafficPriority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wmanIf2mBsQosMaximumSustainedRate</a:t>
              </a:r>
              <a:endParaRPr lang="en-US" altLang="zh-CN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wmanIf2mBsQosMaximumTrafficBurst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wmanIf2mBsQosToleratedJitter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 smtClean="0"/>
                <a:t>… </a:t>
              </a:r>
            </a:p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Detailed descriptions as clause 11.13 captured in 7.6.8 mapping table</a:t>
              </a:r>
              <a:endParaRPr lang="en-US" altLang="zh-CN" sz="1400" dirty="0">
                <a:solidFill>
                  <a:srgbClr val="FF0000"/>
                </a:solidFill>
              </a:endParaRPr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3154961"/>
              <a:ext cx="8525051" cy="7260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8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Changes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 defTabSz="768350">
              <a:lnSpc>
                <a:spcPct val="90000"/>
              </a:lnSpc>
            </a:pPr>
            <a:r>
              <a:rPr lang="en-US" altLang="zh-CN" sz="2000" dirty="0" smtClean="0"/>
              <a:t>In 7.6.8 mapping for authorization,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, and policy control, integrate MIB definitions under 802.16 and 802.22</a:t>
            </a:r>
          </a:p>
          <a:p>
            <a:pPr marL="704850" lvl="1" indent="-304800" defTabSz="768350">
              <a:lnSpc>
                <a:spcPct val="90000"/>
              </a:lnSpc>
            </a:pPr>
            <a:endParaRPr lang="en-US" altLang="zh-CN" sz="2000" dirty="0"/>
          </a:p>
          <a:p>
            <a:pPr marL="400050" lvl="1" indent="0" defTabSz="768350">
              <a:lnSpc>
                <a:spcPct val="90000"/>
              </a:lnSpc>
              <a:buNone/>
            </a:pPr>
            <a:endParaRPr lang="en-US" altLang="zh-CN" sz="2000" dirty="0"/>
          </a:p>
          <a:p>
            <a:pPr marL="704850" lvl="1" indent="-304800" defTabSz="768350">
              <a:lnSpc>
                <a:spcPct val="90000"/>
              </a:lnSpc>
            </a:pPr>
            <a:endParaRPr lang="en-US" altLang="zh-CN" sz="2000" dirty="0" smtClean="0"/>
          </a:p>
          <a:p>
            <a:pPr marL="304800" lvl="1" indent="-304800" defTabSz="768350">
              <a:lnSpc>
                <a:spcPct val="90000"/>
              </a:lnSpc>
              <a:buChar char="•"/>
            </a:pPr>
            <a:r>
              <a:rPr lang="en-US" altLang="zh-CN" sz="2000" dirty="0" smtClean="0"/>
              <a:t>In 7.7.8 mapping for accounting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monitoring, change the field heading from ‘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parameters’ to ‘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monitoring’, add contents for 802.3 and 802.11, and remove duplicate contents for .16 and .22</a:t>
            </a:r>
          </a:p>
          <a:p>
            <a:pPr marL="704850" lvl="1" indent="-304800" defTabSz="768350">
              <a:lnSpc>
                <a:spcPct val="90000"/>
              </a:lnSpc>
            </a:pPr>
            <a:r>
              <a:rPr lang="en-US" altLang="zh-CN" sz="1800" dirty="0" smtClean="0"/>
              <a:t>Refer </a:t>
            </a:r>
            <a:r>
              <a:rPr lang="en-US" altLang="zh-CN" sz="1800" dirty="0"/>
              <a:t>to </a:t>
            </a:r>
            <a:r>
              <a:rPr lang="en-US" altLang="zh-CN" sz="1800" dirty="0" smtClean="0"/>
              <a:t>omniran-17-0006-01-CF00-mapping-accounting-and-monitoring-to-ieee-802-technologies.docx for more details</a:t>
            </a:r>
            <a:r>
              <a:rPr lang="en-US" altLang="zh-CN" sz="1800" dirty="0"/>
              <a:t>.</a:t>
            </a:r>
          </a:p>
          <a:p>
            <a:pPr marL="704850" lvl="1" indent="-304800" defTabSz="768350">
              <a:lnSpc>
                <a:spcPct val="90000"/>
              </a:lnSpc>
            </a:pPr>
            <a:endParaRPr lang="en-US" altLang="zh-CN" sz="1800" dirty="0"/>
          </a:p>
          <a:p>
            <a:pPr marL="290512" lvl="1" indent="0" defTabSz="768350">
              <a:lnSpc>
                <a:spcPct val="90000"/>
              </a:lnSpc>
              <a:buNone/>
            </a:pPr>
            <a:endParaRPr lang="en-US" altLang="zh-CN" sz="2400" dirty="0"/>
          </a:p>
          <a:p>
            <a:pPr marL="304800" indent="-304800" defTabSz="768350">
              <a:lnSpc>
                <a:spcPct val="90000"/>
              </a:lnSpc>
            </a:pPr>
            <a:endParaRPr lang="en-US" altLang="zh-CN" sz="2400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257" y="4773513"/>
            <a:ext cx="6915150" cy="12477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011" y="2255369"/>
            <a:ext cx="6046301" cy="91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6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14357</TotalTime>
  <Words>440</Words>
  <Application>Microsoft Office PowerPoint</Application>
  <PresentationFormat>全屏显示(4:3)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omniran_usecase_template</vt:lpstr>
      <vt:lpstr>PowerPoint 演示文稿</vt:lpstr>
      <vt:lpstr>Mapping of QoS Related Parameters</vt:lpstr>
      <vt:lpstr>7.6.8 Mapping to IEEE 802 technologies (QoS)</vt:lpstr>
      <vt:lpstr>7.7.8 Mapping to IEEE 802 technologies (Accounting)</vt:lpstr>
      <vt:lpstr>Proposed Changes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Yi, Su/易粟</dc:creator>
  <cp:lastModifiedBy>Hao</cp:lastModifiedBy>
  <cp:revision>178</cp:revision>
  <cp:lastPrinted>1998-02-10T13:28:06Z</cp:lastPrinted>
  <dcterms:created xsi:type="dcterms:W3CDTF">2015-11-05T09:24:45Z</dcterms:created>
  <dcterms:modified xsi:type="dcterms:W3CDTF">2017-05-10T08:49:22Z</dcterms:modified>
</cp:coreProperties>
</file>