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22" r:id="rId4"/>
    <p:sldId id="323" r:id="rId5"/>
    <p:sldId id="290" r:id="rId6"/>
    <p:sldId id="291" r:id="rId7"/>
    <p:sldId id="292" r:id="rId8"/>
    <p:sldId id="320" r:id="rId9"/>
    <p:sldId id="293" r:id="rId10"/>
    <p:sldId id="271" r:id="rId11"/>
    <p:sldId id="297" r:id="rId12"/>
    <p:sldId id="299" r:id="rId13"/>
    <p:sldId id="324"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92" autoAdjust="0"/>
    <p:restoredTop sz="95982" autoAdjust="0"/>
  </p:normalViewPr>
  <p:slideViewPr>
    <p:cSldViewPr>
      <p:cViewPr varScale="1">
        <p:scale>
          <a:sx n="112" d="100"/>
          <a:sy n="112" d="100"/>
        </p:scale>
        <p:origin x="43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omniran-17-0043-00-00TG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hotelschlossgarten.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smtClean="0"/>
              <a:t>May </a:t>
            </a:r>
            <a:r>
              <a:rPr lang="en-US" dirty="0"/>
              <a:t>2017 F2F Meeting</a:t>
            </a:r>
            <a:br>
              <a:rPr lang="en-US" dirty="0"/>
            </a:br>
            <a:r>
              <a:rPr lang="en-US" dirty="0" smtClean="0"/>
              <a:t>Stuttgart, Germany</a:t>
            </a:r>
            <a:endParaRPr lang="en-US" dirty="0"/>
          </a:p>
        </p:txBody>
      </p:sp>
      <p:sp>
        <p:nvSpPr>
          <p:cNvPr id="3" name="Subtitle 2"/>
          <p:cNvSpPr>
            <a:spLocks noGrp="1"/>
          </p:cNvSpPr>
          <p:nvPr>
            <p:ph type="subTitle" idx="1"/>
          </p:nvPr>
        </p:nvSpPr>
        <p:spPr/>
        <p:txBody>
          <a:bodyPr/>
          <a:lstStyle/>
          <a:p>
            <a:r>
              <a:rPr lang="en-US" dirty="0" smtClean="0"/>
              <a:t>2017-05-11</a:t>
            </a:r>
            <a:endParaRPr lang="en-US" dirty="0"/>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p>
          <a:p>
            <a:r>
              <a:rPr lang="en-GB" sz="2400" dirty="0"/>
              <a:t>Minutes taker:</a:t>
            </a:r>
          </a:p>
          <a:p>
            <a:pPr lvl="1"/>
            <a:r>
              <a:rPr lang="en-GB" sz="2000" dirty="0"/>
              <a:t> … is 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2944064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xmlns="" val="20000"/>
                    </a:ext>
                  </a:extLst>
                </a:gridCol>
                <a:gridCol w="1822824">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r>
                        <a:rPr lang="en-US" sz="1400" baseline="0" dirty="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Jeorge</a:t>
                      </a:r>
                      <a:r>
                        <a:rPr lang="en-US" sz="1400" dirty="0">
                          <a:solidFill>
                            <a:schemeClr val="accent1">
                              <a:lumMod val="20000"/>
                              <a:lumOff val="80000"/>
                            </a:schemeClr>
                          </a:solidFill>
                        </a:rPr>
                        <a:t> S. </a:t>
                      </a:r>
                      <a:r>
                        <a:rPr lang="en-US" sz="1400" dirty="0" err="1">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Teradyne</a:t>
                      </a:r>
                    </a:p>
                  </a:txBody>
                  <a:tcPr/>
                </a:tc>
                <a:extLst>
                  <a:ext uri="{0D108BD9-81ED-4DB2-BD59-A6C34878D82A}">
                    <a16:rowId xmlns:a16="http://schemas.microsoft.com/office/drawing/2014/main" xmlns=""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accent1">
                              <a:lumMod val="20000"/>
                              <a:lumOff val="80000"/>
                            </a:schemeClr>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err="1">
                          <a:solidFill>
                            <a:schemeClr val="accent1">
                              <a:lumMod val="20000"/>
                              <a:lumOff val="80000"/>
                            </a:schemeClr>
                          </a:solidFill>
                        </a:rPr>
                        <a:t>Katsuo</a:t>
                      </a:r>
                      <a:r>
                        <a:rPr lang="en-US" sz="1400" dirty="0">
                          <a:solidFill>
                            <a:schemeClr val="accent1">
                              <a:lumMod val="20000"/>
                              <a:lumOff val="80000"/>
                            </a:schemeClr>
                          </a:solidFill>
                        </a:rPr>
                        <a:t> </a:t>
                      </a:r>
                      <a:r>
                        <a:rPr lang="en-US" sz="1400" dirty="0" err="1">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KDDI R&amp;D Labs</a:t>
                      </a:r>
                    </a:p>
                  </a:txBody>
                  <a:tcPr/>
                </a:tc>
                <a:extLst>
                  <a:ext uri="{0D108BD9-81ED-4DB2-BD59-A6C34878D82A}">
                    <a16:rowId xmlns:a16="http://schemas.microsoft.com/office/drawing/2014/main" xmlns="" val="10002"/>
                  </a:ext>
                </a:extLst>
              </a:tr>
              <a:tr h="292100">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Stephen Pain</a:t>
                      </a:r>
                    </a:p>
                  </a:txBody>
                  <a:tcPr/>
                </a:tc>
                <a:tc>
                  <a:txBody>
                    <a:bodyPr/>
                    <a:lstStyle/>
                    <a:p>
                      <a:r>
                        <a:rPr lang="en-US" sz="1400" dirty="0">
                          <a:solidFill>
                            <a:schemeClr val="accent1">
                              <a:lumMod val="20000"/>
                              <a:lumOff val="80000"/>
                            </a:schemeClr>
                          </a:solidFill>
                        </a:rPr>
                        <a:t>BRCM</a:t>
                      </a:r>
                    </a:p>
                  </a:txBody>
                  <a:tcPr/>
                </a:tc>
                <a:extLst>
                  <a:ext uri="{0D108BD9-81ED-4DB2-BD59-A6C34878D82A}">
                    <a16:rowId xmlns:a16="http://schemas.microsoft.com/office/drawing/2014/main" xmlns="" val="10003"/>
                  </a:ext>
                </a:extLst>
              </a:tr>
              <a:tr h="292100">
                <a:tc>
                  <a:txBody>
                    <a:bodyPr/>
                    <a:lstStyle/>
                    <a:p>
                      <a:r>
                        <a:rPr lang="en-US" sz="1400" dirty="0" err="1">
                          <a:solidFill>
                            <a:schemeClr val="accent1">
                              <a:lumMod val="20000"/>
                              <a:lumOff val="80000"/>
                            </a:schemeClr>
                          </a:solidFill>
                        </a:rPr>
                        <a:t>Yonggang</a:t>
                      </a:r>
                      <a:r>
                        <a:rPr lang="en-US" sz="1400" dirty="0">
                          <a:solidFill>
                            <a:schemeClr val="accent1">
                              <a:lumMod val="20000"/>
                              <a:lumOff val="80000"/>
                            </a:schemeClr>
                          </a:solidFill>
                        </a:rPr>
                        <a:t> Fang</a:t>
                      </a:r>
                    </a:p>
                  </a:txBody>
                  <a:tcPr/>
                </a:tc>
                <a:tc>
                  <a:txBody>
                    <a:bodyPr/>
                    <a:lstStyle/>
                    <a:p>
                      <a:r>
                        <a:rPr lang="en-US" sz="1400" dirty="0">
                          <a:solidFill>
                            <a:schemeClr val="accent1">
                              <a:lumMod val="20000"/>
                              <a:lumOff val="80000"/>
                            </a:schemeClr>
                          </a:solidFill>
                        </a:rPr>
                        <a:t>ZTETX</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Bill Carney</a:t>
                      </a:r>
                    </a:p>
                  </a:txBody>
                  <a:tcPr/>
                </a:tc>
                <a:tc>
                  <a:txBody>
                    <a:bodyPr/>
                    <a:lstStyle/>
                    <a:p>
                      <a:r>
                        <a:rPr lang="en-US" sz="1400" dirty="0">
                          <a:solidFill>
                            <a:schemeClr val="accent1">
                              <a:lumMod val="20000"/>
                              <a:lumOff val="80000"/>
                            </a:schemeClr>
                          </a:solidFill>
                        </a:rPr>
                        <a:t>Sony</a:t>
                      </a:r>
                    </a:p>
                  </a:txBody>
                  <a:tcPr/>
                </a:tc>
                <a:extLst>
                  <a:ext uri="{0D108BD9-81ED-4DB2-BD59-A6C34878D82A}">
                    <a16:rowId xmlns:a16="http://schemas.microsoft.com/office/drawing/2014/main" xmlns="" val="10004"/>
                  </a:ext>
                </a:extLst>
              </a:tr>
              <a:tr h="292100">
                <a:tc>
                  <a:txBody>
                    <a:bodyPr/>
                    <a:lstStyle/>
                    <a:p>
                      <a:r>
                        <a:rPr lang="en-US" sz="1400" dirty="0" err="1">
                          <a:solidFill>
                            <a:schemeClr val="accent1">
                              <a:lumMod val="20000"/>
                              <a:lumOff val="80000"/>
                            </a:schemeClr>
                          </a:solidFill>
                        </a:rPr>
                        <a:t>Hyeong</a:t>
                      </a:r>
                      <a:r>
                        <a:rPr lang="en-US" sz="1400" baseline="0" dirty="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ETRI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Praveen</a:t>
                      </a:r>
                      <a:r>
                        <a:rPr lang="en-US" sz="1400" baseline="0" dirty="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Qualcomm</a:t>
                      </a:r>
                    </a:p>
                  </a:txBody>
                  <a:tcPr/>
                </a:tc>
                <a:extLst>
                  <a:ext uri="{0D108BD9-81ED-4DB2-BD59-A6C34878D82A}">
                    <a16:rowId xmlns:a16="http://schemas.microsoft.com/office/drawing/2014/main" xmlns="" val="10005"/>
                  </a:ext>
                </a:extLst>
              </a:tr>
              <a:tr h="292100">
                <a:tc>
                  <a:txBody>
                    <a:bodyPr/>
                    <a:lstStyle/>
                    <a:p>
                      <a:r>
                        <a:rPr lang="en-US" sz="1400" dirty="0" err="1">
                          <a:solidFill>
                            <a:schemeClr val="accent1">
                              <a:lumMod val="20000"/>
                              <a:lumOff val="80000"/>
                            </a:schemeClr>
                          </a:solidFill>
                        </a:rPr>
                        <a:t>Chenchen</a:t>
                      </a:r>
                      <a:r>
                        <a:rPr lang="en-US" sz="1400" dirty="0">
                          <a:solidFill>
                            <a:schemeClr val="accent1">
                              <a:lumMod val="20000"/>
                              <a:lumOff val="80000"/>
                            </a:schemeClr>
                          </a:solidFill>
                        </a:rPr>
                        <a:t> Liu</a:t>
                      </a:r>
                    </a:p>
                  </a:txBody>
                  <a:tcPr/>
                </a:tc>
                <a:tc>
                  <a:txBody>
                    <a:bodyPr/>
                    <a:lstStyle/>
                    <a:p>
                      <a:r>
                        <a:rPr lang="en-US" sz="1400" dirty="0">
                          <a:solidFill>
                            <a:schemeClr val="accent1">
                              <a:lumMod val="20000"/>
                              <a:lumOff val="80000"/>
                            </a:schemeClr>
                          </a:solidFill>
                        </a:rPr>
                        <a:t>Huawei</a:t>
                      </a:r>
                    </a:p>
                  </a:txBody>
                  <a:tcPr/>
                </a:tc>
                <a:tc>
                  <a:txBody>
                    <a:bodyPr/>
                    <a:lstStyle/>
                    <a:p>
                      <a:endParaRPr lang="en-US" sz="1400" dirty="0">
                        <a:solidFill>
                          <a:schemeClr val="tx1"/>
                        </a:solidFill>
                      </a:endParaRPr>
                    </a:p>
                  </a:txBody>
                  <a:tcPr>
                    <a:solidFill>
                      <a:schemeClr val="bg1"/>
                    </a:solidFill>
                  </a:tcPr>
                </a:tc>
                <a:tc>
                  <a:txBody>
                    <a:bodyPr/>
                    <a:lstStyle/>
                    <a:p>
                      <a:r>
                        <a:rPr lang="en-US" sz="1400" dirty="0">
                          <a:solidFill>
                            <a:schemeClr val="accent1">
                              <a:lumMod val="20000"/>
                              <a:lumOff val="80000"/>
                            </a:schemeClr>
                          </a:solidFill>
                        </a:rPr>
                        <a:t>Mark Hamilton</a:t>
                      </a:r>
                    </a:p>
                  </a:txBody>
                  <a:tcPr/>
                </a:tc>
                <a:tc>
                  <a:txBody>
                    <a:bodyPr/>
                    <a:lstStyle/>
                    <a:p>
                      <a:r>
                        <a:rPr lang="en-US" sz="1400" dirty="0">
                          <a:solidFill>
                            <a:schemeClr val="accent1">
                              <a:lumMod val="20000"/>
                              <a:lumOff val="80000"/>
                            </a:schemeClr>
                          </a:solidFill>
                        </a:rPr>
                        <a:t>Ruckus Wireless</a:t>
                      </a:r>
                    </a:p>
                  </a:txBody>
                  <a:tcPr/>
                </a:tc>
                <a:extLst>
                  <a:ext uri="{0D108BD9-81ED-4DB2-BD59-A6C34878D82A}">
                    <a16:rowId xmlns:a16="http://schemas.microsoft.com/office/drawing/2014/main" xmlns="" val="10006"/>
                  </a:ext>
                </a:extLst>
              </a:tr>
              <a:tr h="292100">
                <a:tc>
                  <a:txBody>
                    <a:bodyPr/>
                    <a:lstStyle/>
                    <a:p>
                      <a:r>
                        <a:rPr lang="en-US" sz="1400" dirty="0">
                          <a:solidFill>
                            <a:schemeClr val="accent1">
                              <a:lumMod val="20000"/>
                              <a:lumOff val="80000"/>
                            </a:schemeClr>
                          </a:solidFill>
                        </a:rPr>
                        <a:t>James </a:t>
                      </a:r>
                      <a:r>
                        <a:rPr lang="en-US" sz="1400" dirty="0" err="1">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Blackberry</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85000" lnSpcReduction="10000"/>
          </a:bodyPr>
          <a:lstStyle/>
          <a:p>
            <a:r>
              <a:rPr lang="en-US" dirty="0"/>
              <a:t>Review of minutes</a:t>
            </a:r>
          </a:p>
          <a:p>
            <a:r>
              <a:rPr lang="en-US" dirty="0"/>
              <a:t>Reports</a:t>
            </a:r>
          </a:p>
          <a:p>
            <a:r>
              <a:rPr lang="en-US" dirty="0"/>
              <a:t>Comment resolution on P802.1CF-D0.4</a:t>
            </a:r>
          </a:p>
          <a:p>
            <a:r>
              <a:rPr lang="en-US" dirty="0"/>
              <a:t>New content for P802.1CF</a:t>
            </a:r>
          </a:p>
          <a:p>
            <a:r>
              <a:rPr lang="en-US" dirty="0"/>
              <a:t>Plan for 802.1CF-D0.5 draft</a:t>
            </a:r>
          </a:p>
          <a:p>
            <a:r>
              <a:rPr lang="en-US" dirty="0"/>
              <a:t>Participation in 802.1 Industry </a:t>
            </a:r>
            <a:r>
              <a:rPr lang="en-US" dirty="0" smtClean="0"/>
              <a:t>Connections</a:t>
            </a:r>
          </a:p>
          <a:p>
            <a:pPr marL="457200" lvl="1" indent="0">
              <a:buNone/>
            </a:pPr>
            <a:r>
              <a:rPr lang="en-US" dirty="0" smtClean="0"/>
              <a:t>‘IEEE </a:t>
            </a:r>
            <a:r>
              <a:rPr lang="en-US" dirty="0"/>
              <a:t>802 network enhancements for the next decade’</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1539918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77500" lnSpcReduction="20000"/>
          </a:bodyPr>
          <a:lstStyle/>
          <a:p>
            <a:r>
              <a:rPr lang="en-US" dirty="0"/>
              <a:t>Mon</a:t>
            </a:r>
          </a:p>
          <a:p>
            <a:r>
              <a:rPr lang="en-US" dirty="0"/>
              <a:t>Tue</a:t>
            </a:r>
          </a:p>
          <a:p>
            <a:r>
              <a:rPr lang="en-US" dirty="0"/>
              <a:t>Wed</a:t>
            </a:r>
          </a:p>
          <a:p>
            <a:pPr lvl="1"/>
            <a:r>
              <a:rPr lang="en-US" dirty="0" smtClean="0"/>
              <a:t>Review </a:t>
            </a:r>
            <a:r>
              <a:rPr lang="en-US" dirty="0"/>
              <a:t>of minutes</a:t>
            </a:r>
          </a:p>
          <a:p>
            <a:pPr lvl="1"/>
            <a:r>
              <a:rPr lang="en-US" dirty="0"/>
              <a:t>Reports</a:t>
            </a:r>
          </a:p>
          <a:p>
            <a:pPr lvl="1"/>
            <a:r>
              <a:rPr lang="en-US" dirty="0"/>
              <a:t>Comment resolution on P802.1CF-D0.4</a:t>
            </a:r>
          </a:p>
          <a:p>
            <a:pPr lvl="1"/>
            <a:r>
              <a:rPr lang="en-US" dirty="0"/>
              <a:t>New content for P802.1CF</a:t>
            </a:r>
          </a:p>
          <a:p>
            <a:pPr lvl="1"/>
            <a:r>
              <a:rPr lang="en-US" dirty="0"/>
              <a:t>Plan for 802.1CF-D0.5 draft</a:t>
            </a:r>
          </a:p>
          <a:p>
            <a:pPr lvl="1"/>
            <a:r>
              <a:rPr lang="en-US" dirty="0"/>
              <a:t>Participation in 802.1 Industry Connections </a:t>
            </a:r>
            <a:r>
              <a:rPr lang="en-US" dirty="0" smtClean="0"/>
              <a:t>on ‘IEEE </a:t>
            </a:r>
            <a:r>
              <a:rPr lang="en-US" dirty="0"/>
              <a:t>802 network enhancements for the next decade’</a:t>
            </a:r>
          </a:p>
          <a:p>
            <a:pPr lvl="1"/>
            <a:r>
              <a:rPr lang="en-US" dirty="0" smtClean="0"/>
              <a:t>Conference </a:t>
            </a:r>
            <a:r>
              <a:rPr lang="en-US" dirty="0"/>
              <a:t>calls until Jul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a:t>2017 F2F Meeting</a:t>
            </a:r>
          </a:p>
        </p:txBody>
      </p:sp>
      <p:sp>
        <p:nvSpPr>
          <p:cNvPr id="3" name="Content Placeholder 2"/>
          <p:cNvSpPr>
            <a:spLocks noGrp="1"/>
          </p:cNvSpPr>
          <p:nvPr>
            <p:ph idx="1"/>
          </p:nvPr>
        </p:nvSpPr>
        <p:spPr>
          <a:xfrm>
            <a:off x="457200" y="1524000"/>
            <a:ext cx="8229600" cy="4800600"/>
          </a:xfrm>
        </p:spPr>
        <p:txBody>
          <a:bodyPr>
            <a:normAutofit fontScale="85000" lnSpcReduction="20000"/>
          </a:bodyPr>
          <a:lstStyle/>
          <a:p>
            <a:r>
              <a:rPr lang="en-US" dirty="0"/>
              <a:t>Venue:</a:t>
            </a:r>
          </a:p>
          <a:p>
            <a:pPr lvl="1"/>
            <a:r>
              <a:rPr lang="en-US" dirty="0" err="1"/>
              <a:t>Althoff</a:t>
            </a:r>
            <a:r>
              <a:rPr lang="en-US" dirty="0"/>
              <a:t> Hotel am </a:t>
            </a:r>
            <a:r>
              <a:rPr lang="en-US" dirty="0" err="1" smtClean="0"/>
              <a:t>Schlossgarten</a:t>
            </a:r>
            <a:r>
              <a:rPr lang="en-US" dirty="0"/>
              <a:t/>
            </a:r>
            <a:br>
              <a:rPr lang="en-US" dirty="0"/>
            </a:br>
            <a:r>
              <a:rPr lang="en-US" dirty="0" err="1" smtClean="0"/>
              <a:t>Schillerstrasse</a:t>
            </a:r>
            <a:r>
              <a:rPr lang="en-US" dirty="0" smtClean="0"/>
              <a:t> 23</a:t>
            </a:r>
            <a:br>
              <a:rPr lang="en-US" dirty="0" smtClean="0"/>
            </a:br>
            <a:r>
              <a:rPr lang="en-US" dirty="0" smtClean="0"/>
              <a:t>D-70173 Stuttgart</a:t>
            </a:r>
            <a:br>
              <a:rPr lang="en-US" dirty="0" smtClean="0"/>
            </a:br>
            <a:r>
              <a:rPr lang="en-US" dirty="0" smtClean="0"/>
              <a:t>Germany</a:t>
            </a:r>
          </a:p>
          <a:p>
            <a:pPr lvl="1"/>
            <a:r>
              <a:rPr lang="en-US" dirty="0" smtClean="0">
                <a:hlinkClick r:id="rId2"/>
              </a:rPr>
              <a:t>https</a:t>
            </a:r>
            <a:r>
              <a:rPr lang="en-US" dirty="0">
                <a:hlinkClick r:id="rId2"/>
              </a:rPr>
              <a:t>://</a:t>
            </a:r>
            <a:r>
              <a:rPr lang="en-US" dirty="0" smtClean="0">
                <a:hlinkClick r:id="rId2"/>
              </a:rPr>
              <a:t>www.hotelschlossgarten.com</a:t>
            </a:r>
            <a:r>
              <a:rPr lang="en-US" dirty="0"/>
              <a:t/>
            </a:r>
            <a:br>
              <a:rPr lang="en-US" dirty="0"/>
            </a:br>
            <a:endParaRPr lang="en-US" dirty="0"/>
          </a:p>
          <a:p>
            <a:r>
              <a:rPr lang="en-US" dirty="0"/>
              <a:t>Sessions:</a:t>
            </a:r>
          </a:p>
          <a:p>
            <a:pPr lvl="1"/>
            <a:r>
              <a:rPr lang="en-US" dirty="0"/>
              <a:t>Mon, 	</a:t>
            </a:r>
            <a:r>
              <a:rPr lang="en-US" dirty="0" smtClean="0"/>
              <a:t>May 15</a:t>
            </a:r>
            <a:r>
              <a:rPr lang="en-US" baseline="30000" dirty="0" smtClean="0"/>
              <a:t>th</a:t>
            </a:r>
            <a:r>
              <a:rPr lang="en-US" dirty="0"/>
              <a:t>,	</a:t>
            </a:r>
            <a:r>
              <a:rPr lang="en-US" dirty="0" smtClean="0"/>
              <a:t>13:30-18:00</a:t>
            </a:r>
          </a:p>
          <a:p>
            <a:pPr lvl="2"/>
            <a:r>
              <a:rPr lang="en-US" dirty="0" smtClean="0"/>
              <a:t>Meeting room:</a:t>
            </a:r>
            <a:endParaRPr lang="en-US" dirty="0"/>
          </a:p>
          <a:p>
            <a:pPr lvl="1"/>
            <a:r>
              <a:rPr lang="en-US" dirty="0" smtClean="0"/>
              <a:t>Tue</a:t>
            </a:r>
            <a:r>
              <a:rPr lang="en-US" dirty="0"/>
              <a:t>, 	</a:t>
            </a:r>
            <a:r>
              <a:rPr lang="en-US" dirty="0" smtClean="0"/>
              <a:t>May 16</a:t>
            </a:r>
            <a:r>
              <a:rPr lang="en-US" baseline="30000" dirty="0" smtClean="0"/>
              <a:t>th</a:t>
            </a:r>
            <a:r>
              <a:rPr lang="en-US" dirty="0"/>
              <a:t>, 	</a:t>
            </a:r>
            <a:r>
              <a:rPr lang="en-US" dirty="0" smtClean="0"/>
              <a:t>13:30-18:00</a:t>
            </a:r>
          </a:p>
          <a:p>
            <a:pPr lvl="2"/>
            <a:r>
              <a:rPr lang="en-US" dirty="0" smtClean="0"/>
              <a:t>Meeting room:</a:t>
            </a:r>
            <a:endParaRPr lang="en-US" dirty="0"/>
          </a:p>
          <a:p>
            <a:pPr lvl="1"/>
            <a:r>
              <a:rPr lang="en-US" dirty="0" smtClean="0"/>
              <a:t>Wed</a:t>
            </a:r>
            <a:r>
              <a:rPr lang="en-US" dirty="0"/>
              <a:t>,	</a:t>
            </a:r>
            <a:r>
              <a:rPr lang="en-US" dirty="0" smtClean="0"/>
              <a:t>May 17</a:t>
            </a:r>
            <a:r>
              <a:rPr lang="en-US" baseline="30000" dirty="0" smtClean="0"/>
              <a:t>th</a:t>
            </a:r>
            <a:r>
              <a:rPr lang="en-US" dirty="0"/>
              <a:t>,	</a:t>
            </a:r>
            <a:r>
              <a:rPr lang="en-US" dirty="0" smtClean="0"/>
              <a:t>13:30-18:00</a:t>
            </a:r>
          </a:p>
          <a:p>
            <a:pPr lvl="2"/>
            <a:r>
              <a:rPr lang="en-US" dirty="0" smtClean="0"/>
              <a:t>Meeting room: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85000" lnSpcReduction="10000"/>
          </a:bodyPr>
          <a:lstStyle/>
          <a:p>
            <a:r>
              <a:rPr lang="en-US" dirty="0"/>
              <a:t>Review of minutes</a:t>
            </a:r>
          </a:p>
          <a:p>
            <a:r>
              <a:rPr lang="en-US" dirty="0"/>
              <a:t>Reports</a:t>
            </a:r>
          </a:p>
          <a:p>
            <a:r>
              <a:rPr lang="en-US" dirty="0"/>
              <a:t>Comment resolution on P802.1CF-D0.4</a:t>
            </a:r>
          </a:p>
          <a:p>
            <a:r>
              <a:rPr lang="en-US" dirty="0"/>
              <a:t>New content for P802.1CF</a:t>
            </a:r>
          </a:p>
          <a:p>
            <a:r>
              <a:rPr lang="en-US" dirty="0"/>
              <a:t>Plan for 802.1CF-D0.5 draft</a:t>
            </a:r>
          </a:p>
          <a:p>
            <a:r>
              <a:rPr lang="en-US" dirty="0"/>
              <a:t>Participation in 802.1 Industry Connections on </a:t>
            </a:r>
          </a:p>
          <a:p>
            <a:pPr marL="857250" lvl="2" indent="0">
              <a:buNone/>
            </a:pPr>
            <a:r>
              <a:rPr lang="en-US" dirty="0"/>
              <a:t>‘IEEE 802 network enhancements for the next decade’</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4992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5/15</a:t>
                      </a:r>
                    </a:p>
                  </a:txBody>
                  <a:tcPr marL="0" marR="0" marT="0" marB="0">
                    <a:solidFill>
                      <a:schemeClr val="bg1"/>
                    </a:solidFill>
                  </a:tcPr>
                </a:tc>
                <a:tc>
                  <a:txBody>
                    <a:bodyPr/>
                    <a:lstStyle/>
                    <a:p>
                      <a:pPr algn="ctr"/>
                      <a:r>
                        <a:rPr lang="en-US" sz="1800" dirty="0">
                          <a:solidFill>
                            <a:schemeClr val="tx2"/>
                          </a:solidFill>
                        </a:rPr>
                        <a:t>Tue 5/16</a:t>
                      </a:r>
                    </a:p>
                  </a:txBody>
                  <a:tcPr marL="0" marR="0" marT="0" marB="0">
                    <a:solidFill>
                      <a:schemeClr val="bg1"/>
                    </a:solidFill>
                  </a:tcPr>
                </a:tc>
                <a:tc>
                  <a:txBody>
                    <a:bodyPr/>
                    <a:lstStyle/>
                    <a:p>
                      <a:pPr algn="ctr"/>
                      <a:r>
                        <a:rPr lang="en-US" sz="1800" dirty="0">
                          <a:solidFill>
                            <a:schemeClr val="tx2"/>
                          </a:solidFill>
                        </a:rPr>
                        <a:t>Wed 5/17</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/18</a:t>
                      </a:r>
                    </a:p>
                  </a:txBody>
                  <a:tcPr marL="0" marR="0" marT="0" marB="0">
                    <a:solidFill>
                      <a:schemeClr val="bg1"/>
                    </a:solidFill>
                  </a:tcPr>
                </a:tc>
                <a:tc>
                  <a:txBody>
                    <a:bodyPr/>
                    <a:lstStyle/>
                    <a:p>
                      <a:pPr algn="ctr"/>
                      <a:r>
                        <a:rPr lang="en-US" sz="1800" dirty="0">
                          <a:solidFill>
                            <a:schemeClr val="tx2"/>
                          </a:solidFill>
                        </a:rPr>
                        <a:t>Fri 5/19</a:t>
                      </a:r>
                    </a:p>
                  </a:txBody>
                  <a:tcPr marL="0" marR="0" marT="0" marB="0">
                    <a:solidFill>
                      <a:schemeClr val="bg1"/>
                    </a:solidFill>
                  </a:tcPr>
                </a:tc>
                <a:extLst>
                  <a:ext uri="{0D108BD9-81ED-4DB2-BD59-A6C34878D82A}">
                    <a16:rowId xmlns:a16="http://schemas.microsoft.com/office/drawing/2014/main" xmlns=""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5"/>
                  </a:ext>
                </a:extLst>
              </a:tr>
              <a:tr h="457200">
                <a:tc>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en-US" sz="1200" noProof="0" dirty="0"/>
                        <a:t>opening</a:t>
                      </a:r>
                    </a:p>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xmlns=""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204273">
                <a:tc rowSpan="2">
                  <a:txBody>
                    <a:bodyPr/>
                    <a:lstStyle/>
                    <a:p>
                      <a:pPr algn="ctr"/>
                      <a:endParaRPr lang="en-US" sz="1500" dirty="0"/>
                    </a:p>
                  </a:txBody>
                  <a:tcPr marL="0" marR="0" marT="0" marB="0">
                    <a:solidFill>
                      <a:schemeClr val="bg1"/>
                    </a:solidFill>
                  </a:tcPr>
                </a:tc>
                <a:tc>
                  <a:txBody>
                    <a:bodyPr/>
                    <a:lstStyle/>
                    <a:p>
                      <a:endParaRPr lang="en-US" dirty="0"/>
                    </a:p>
                  </a:txBody>
                  <a:tcPr marL="36000" marR="36000" marT="36000" marB="36000">
                    <a:solidFill>
                      <a:schemeClr val="bg1"/>
                    </a:solidFill>
                  </a:tcPr>
                </a:tc>
                <a:tc>
                  <a:txBody>
                    <a:bodyPr/>
                    <a:lstStyle/>
                    <a:p>
                      <a:endParaRPr lang="en-US" dirty="0"/>
                    </a:p>
                  </a:txBody>
                  <a:tcPr marL="36000" marR="36000" marT="36000" marB="36000">
                    <a:solidFill>
                      <a:schemeClr val="bg1"/>
                    </a:solidFill>
                  </a:tcPr>
                </a:tc>
                <a:tc rowSpan="2">
                  <a:txBody>
                    <a:bodyPr/>
                    <a:lstStyle/>
                    <a:p>
                      <a:r>
                        <a:rPr lang="en-US" sz="1200" dirty="0"/>
                        <a:t>Social meeting at TV tower</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49236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873</TotalTime>
  <Words>1112</Words>
  <Application>Microsoft Macintosh PowerPoint</Application>
  <PresentationFormat>On-screen Show (4:3)</PresentationFormat>
  <Paragraphs>175</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Helvetica</vt:lpstr>
      <vt:lpstr>Monotype Sorts</vt:lpstr>
      <vt:lpstr>ＭＳ Ｐゴシック</vt:lpstr>
      <vt:lpstr>Times</vt:lpstr>
      <vt:lpstr>Times New Roman</vt:lpstr>
      <vt:lpstr>Arial</vt:lpstr>
      <vt:lpstr>Template</vt:lpstr>
      <vt:lpstr>IEEE 802.1 OmniRAN TG May 2017 F2F Meeting Stuttgart, Germany</vt:lpstr>
      <vt:lpstr>May 2017 F2F Meeting</vt:lpstr>
      <vt:lpstr>Agenda proposal for May 2017 F2F</vt:lpstr>
      <vt:lpstr>Mar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May 2017 F2F</vt:lpstr>
      <vt:lpstr>Schedules</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279</cp:revision>
  <cp:lastPrinted>1998-02-10T13:28:06Z</cp:lastPrinted>
  <dcterms:created xsi:type="dcterms:W3CDTF">2011-12-30T17:06:23Z</dcterms:created>
  <dcterms:modified xsi:type="dcterms:W3CDTF">2017-05-11T19:13:06Z</dcterms:modified>
</cp:coreProperties>
</file>