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handoutMasterIdLst>
    <p:handoutMasterId r:id="rId27"/>
  </p:handoutMasterIdLst>
  <p:sldIdLst>
    <p:sldId id="297" r:id="rId2"/>
    <p:sldId id="262" r:id="rId3"/>
    <p:sldId id="299" r:id="rId4"/>
    <p:sldId id="300" r:id="rId5"/>
    <p:sldId id="309" r:id="rId6"/>
    <p:sldId id="308" r:id="rId7"/>
    <p:sldId id="310" r:id="rId8"/>
    <p:sldId id="311" r:id="rId9"/>
    <p:sldId id="312" r:id="rId10"/>
    <p:sldId id="315" r:id="rId11"/>
    <p:sldId id="314" r:id="rId12"/>
    <p:sldId id="316" r:id="rId13"/>
    <p:sldId id="303" r:id="rId14"/>
    <p:sldId id="306" r:id="rId15"/>
    <p:sldId id="307" r:id="rId16"/>
    <p:sldId id="304" r:id="rId17"/>
    <p:sldId id="318" r:id="rId18"/>
    <p:sldId id="319" r:id="rId19"/>
    <p:sldId id="320" r:id="rId20"/>
    <p:sldId id="317" r:id="rId21"/>
    <p:sldId id="321" r:id="rId22"/>
    <p:sldId id="322" r:id="rId23"/>
    <p:sldId id="323" r:id="rId24"/>
    <p:sldId id="324" r:id="rId25"/>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 charset="0"/>
        <a:ea typeface="+mn-ea"/>
        <a:cs typeface="+mn-cs"/>
      </a:defRPr>
    </a:lvl5pPr>
    <a:lvl6pPr marL="2286000" algn="l" defTabSz="457200" rtl="0" eaLnBrk="1" latinLnBrk="0" hangingPunct="1">
      <a:defRPr sz="1200" kern="1200">
        <a:solidFill>
          <a:schemeClr val="tx1"/>
        </a:solidFill>
        <a:latin typeface="Times New Roman" pitchFamily="1" charset="0"/>
        <a:ea typeface="+mn-ea"/>
        <a:cs typeface="+mn-cs"/>
      </a:defRPr>
    </a:lvl6pPr>
    <a:lvl7pPr marL="2743200" algn="l" defTabSz="457200" rtl="0" eaLnBrk="1" latinLnBrk="0" hangingPunct="1">
      <a:defRPr sz="1200" kern="1200">
        <a:solidFill>
          <a:schemeClr val="tx1"/>
        </a:solidFill>
        <a:latin typeface="Times New Roman" pitchFamily="1" charset="0"/>
        <a:ea typeface="+mn-ea"/>
        <a:cs typeface="+mn-cs"/>
      </a:defRPr>
    </a:lvl7pPr>
    <a:lvl8pPr marL="3200400" algn="l" defTabSz="457200" rtl="0" eaLnBrk="1" latinLnBrk="0" hangingPunct="1">
      <a:defRPr sz="1200" kern="1200">
        <a:solidFill>
          <a:schemeClr val="tx1"/>
        </a:solidFill>
        <a:latin typeface="Times New Roman" pitchFamily="1" charset="0"/>
        <a:ea typeface="+mn-ea"/>
        <a:cs typeface="+mn-cs"/>
      </a:defRPr>
    </a:lvl8pPr>
    <a:lvl9pPr marL="3657600" algn="l" defTabSz="457200" rtl="0" eaLnBrk="1" latinLnBrk="0" hangingPunct="1">
      <a:defRPr sz="1200" kern="1200">
        <a:solidFill>
          <a:schemeClr val="tx1"/>
        </a:solidFill>
        <a:latin typeface="Times New Roman" pitchFamily="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040"/>
    <a:srgbClr val="7600A0"/>
    <a:srgbClr val="9900CC"/>
    <a:srgbClr val="9900FF"/>
    <a:srgbClr val="6600CC"/>
    <a:srgbClr val="A5002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62" autoAdjust="0"/>
    <p:restoredTop sz="95700" autoAdjust="0"/>
  </p:normalViewPr>
  <p:slideViewPr>
    <p:cSldViewPr>
      <p:cViewPr>
        <p:scale>
          <a:sx n="91" d="100"/>
          <a:sy n="91" d="100"/>
        </p:scale>
        <p:origin x="624" y="8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7" name="Rectangle 5"/>
          <p:cNvSpPr>
            <a:spLocks noGrp="1" noChangeArrowheads="1"/>
          </p:cNvSpPr>
          <p:nvPr>
            <p:ph type="sldNum" sz="quarter" idx="3"/>
          </p:nvPr>
        </p:nvSpPr>
        <p:spPr bwMode="auto">
          <a:xfrm>
            <a:off x="3276600" y="8915400"/>
            <a:ext cx="2159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atin typeface="Times New Roman" charset="0"/>
              </a:defRPr>
            </a:lvl1pPr>
          </a:lstStyle>
          <a:p>
            <a:pPr>
              <a:defRPr/>
            </a:pPr>
            <a:r>
              <a:rPr lang="en-US"/>
              <a:t> </a:t>
            </a:r>
            <a:fld id="{FB19A1F6-4CBA-3045-A103-578AB249C5A6}"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3080" name="Line 8"/>
          <p:cNvSpPr>
            <a:spLocks noChangeShapeType="1"/>
          </p:cNvSpPr>
          <p:nvPr/>
        </p:nvSpPr>
        <p:spPr bwMode="auto">
          <a:xfrm>
            <a:off x="685800" y="8915400"/>
            <a:ext cx="5700713"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3082" name="Text Box 10"/>
          <p:cNvSpPr txBox="1">
            <a:spLocks noChangeArrowheads="1"/>
          </p:cNvSpPr>
          <p:nvPr/>
        </p:nvSpPr>
        <p:spPr bwMode="auto">
          <a:xfrm>
            <a:off x="609600" y="8915400"/>
            <a:ext cx="720725"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filename</a:t>
            </a:r>
          </a:p>
        </p:txBody>
      </p:sp>
      <p:sp>
        <p:nvSpPr>
          <p:cNvPr id="3083" name="Text Box 11"/>
          <p:cNvSpPr txBox="1">
            <a:spLocks noChangeArrowheads="1"/>
          </p:cNvSpPr>
          <p:nvPr/>
        </p:nvSpPr>
        <p:spPr bwMode="auto">
          <a:xfrm>
            <a:off x="441325" y="112713"/>
            <a:ext cx="9874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Release Date</a:t>
            </a:r>
          </a:p>
        </p:txBody>
      </p:sp>
      <p:sp>
        <p:nvSpPr>
          <p:cNvPr id="3084" name="Text Box 12"/>
          <p:cNvSpPr txBox="1">
            <a:spLocks noChangeArrowheads="1"/>
          </p:cNvSpPr>
          <p:nvPr/>
        </p:nvSpPr>
        <p:spPr bwMode="auto">
          <a:xfrm>
            <a:off x="4937125" y="112713"/>
            <a:ext cx="1600200"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IEEE 802.16xx-99/xxx</a:t>
            </a:r>
          </a:p>
        </p:txBody>
      </p:sp>
      <p:sp>
        <p:nvSpPr>
          <p:cNvPr id="3085" name="Text Box 13"/>
          <p:cNvSpPr txBox="1">
            <a:spLocks noChangeArrowheads="1"/>
          </p:cNvSpPr>
          <p:nvPr/>
        </p:nvSpPr>
        <p:spPr bwMode="auto">
          <a:xfrm>
            <a:off x="4724400" y="8915400"/>
            <a:ext cx="1670050"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Authorname, Affiliation</a:t>
            </a:r>
          </a:p>
        </p:txBody>
      </p:sp>
    </p:spTree>
    <p:extLst>
      <p:ext uri="{BB962C8B-B14F-4D97-AF65-F5344CB8AC3E}">
        <p14:creationId xmlns:p14="http://schemas.microsoft.com/office/powerpoint/2010/main" val="703574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5" name="Rectangle 7"/>
          <p:cNvSpPr>
            <a:spLocks noGrp="1" noChangeArrowheads="1"/>
          </p:cNvSpPr>
          <p:nvPr>
            <p:ph type="sldNum" sz="quarter" idx="5"/>
          </p:nvPr>
        </p:nvSpPr>
        <p:spPr bwMode="auto">
          <a:xfrm>
            <a:off x="3352800" y="8839200"/>
            <a:ext cx="1778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charset="0"/>
              </a:defRPr>
            </a:lvl1pPr>
          </a:lstStyle>
          <a:p>
            <a:pPr>
              <a:defRPr/>
            </a:pPr>
            <a:fld id="{AFD3B331-72B1-F946-AF7D-D265CAA405DE}" type="slidenum">
              <a:rPr lang="en-US"/>
              <a:pPr>
                <a:defRPr/>
              </a:pPr>
              <a:t>‹#›</a:t>
            </a:fld>
            <a:endParaRPr lang="en-US"/>
          </a:p>
        </p:txBody>
      </p:sp>
      <p:sp>
        <p:nvSpPr>
          <p:cNvPr id="2057" name="Line 9"/>
          <p:cNvSpPr>
            <a:spLocks noChangeShapeType="1"/>
          </p:cNvSpPr>
          <p:nvPr/>
        </p:nvSpPr>
        <p:spPr bwMode="auto">
          <a:xfrm>
            <a:off x="685800" y="8839200"/>
            <a:ext cx="54864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2059" name="Text Box 11"/>
          <p:cNvSpPr txBox="1">
            <a:spLocks noChangeArrowheads="1"/>
          </p:cNvSpPr>
          <p:nvPr/>
        </p:nvSpPr>
        <p:spPr bwMode="auto">
          <a:xfrm>
            <a:off x="822325" y="8799513"/>
            <a:ext cx="7207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filename</a:t>
            </a:r>
          </a:p>
        </p:txBody>
      </p:sp>
      <p:sp>
        <p:nvSpPr>
          <p:cNvPr id="2060" name="Text Box 12"/>
          <p:cNvSpPr txBox="1">
            <a:spLocks noChangeArrowheads="1"/>
          </p:cNvSpPr>
          <p:nvPr/>
        </p:nvSpPr>
        <p:spPr bwMode="auto">
          <a:xfrm>
            <a:off x="593725" y="36513"/>
            <a:ext cx="9874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Release Date</a:t>
            </a:r>
          </a:p>
        </p:txBody>
      </p:sp>
      <p:sp>
        <p:nvSpPr>
          <p:cNvPr id="2061" name="Text Box 13"/>
          <p:cNvSpPr txBox="1">
            <a:spLocks noChangeArrowheads="1"/>
          </p:cNvSpPr>
          <p:nvPr/>
        </p:nvSpPr>
        <p:spPr bwMode="auto">
          <a:xfrm>
            <a:off x="4632325" y="36513"/>
            <a:ext cx="1600200"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IEEE 801.16xx-99/xxx</a:t>
            </a:r>
          </a:p>
        </p:txBody>
      </p:sp>
      <p:sp>
        <p:nvSpPr>
          <p:cNvPr id="2063" name="Text Box 15"/>
          <p:cNvSpPr txBox="1">
            <a:spLocks noChangeArrowheads="1"/>
          </p:cNvSpPr>
          <p:nvPr/>
        </p:nvSpPr>
        <p:spPr bwMode="auto">
          <a:xfrm>
            <a:off x="4267200" y="8839200"/>
            <a:ext cx="1670050"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Authorname, Affiliation</a:t>
            </a:r>
          </a:p>
        </p:txBody>
      </p:sp>
    </p:spTree>
    <p:extLst>
      <p:ext uri="{BB962C8B-B14F-4D97-AF65-F5344CB8AC3E}">
        <p14:creationId xmlns:p14="http://schemas.microsoft.com/office/powerpoint/2010/main" val="2600344236"/>
      </p:ext>
    </p:extLst>
  </p:cSld>
  <p:clrMap bg1="lt1" tx1="dk1" bg2="lt2" tx2="dk2" accent1="accent1" accent2="accent2" accent3="accent3" accent4="accent4" accent5="accent5" accent6="accent6" hlink="hlink" folHlink="folHlink"/>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nchor="ctr" anchorCtr="1"/>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6584313" y="76200"/>
            <a:ext cx="2331087" cy="307777"/>
          </a:xfrm>
          <a:prstGeom prst="rect">
            <a:avLst/>
          </a:prstGeom>
        </p:spPr>
        <p:txBody>
          <a:bodyPr wrap="none">
            <a:spAutoFit/>
          </a:bodyPr>
          <a:lstStyle/>
          <a:p>
            <a:pPr algn="r"/>
            <a:r>
              <a:rPr lang="is-IS" sz="1400" b="0" i="0" kern="1200" smtClean="0">
                <a:solidFill>
                  <a:schemeClr val="tx1"/>
                </a:solidFill>
                <a:effectLst/>
                <a:latin typeface="+mj-lt"/>
                <a:ea typeface="+mn-ea"/>
                <a:cs typeface="+mn-cs"/>
              </a:rPr>
              <a:t>omniran-17-0044-00-5gaa</a:t>
            </a:r>
            <a:endParaRPr lang="en-US" sz="1400" b="0" dirty="0">
              <a:latin typeface="+mj-lt"/>
            </a:endParaRPr>
          </a:p>
        </p:txBody>
      </p:sp>
      <p:sp>
        <p:nvSpPr>
          <p:cNvPr id="3" name="TextBox 2"/>
          <p:cNvSpPr txBox="1"/>
          <p:nvPr/>
        </p:nvSpPr>
        <p:spPr>
          <a:xfrm>
            <a:off x="8534400" y="6400800"/>
            <a:ext cx="393056" cy="307777"/>
          </a:xfrm>
          <a:prstGeom prst="rect">
            <a:avLst/>
          </a:prstGeom>
          <a:noFill/>
        </p:spPr>
        <p:txBody>
          <a:bodyPr wrap="none" rtlCol="0">
            <a:spAutoFit/>
          </a:bodyPr>
          <a:lstStyle/>
          <a:p>
            <a:pPr algn="r"/>
            <a:fld id="{3A4FC69D-D438-4AD9-846B-37793AD4330F}" type="slidenum">
              <a:rPr lang="en-US" sz="1400" smtClean="0"/>
              <a:pPr algn="r"/>
              <a:t>‹#›</a:t>
            </a:fld>
            <a:endParaRPr lang="en-US" sz="14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ctr" rtl="0" eaLnBrk="1" fontAlgn="base" hangingPunct="1">
        <a:spcBef>
          <a:spcPct val="0"/>
        </a:spcBef>
        <a:spcAft>
          <a:spcPct val="0"/>
        </a:spcAft>
        <a:defRPr sz="3200">
          <a:solidFill>
            <a:schemeClr val="tx2"/>
          </a:solidFill>
          <a:latin typeface="+mj-lt"/>
          <a:ea typeface="ＭＳ Ｐゴシック" charset="-128"/>
          <a:cs typeface="ＭＳ Ｐゴシック" charset="-128"/>
        </a:defRPr>
      </a:lvl1pPr>
      <a:lvl2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2pPr>
      <a:lvl3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3pPr>
      <a:lvl4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4pPr>
      <a:lvl5pPr algn="ctr" rtl="0" eaLnBrk="1" fontAlgn="base" hangingPunct="1">
        <a:spcBef>
          <a:spcPct val="0"/>
        </a:spcBef>
        <a:spcAft>
          <a:spcPct val="0"/>
        </a:spcAft>
        <a:defRPr sz="3200">
          <a:solidFill>
            <a:schemeClr val="tx2"/>
          </a:solidFill>
          <a:latin typeface="Times" charset="0"/>
          <a:ea typeface="ＭＳ Ｐゴシック" charset="-128"/>
          <a:cs typeface="ＭＳ Ｐゴシック" charset="-128"/>
        </a:defRPr>
      </a:lvl5pPr>
      <a:lvl6pPr marL="457200" algn="ctr" rtl="0" eaLnBrk="1" fontAlgn="base" hangingPunct="1">
        <a:spcBef>
          <a:spcPct val="0"/>
        </a:spcBef>
        <a:spcAft>
          <a:spcPct val="0"/>
        </a:spcAft>
        <a:defRPr sz="3200">
          <a:solidFill>
            <a:schemeClr val="tx2"/>
          </a:solidFill>
          <a:latin typeface="Times" charset="0"/>
        </a:defRPr>
      </a:lvl6pPr>
      <a:lvl7pPr marL="914400" algn="ctr" rtl="0" eaLnBrk="1" fontAlgn="base" hangingPunct="1">
        <a:spcBef>
          <a:spcPct val="0"/>
        </a:spcBef>
        <a:spcAft>
          <a:spcPct val="0"/>
        </a:spcAft>
        <a:defRPr sz="3200">
          <a:solidFill>
            <a:schemeClr val="tx2"/>
          </a:solidFill>
          <a:latin typeface="Times" charset="0"/>
        </a:defRPr>
      </a:lvl7pPr>
      <a:lvl8pPr marL="1371600" algn="ctr" rtl="0" eaLnBrk="1" fontAlgn="base" hangingPunct="1">
        <a:spcBef>
          <a:spcPct val="0"/>
        </a:spcBef>
        <a:spcAft>
          <a:spcPct val="0"/>
        </a:spcAft>
        <a:defRPr sz="3200">
          <a:solidFill>
            <a:schemeClr val="tx2"/>
          </a:solidFill>
          <a:latin typeface="Times" charset="0"/>
        </a:defRPr>
      </a:lvl8pPr>
      <a:lvl9pPr marL="1828800" algn="ctr" rtl="0" eaLnBrk="1" fontAlgn="base" hangingPunct="1">
        <a:spcBef>
          <a:spcPct val="0"/>
        </a:spcBef>
        <a:spcAft>
          <a:spcPct val="0"/>
        </a:spcAft>
        <a:defRPr sz="3200">
          <a:solidFill>
            <a:schemeClr val="tx2"/>
          </a:solidFill>
          <a:latin typeface="Times"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08585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42875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177165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22885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68605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14325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60045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andards.ieee.org/guides/bylaws/sect6-7.html" TargetMode="External"/><Relationship Id="rId4" Type="http://schemas.openxmlformats.org/officeDocument/2006/relationships/hyperlink" Target="http://standards.ieee.org/guides/opman/sect6.html" TargetMode="External"/><Relationship Id="rId1" Type="http://schemas.openxmlformats.org/officeDocument/2006/relationships/slideLayout" Target="../slideLayouts/slideLayout7.xml"/><Relationship Id="rId2" Type="http://schemas.openxmlformats.org/officeDocument/2006/relationships/hyperlink" Target="http://standards.ieee.org/IPR/copyrightpolicy.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png"/><Relationship Id="rId5" Type="http://schemas.openxmlformats.org/officeDocument/2006/relationships/image" Target="../media/image6.wmf"/><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135919312"/>
              </p:ext>
            </p:extLst>
          </p:nvPr>
        </p:nvGraphicFramePr>
        <p:xfrm>
          <a:off x="533400" y="483090"/>
          <a:ext cx="8077201" cy="3241529"/>
        </p:xfrm>
        <a:graphic>
          <a:graphicData uri="http://schemas.openxmlformats.org/drawingml/2006/table">
            <a:tbl>
              <a:tblPr firstRow="1" bandRow="1">
                <a:tableStyleId>{5940675A-B579-460E-94D1-54222C63F5DA}</a:tableStyleId>
              </a:tblPr>
              <a:tblGrid>
                <a:gridCol w="2056015"/>
                <a:gridCol w="1757560"/>
                <a:gridCol w="1710190"/>
                <a:gridCol w="2553436"/>
              </a:tblGrid>
              <a:tr h="399499">
                <a:tc gridSpan="4">
                  <a:txBody>
                    <a:bodyPr/>
                    <a:lstStyle/>
                    <a:p>
                      <a:pPr algn="ctr"/>
                      <a:r>
                        <a:rPr lang="en-US" sz="2000" b="0" kern="1200" dirty="0" smtClean="0">
                          <a:solidFill>
                            <a:schemeClr val="tx1"/>
                          </a:solidFill>
                          <a:effectLst/>
                          <a:latin typeface="+mn-lt"/>
                          <a:ea typeface="+mn-ea"/>
                          <a:cs typeface="+mn-cs"/>
                        </a:rPr>
                        <a:t>Potential </a:t>
                      </a:r>
                      <a:r>
                        <a:rPr lang="en-US" sz="2000" b="0" kern="1200" dirty="0" err="1" smtClean="0">
                          <a:solidFill>
                            <a:schemeClr val="tx1"/>
                          </a:solidFill>
                          <a:effectLst/>
                          <a:latin typeface="+mn-lt"/>
                          <a:ea typeface="+mn-ea"/>
                          <a:cs typeface="+mn-cs"/>
                        </a:rPr>
                        <a:t>OmniRAN</a:t>
                      </a:r>
                      <a:r>
                        <a:rPr lang="en-US" sz="2000" b="0" kern="1200" baseline="0" dirty="0" smtClean="0">
                          <a:solidFill>
                            <a:schemeClr val="tx1"/>
                          </a:solidFill>
                          <a:effectLst/>
                          <a:latin typeface="+mn-lt"/>
                          <a:ea typeface="+mn-ea"/>
                          <a:cs typeface="+mn-cs"/>
                        </a:rPr>
                        <a:t> contribution to 802.1 Industry Connections Activity</a:t>
                      </a:r>
                      <a:r>
                        <a:rPr lang="en-US" sz="2000" b="0" kern="1200" dirty="0" smtClean="0">
                          <a:solidFill>
                            <a:schemeClr val="tx1"/>
                          </a:solidFill>
                          <a:effectLst/>
                          <a:latin typeface="+mn-lt"/>
                          <a:ea typeface="+mn-ea"/>
                          <a:cs typeface="+mn-cs"/>
                        </a:rPr>
                        <a:t> </a:t>
                      </a:r>
                      <a:endParaRPr lang="en-US" sz="2000" b="0" dirty="0"/>
                    </a:p>
                  </a:txBody>
                  <a:tcPr marL="36000" marR="36000" marT="36000" marB="36000" anchor="ctr"/>
                </a:tc>
                <a:tc hMerge="1">
                  <a:txBody>
                    <a:bodyPr/>
                    <a:lstStyle/>
                    <a:p>
                      <a:endParaRPr lang="en-US" dirty="0"/>
                    </a:p>
                  </a:txBody>
                  <a:tcPr/>
                </a:tc>
                <a:tc hMerge="1">
                  <a:txBody>
                    <a:bodyPr/>
                    <a:lstStyle/>
                    <a:p>
                      <a:endParaRPr lang="en-US"/>
                    </a:p>
                  </a:txBody>
                  <a:tcPr/>
                </a:tc>
                <a:tc hMerge="1">
                  <a:txBody>
                    <a:bodyPr/>
                    <a:lstStyle/>
                    <a:p>
                      <a:endParaRPr lang="en-US" dirty="0"/>
                    </a:p>
                  </a:txBody>
                  <a:tcPr/>
                </a:tc>
              </a:tr>
              <a:tr h="270234">
                <a:tc gridSpan="4">
                  <a:txBody>
                    <a:bodyPr/>
                    <a:lstStyle/>
                    <a:p>
                      <a:pPr algn="ctr"/>
                      <a:r>
                        <a:rPr lang="en-US" sz="1200" dirty="0" smtClean="0"/>
                        <a:t>Date: 2017-05-16</a:t>
                      </a:r>
                      <a:endParaRPr lang="en-US" sz="1200" dirty="0"/>
                    </a:p>
                  </a:txBody>
                  <a:tcPr marL="36000" marR="36000" marT="36000" marB="36000" anchor="ct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tc>
              </a:tr>
              <a:tr h="193897">
                <a:tc gridSpan="4">
                  <a:txBody>
                    <a:bodyPr/>
                    <a:lstStyle/>
                    <a:p>
                      <a:r>
                        <a:rPr lang="en-US" sz="1200" b="1" i="1" dirty="0" smtClean="0"/>
                        <a:t>Authors:</a:t>
                      </a:r>
                      <a:endParaRPr lang="en-US" sz="1200" b="1" i="1" dirty="0"/>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tc>
              </a:tr>
              <a:tr h="177280">
                <a:tc>
                  <a:txBody>
                    <a:bodyPr/>
                    <a:lstStyle/>
                    <a:p>
                      <a:r>
                        <a:rPr lang="en-US" sz="1000" b="0" i="1" dirty="0" smtClean="0"/>
                        <a:t>Name</a:t>
                      </a:r>
                      <a:endParaRPr lang="en-US" sz="1000" b="0" i="1"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000" b="0" i="1" dirty="0" smtClean="0"/>
                        <a:t>Affiliation</a:t>
                      </a:r>
                      <a:endParaRPr lang="en-US" sz="1000" b="0" i="1"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000" b="0" i="1" dirty="0" smtClean="0"/>
                        <a:t>Phone</a:t>
                      </a:r>
                      <a:endParaRPr lang="en-US" sz="1000" b="0" i="1"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000" b="0" i="1" dirty="0" smtClean="0"/>
                        <a:t>Email</a:t>
                      </a:r>
                      <a:endParaRPr lang="en-US" sz="1000" b="0" i="1"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28600">
                <a:tc>
                  <a:txBody>
                    <a:bodyPr/>
                    <a:lstStyle/>
                    <a:p>
                      <a:r>
                        <a:rPr lang="en-US" sz="1400" dirty="0" smtClean="0"/>
                        <a:t>Max Riegel</a:t>
                      </a:r>
                      <a:endParaRPr lang="en-US" sz="1400"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smtClean="0"/>
                        <a:t>Nokia</a:t>
                      </a:r>
                      <a:r>
                        <a:rPr lang="en-US" sz="1400" baseline="0" dirty="0" smtClean="0"/>
                        <a:t> Bell Labs</a:t>
                      </a:r>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smtClean="0"/>
                        <a:t>+49 173 293 8240</a:t>
                      </a:r>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400" dirty="0" err="1" smtClean="0"/>
                        <a:t>maximilian.riegel@nokis.com</a:t>
                      </a:r>
                      <a:endParaRPr lang="en-US" sz="1400"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28600">
                <a:tc>
                  <a:txBody>
                    <a:bodyPr/>
                    <a:lstStyle/>
                    <a:p>
                      <a:endParaRPr lang="en-US" sz="1400"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28600">
                <a:tc>
                  <a:txBody>
                    <a:bodyPr/>
                    <a:lstStyle/>
                    <a:p>
                      <a:endParaRPr lang="en-US" sz="1400" dirty="0"/>
                    </a:p>
                  </a:txBody>
                  <a:tcPr marL="36000" marR="36000" marT="0"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36000" marR="36000" marT="0" marB="0"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6323">
                <a:tc gridSpan="4">
                  <a:txBody>
                    <a:bodyPr/>
                    <a:lstStyle/>
                    <a:p>
                      <a:r>
                        <a:rPr lang="en-US" sz="1000" b="1" i="1" dirty="0" smtClean="0"/>
                        <a:t>Notice:</a:t>
                      </a:r>
                    </a:p>
                    <a:p>
                      <a:r>
                        <a:rPr lang="en-US" sz="1000" i="0" kern="1200" dirty="0" smtClean="0">
                          <a:solidFill>
                            <a:schemeClr val="tx1"/>
                          </a:solidFill>
                          <a:latin typeface="+mn-lt"/>
                          <a:ea typeface="+mn-ea"/>
                          <a:cs typeface="+mn-cs"/>
                        </a:rPr>
                        <a:t>This document does not represent the agreed view</a:t>
                      </a:r>
                      <a:r>
                        <a:rPr lang="en-US" sz="1000" i="0" kern="1200" baseline="0" dirty="0" smtClean="0">
                          <a:solidFill>
                            <a:schemeClr val="tx1"/>
                          </a:solidFill>
                          <a:latin typeface="+mn-lt"/>
                          <a:ea typeface="+mn-ea"/>
                          <a:cs typeface="+mn-cs"/>
                        </a:rPr>
                        <a:t> of the IEEE 802.1 OmniRAN TG</a:t>
                      </a:r>
                      <a:r>
                        <a:rPr lang="en-US" sz="1000" i="0" kern="1200" dirty="0" smtClean="0">
                          <a:solidFill>
                            <a:schemeClr val="tx1"/>
                          </a:solidFill>
                          <a:latin typeface="+mn-lt"/>
                          <a:ea typeface="+mn-ea"/>
                          <a:cs typeface="+mn-cs"/>
                        </a:rPr>
                        <a:t>. It represents only the views of the participants listed in the ‘Authors:’ field above. It is offered as a basis for discussion. It is not binding on the contributor, who reserve the right to add, amend or withdraw material contained herein.</a:t>
                      </a:r>
                      <a:endParaRPr lang="en-US" sz="1000" i="0" dirty="0"/>
                    </a:p>
                  </a:txBody>
                  <a:tcPr marL="36000" marR="36000" marT="0" marB="0" anchor="ctr">
                    <a:lnT w="12700" cap="flat" cmpd="sng" algn="ctr">
                      <a:solidFill>
                        <a:schemeClr val="tx1"/>
                      </a:solidFill>
                      <a:prstDash val="solid"/>
                      <a:round/>
                      <a:headEnd type="none" w="med" len="med"/>
                      <a:tailEnd type="none" w="med" len="med"/>
                    </a:lnT>
                  </a:tcPr>
                </a:tc>
                <a:tc hMerge="1">
                  <a:txBody>
                    <a:bodyPr/>
                    <a:lstStyle/>
                    <a:p>
                      <a:endParaRPr lang="en-US" sz="1200" dirty="0"/>
                    </a:p>
                  </a:txBody>
                  <a:tcPr marL="36000" marR="36000" marT="0" marB="0" anchor="ctr"/>
                </a:tc>
                <a:tc hMerge="1">
                  <a:txBody>
                    <a:bodyPr/>
                    <a:lstStyle/>
                    <a:p>
                      <a:endParaRPr lang="en-US" dirty="0"/>
                    </a:p>
                  </a:txBody>
                  <a:tcPr/>
                </a:tc>
                <a:tc hMerge="1">
                  <a:txBody>
                    <a:bodyPr/>
                    <a:lstStyle/>
                    <a:p>
                      <a:endParaRPr lang="en-US" dirty="0"/>
                    </a:p>
                  </a:txBody>
                  <a:tcPr/>
                </a:tc>
              </a:tr>
              <a:tr h="383754">
                <a:tc gridSpan="4">
                  <a:txBody>
                    <a:bodyPr/>
                    <a:lstStyle/>
                    <a:p>
                      <a:r>
                        <a:rPr lang="en-US" sz="1000" b="1" i="1" dirty="0" smtClean="0"/>
                        <a:t>Copyright policy:</a:t>
                      </a:r>
                    </a:p>
                    <a:p>
                      <a:r>
                        <a:rPr lang="en-US" sz="1000" kern="1200" dirty="0" smtClean="0">
                          <a:solidFill>
                            <a:schemeClr val="tx1"/>
                          </a:solidFill>
                          <a:latin typeface="+mn-lt"/>
                          <a:ea typeface="+mn-ea"/>
                          <a:cs typeface="+mn-cs"/>
                        </a:rPr>
                        <a:t>The contributor is familiar with the IEEE-SA Copyright Policy &lt;</a:t>
                      </a:r>
                      <a:r>
                        <a:rPr lang="en-US" sz="1000" kern="1200" dirty="0" smtClean="0">
                          <a:solidFill>
                            <a:schemeClr val="tx1"/>
                          </a:solidFill>
                          <a:latin typeface="+mn-lt"/>
                          <a:ea typeface="+mn-ea"/>
                          <a:cs typeface="+mn-cs"/>
                          <a:hlinkClick r:id="rId2"/>
                        </a:rPr>
                        <a:t>http://standards.ieee.org/IPR/copyrightpolicy.html</a:t>
                      </a:r>
                      <a:r>
                        <a:rPr lang="en-US" sz="1000" kern="1200" dirty="0" smtClean="0">
                          <a:solidFill>
                            <a:schemeClr val="tx1"/>
                          </a:solidFill>
                          <a:latin typeface="+mn-lt"/>
                          <a:ea typeface="+mn-ea"/>
                          <a:cs typeface="+mn-cs"/>
                        </a:rPr>
                        <a:t>&gt;.</a:t>
                      </a:r>
                      <a:endParaRPr lang="en-US" sz="1000" dirty="0"/>
                    </a:p>
                  </a:txBody>
                  <a:tcPr marL="36000" marR="36000" marT="0" marB="0" anchor="ctr"/>
                </a:tc>
                <a:tc hMerge="1">
                  <a:txBody>
                    <a:bodyPr/>
                    <a:lstStyle/>
                    <a:p>
                      <a:endParaRPr lang="en-US" sz="1200" dirty="0"/>
                    </a:p>
                  </a:txBody>
                  <a:tcPr marL="36000" marR="36000" marT="0" marB="0" anchor="ctr"/>
                </a:tc>
                <a:tc hMerge="1">
                  <a:txBody>
                    <a:bodyPr/>
                    <a:lstStyle/>
                    <a:p>
                      <a:endParaRPr lang="en-US" dirty="0"/>
                    </a:p>
                  </a:txBody>
                  <a:tcPr/>
                </a:tc>
                <a:tc hMerge="1">
                  <a:txBody>
                    <a:bodyPr/>
                    <a:lstStyle/>
                    <a:p>
                      <a:endParaRPr lang="en-US" dirty="0"/>
                    </a:p>
                  </a:txBody>
                  <a:tcPr/>
                </a:tc>
              </a:tr>
              <a:tr h="484742">
                <a:tc gridSpan="4">
                  <a:txBody>
                    <a:bodyPr/>
                    <a:lstStyle/>
                    <a:p>
                      <a:r>
                        <a:rPr lang="en-US" sz="1000" b="1" i="1" dirty="0" smtClean="0"/>
                        <a:t>Patent policy:</a:t>
                      </a:r>
                      <a:endParaRPr lang="en-US" sz="1000" b="1" i="1" dirty="0"/>
                    </a:p>
                    <a:p>
                      <a:r>
                        <a:rPr lang="en-US" sz="1000" kern="1200" dirty="0" smtClean="0">
                          <a:solidFill>
                            <a:schemeClr val="tx1"/>
                          </a:solidFill>
                          <a:latin typeface="+mn-lt"/>
                          <a:ea typeface="+mn-ea"/>
                          <a:cs typeface="+mn-cs"/>
                        </a:rPr>
                        <a:t>The contributor is familiar with the IEEE-SA Patent Policy and Procedures:</a:t>
                      </a:r>
                    </a:p>
                    <a:p>
                      <a:r>
                        <a:rPr lang="en-US" sz="1000" kern="1200" dirty="0" smtClean="0">
                          <a:solidFill>
                            <a:schemeClr val="tx1"/>
                          </a:solidFill>
                          <a:latin typeface="+mn-lt"/>
                          <a:ea typeface="+mn-ea"/>
                          <a:cs typeface="+mn-cs"/>
                        </a:rPr>
                        <a:t>&lt;</a:t>
                      </a:r>
                      <a:r>
                        <a:rPr lang="en-US" sz="1000" u="none" strike="noStrike" kern="1200" dirty="0" smtClean="0">
                          <a:solidFill>
                            <a:schemeClr val="tx1"/>
                          </a:solidFill>
                          <a:latin typeface="+mn-lt"/>
                          <a:ea typeface="+mn-ea"/>
                          <a:cs typeface="+mn-cs"/>
                          <a:hlinkClick r:id="rId3"/>
                        </a:rPr>
                        <a:t>http://standards.ieee.org/guides/bylaws/sect6-7.html#6</a:t>
                      </a:r>
                      <a:r>
                        <a:rPr lang="en-US" sz="1000" kern="1200" dirty="0" smtClean="0">
                          <a:solidFill>
                            <a:schemeClr val="tx1"/>
                          </a:solidFill>
                          <a:latin typeface="+mn-lt"/>
                          <a:ea typeface="+mn-ea"/>
                          <a:cs typeface="+mn-cs"/>
                        </a:rPr>
                        <a:t>&gt; and &lt;</a:t>
                      </a:r>
                      <a:r>
                        <a:rPr lang="en-US" sz="1000" u="none" strike="noStrike" kern="1200" dirty="0" smtClean="0">
                          <a:solidFill>
                            <a:schemeClr val="tx1"/>
                          </a:solidFill>
                          <a:latin typeface="+mn-lt"/>
                          <a:ea typeface="+mn-ea"/>
                          <a:cs typeface="+mn-cs"/>
                          <a:hlinkClick r:id="rId4"/>
                        </a:rPr>
                        <a:t>http://standards.ieee.org/guides/opman/sect6.html#6.3</a:t>
                      </a:r>
                      <a:r>
                        <a:rPr lang="en-US" sz="1000" kern="1200" dirty="0" smtClean="0">
                          <a:solidFill>
                            <a:schemeClr val="tx1"/>
                          </a:solidFill>
                          <a:latin typeface="+mn-lt"/>
                          <a:ea typeface="+mn-ea"/>
                          <a:cs typeface="+mn-cs"/>
                        </a:rPr>
                        <a:t>&gt;.</a:t>
                      </a:r>
                    </a:p>
                  </a:txBody>
                  <a:tcPr marL="36000" marR="36000" marT="0" marB="0" anchor="ctr"/>
                </a:tc>
                <a:tc hMerge="1">
                  <a:txBody>
                    <a:bodyPr/>
                    <a:lstStyle/>
                    <a:p>
                      <a:endParaRPr lang="en-US" sz="1200" kern="1200" dirty="0" smtClean="0">
                        <a:solidFill>
                          <a:schemeClr val="tx1"/>
                        </a:solidFill>
                        <a:latin typeface="+mn-lt"/>
                        <a:ea typeface="+mn-ea"/>
                        <a:cs typeface="+mn-cs"/>
                      </a:endParaRPr>
                    </a:p>
                  </a:txBody>
                  <a:tcPr marL="36000" marR="36000" marT="0" marB="0" anchor="ctr"/>
                </a:tc>
                <a:tc hMerge="1">
                  <a:txBody>
                    <a:bodyPr/>
                    <a:lstStyle/>
                    <a:p>
                      <a:endParaRPr lang="en-US" dirty="0"/>
                    </a:p>
                  </a:txBody>
                  <a:tcPr/>
                </a:tc>
                <a:tc hMerge="1">
                  <a:txBody>
                    <a:bodyPr/>
                    <a:lstStyle/>
                    <a:p>
                      <a:endParaRPr lang="en-US" dirty="0"/>
                    </a:p>
                  </a:txBody>
                  <a:tcPr/>
                </a:tc>
              </a:tr>
            </a:tbl>
          </a:graphicData>
        </a:graphic>
      </p:graphicFrame>
      <p:sp>
        <p:nvSpPr>
          <p:cNvPr id="8" name="TextBox 7"/>
          <p:cNvSpPr txBox="1"/>
          <p:nvPr/>
        </p:nvSpPr>
        <p:spPr>
          <a:xfrm>
            <a:off x="533400" y="4149080"/>
            <a:ext cx="8077200" cy="2099320"/>
          </a:xfrm>
          <a:prstGeom prst="rect">
            <a:avLst/>
          </a:prstGeom>
          <a:noFill/>
        </p:spPr>
        <p:txBody>
          <a:bodyPr wrap="square" lIns="36000" tIns="36000" rIns="36000" bIns="36000" rtlCol="0">
            <a:normAutofit/>
          </a:bodyPr>
          <a:lstStyle/>
          <a:p>
            <a:pPr algn="ctr"/>
            <a:r>
              <a:rPr lang="en-US" sz="2000" dirty="0" smtClean="0">
                <a:latin typeface="+mn-lt"/>
              </a:rPr>
              <a:t>Abstract</a:t>
            </a:r>
          </a:p>
          <a:p>
            <a:endParaRPr lang="en-US" sz="1600" dirty="0" smtClean="0">
              <a:latin typeface="+mn-lt"/>
            </a:endParaRPr>
          </a:p>
          <a:p>
            <a:r>
              <a:rPr lang="en-US" sz="1600" dirty="0" smtClean="0">
                <a:latin typeface="+mn-lt"/>
              </a:rPr>
              <a:t>The presentation provides</a:t>
            </a:r>
            <a:r>
              <a:rPr lang="is-IS" sz="1600" dirty="0">
                <a:latin typeface="+mn-lt"/>
              </a:rPr>
              <a:t> </a:t>
            </a:r>
            <a:r>
              <a:rPr lang="is-IS" sz="1600" dirty="0" smtClean="0">
                <a:latin typeface="+mn-lt"/>
              </a:rPr>
              <a:t>some initial thoughts about the participation of OmniRAN TG in the 802.1 Industry Connections Activity ‘</a:t>
            </a:r>
            <a:r>
              <a:rPr lang="en-US" sz="1600" dirty="0">
                <a:latin typeface="+mn-lt"/>
              </a:rPr>
              <a:t>IEEE 802 network enhancements for the next </a:t>
            </a:r>
            <a:r>
              <a:rPr lang="en-US" sz="1600" dirty="0" smtClean="0">
                <a:latin typeface="+mn-lt"/>
              </a:rPr>
              <a:t>decade’ </a:t>
            </a:r>
            <a:endParaRPr lang="en-US" sz="160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0118"/>
          </a:xfrm>
        </p:spPr>
        <p:txBody>
          <a:bodyPr/>
          <a:lstStyle/>
          <a:p>
            <a:r>
              <a:rPr lang="en-US" dirty="0" smtClean="0"/>
              <a:t>IEEE 802 Network Reference Model</a:t>
            </a:r>
            <a:endParaRPr lang="en-US" dirty="0"/>
          </a:p>
        </p:txBody>
      </p:sp>
      <p:sp>
        <p:nvSpPr>
          <p:cNvPr id="3" name="Content Placeholder 2"/>
          <p:cNvSpPr>
            <a:spLocks noGrp="1"/>
          </p:cNvSpPr>
          <p:nvPr>
            <p:ph idx="1"/>
          </p:nvPr>
        </p:nvSpPr>
        <p:spPr>
          <a:xfrm>
            <a:off x="457200" y="1330200"/>
            <a:ext cx="8229600" cy="5158800"/>
          </a:xfrm>
        </p:spPr>
        <p:txBody>
          <a:bodyPr>
            <a:normAutofit fontScale="55000" lnSpcReduction="20000"/>
          </a:bodyPr>
          <a:lstStyle/>
          <a:p>
            <a:r>
              <a:rPr lang="en-US" dirty="0" smtClean="0"/>
              <a:t>Generic topology is aligned to common arrangement of an access infrastructure</a:t>
            </a:r>
          </a:p>
          <a:p>
            <a:endParaRPr lang="en-US" dirty="0"/>
          </a:p>
          <a:p>
            <a:endParaRPr lang="en-US" dirty="0" smtClean="0"/>
          </a:p>
          <a:p>
            <a:endParaRPr lang="en-US" dirty="0"/>
          </a:p>
          <a:p>
            <a:endParaRPr lang="en-US" dirty="0"/>
          </a:p>
          <a:p>
            <a:endParaRPr lang="en-US" dirty="0" smtClean="0"/>
          </a:p>
          <a:p>
            <a:r>
              <a:rPr lang="en-US" dirty="0" smtClean="0"/>
              <a:t>The portion of the access infrastructure in scope of IEEE 802 is limited to the PHY and LINK layers between terminal and access router.</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r>
              <a:rPr lang="en-US" dirty="0" smtClean="0"/>
              <a:t>What seems to be a severe limitation (missing higher layer specifications) can actually be a huge benefit when dealing with various deployments.</a:t>
            </a:r>
            <a:endParaRPr lang="en-US" dirty="0"/>
          </a:p>
        </p:txBody>
      </p:sp>
      <p:grpSp>
        <p:nvGrpSpPr>
          <p:cNvPr id="71" name="Group 70"/>
          <p:cNvGrpSpPr/>
          <p:nvPr/>
        </p:nvGrpSpPr>
        <p:grpSpPr>
          <a:xfrm>
            <a:off x="746575" y="1764000"/>
            <a:ext cx="7787825" cy="1523142"/>
            <a:chOff x="746575" y="954427"/>
            <a:chExt cx="7787825" cy="1523142"/>
          </a:xfrm>
        </p:grpSpPr>
        <p:sp>
          <p:nvSpPr>
            <p:cNvPr id="4" name="AutoShape 13"/>
            <p:cNvSpPr>
              <a:spLocks noChangeArrowheads="1"/>
            </p:cNvSpPr>
            <p:nvPr/>
          </p:nvSpPr>
          <p:spPr bwMode="auto">
            <a:xfrm>
              <a:off x="5715000" y="1042404"/>
              <a:ext cx="1219200" cy="618134"/>
            </a:xfrm>
            <a:prstGeom prst="flowChartAlternateProcess">
              <a:avLst/>
            </a:prstGeom>
            <a:solidFill>
              <a:schemeClr val="tx2">
                <a:lumMod val="40000"/>
                <a:lumOff val="60000"/>
              </a:schemeClr>
            </a:solidFill>
            <a:ln w="9525">
              <a:noFill/>
              <a:miter lim="800000"/>
              <a:headEnd/>
              <a:tailEnd/>
            </a:ln>
            <a:effectLst/>
          </p:spPr>
          <p:txBody>
            <a:bodyPr wrap="none" lIns="0" tIns="0" anchor="ctr"/>
            <a:lstStyle/>
            <a:p>
              <a:endParaRPr lang="en-US" dirty="0">
                <a:latin typeface="+mn-lt"/>
              </a:endParaRPr>
            </a:p>
          </p:txBody>
        </p:sp>
        <p:sp>
          <p:nvSpPr>
            <p:cNvPr id="5" name="Rounded Rectangle 4"/>
            <p:cNvSpPr/>
            <p:nvPr/>
          </p:nvSpPr>
          <p:spPr bwMode="auto">
            <a:xfrm>
              <a:off x="2249411" y="1408209"/>
              <a:ext cx="2895653" cy="788515"/>
            </a:xfrm>
            <a:prstGeom prst="roundRect">
              <a:avLst>
                <a:gd name="adj" fmla="val 12403"/>
              </a:avLst>
            </a:prstGeom>
            <a:solidFill>
              <a:srgbClr val="A7E8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n-lt"/>
              </a:endParaRPr>
            </a:p>
          </p:txBody>
        </p:sp>
        <p:sp>
          <p:nvSpPr>
            <p:cNvPr id="6" name="Rounded Rectangle 5"/>
            <p:cNvSpPr/>
            <p:nvPr/>
          </p:nvSpPr>
          <p:spPr bwMode="auto">
            <a:xfrm>
              <a:off x="3491880" y="1722035"/>
              <a:ext cx="1575175" cy="450050"/>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mn-lt"/>
              </a:endParaRPr>
            </a:p>
          </p:txBody>
        </p:sp>
        <p:sp>
          <p:nvSpPr>
            <p:cNvPr id="7" name="Rounded Rectangle 6"/>
            <p:cNvSpPr/>
            <p:nvPr/>
          </p:nvSpPr>
          <p:spPr bwMode="auto">
            <a:xfrm>
              <a:off x="7467600" y="1118604"/>
              <a:ext cx="1066800" cy="1075335"/>
            </a:xfrm>
            <a:prstGeom prst="roundRect">
              <a:avLst>
                <a:gd name="adj" fmla="val 12403"/>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n-lt"/>
              </a:endParaRPr>
            </a:p>
          </p:txBody>
        </p:sp>
        <p:sp>
          <p:nvSpPr>
            <p:cNvPr id="8" name="AutoShape 11"/>
            <p:cNvSpPr>
              <a:spLocks noChangeArrowheads="1"/>
            </p:cNvSpPr>
            <p:nvPr/>
          </p:nvSpPr>
          <p:spPr bwMode="auto">
            <a:xfrm>
              <a:off x="746575" y="1408210"/>
              <a:ext cx="881834" cy="785730"/>
            </a:xfrm>
            <a:prstGeom prst="flowChartAlternateProcess">
              <a:avLst/>
            </a:prstGeom>
            <a:solidFill>
              <a:srgbClr val="6DC0FF"/>
            </a:solidFill>
            <a:ln w="9525">
              <a:noFill/>
              <a:miter lim="800000"/>
              <a:headEnd/>
              <a:tailEnd/>
            </a:ln>
            <a:effectLst/>
          </p:spPr>
          <p:txBody>
            <a:bodyPr wrap="none" lIns="0" tIns="0" anchor="ctr"/>
            <a:lstStyle/>
            <a:p>
              <a:endParaRPr lang="en-US" dirty="0">
                <a:latin typeface="+mn-lt"/>
              </a:endParaRPr>
            </a:p>
          </p:txBody>
        </p:sp>
        <p:sp>
          <p:nvSpPr>
            <p:cNvPr id="9" name="AutoShape 13"/>
            <p:cNvSpPr>
              <a:spLocks noChangeArrowheads="1"/>
            </p:cNvSpPr>
            <p:nvPr/>
          </p:nvSpPr>
          <p:spPr bwMode="auto">
            <a:xfrm>
              <a:off x="5715000" y="1728204"/>
              <a:ext cx="1219200" cy="465735"/>
            </a:xfrm>
            <a:prstGeom prst="flowChartAlternateProcess">
              <a:avLst/>
            </a:prstGeom>
            <a:solidFill>
              <a:schemeClr val="accent1">
                <a:lumMod val="40000"/>
                <a:lumOff val="60000"/>
              </a:schemeClr>
            </a:solidFill>
            <a:ln w="9525">
              <a:noFill/>
              <a:miter lim="800000"/>
              <a:headEnd/>
              <a:tailEnd/>
            </a:ln>
            <a:effectLst/>
          </p:spPr>
          <p:txBody>
            <a:bodyPr wrap="none" lIns="0" tIns="0" anchor="ctr"/>
            <a:lstStyle/>
            <a:p>
              <a:endParaRPr lang="en-US" dirty="0">
                <a:latin typeface="+mn-lt"/>
              </a:endParaRPr>
            </a:p>
          </p:txBody>
        </p:sp>
        <p:sp>
          <p:nvSpPr>
            <p:cNvPr id="10" name="Freeform 14"/>
            <p:cNvSpPr>
              <a:spLocks/>
            </p:cNvSpPr>
            <p:nvPr/>
          </p:nvSpPr>
          <p:spPr bwMode="auto">
            <a:xfrm>
              <a:off x="6071353" y="1476747"/>
              <a:ext cx="560632" cy="147961"/>
            </a:xfrm>
            <a:custGeom>
              <a:avLst/>
              <a:gdLst/>
              <a:ahLst/>
              <a:cxnLst>
                <a:cxn ang="0">
                  <a:pos x="0" y="0"/>
                </a:cxn>
                <a:cxn ang="0">
                  <a:pos x="0" y="90"/>
                </a:cxn>
                <a:cxn ang="0">
                  <a:pos x="499" y="90"/>
                </a:cxn>
                <a:cxn ang="0">
                  <a:pos x="499" y="0"/>
                </a:cxn>
              </a:cxnLst>
              <a:rect l="0" t="0" r="r" b="b"/>
              <a:pathLst>
                <a:path w="499" h="90">
                  <a:moveTo>
                    <a:pt x="0" y="0"/>
                  </a:moveTo>
                  <a:lnTo>
                    <a:pt x="0" y="90"/>
                  </a:lnTo>
                  <a:lnTo>
                    <a:pt x="499" y="90"/>
                  </a:lnTo>
                  <a:lnTo>
                    <a:pt x="499" y="0"/>
                  </a:lnTo>
                </a:path>
              </a:pathLst>
            </a:custGeom>
            <a:noFill/>
            <a:ln w="9525" cap="flat" cmpd="sng">
              <a:solidFill>
                <a:schemeClr val="tx1"/>
              </a:solidFill>
              <a:prstDash val="solid"/>
              <a:round/>
              <a:headEnd/>
              <a:tailEnd/>
            </a:ln>
            <a:effectLst/>
          </p:spPr>
          <p:txBody>
            <a:bodyPr lIns="0" tIns="0"/>
            <a:lstStyle/>
            <a:p>
              <a:endParaRPr lang="en-US" dirty="0">
                <a:latin typeface="+mn-lt"/>
              </a:endParaRPr>
            </a:p>
          </p:txBody>
        </p:sp>
        <p:sp>
          <p:nvSpPr>
            <p:cNvPr id="11" name="Line 18"/>
            <p:cNvSpPr>
              <a:spLocks noChangeShapeType="1"/>
            </p:cNvSpPr>
            <p:nvPr/>
          </p:nvSpPr>
          <p:spPr bwMode="auto">
            <a:xfrm>
              <a:off x="2819400" y="1652004"/>
              <a:ext cx="762490" cy="250050"/>
            </a:xfrm>
            <a:prstGeom prst="line">
              <a:avLst/>
            </a:prstGeom>
            <a:noFill/>
            <a:ln w="12700">
              <a:solidFill>
                <a:schemeClr val="tx1"/>
              </a:solidFill>
              <a:round/>
              <a:headEnd/>
              <a:tailEnd/>
            </a:ln>
            <a:effectLst/>
          </p:spPr>
          <p:txBody>
            <a:bodyPr lIns="0" tIns="0"/>
            <a:lstStyle/>
            <a:p>
              <a:endParaRPr lang="en-US" dirty="0">
                <a:latin typeface="+mn-lt"/>
              </a:endParaRPr>
            </a:p>
          </p:txBody>
        </p:sp>
        <p:sp>
          <p:nvSpPr>
            <p:cNvPr id="12" name="Line 19"/>
            <p:cNvSpPr>
              <a:spLocks noChangeShapeType="1"/>
            </p:cNvSpPr>
            <p:nvPr/>
          </p:nvSpPr>
          <p:spPr bwMode="auto">
            <a:xfrm flipH="1">
              <a:off x="2743200" y="2033252"/>
              <a:ext cx="838688" cy="99294"/>
            </a:xfrm>
            <a:prstGeom prst="line">
              <a:avLst/>
            </a:prstGeom>
            <a:noFill/>
            <a:ln w="12700">
              <a:solidFill>
                <a:schemeClr val="tx1"/>
              </a:solidFill>
              <a:round/>
              <a:headEnd/>
              <a:tailEnd/>
            </a:ln>
            <a:effectLst/>
          </p:spPr>
          <p:txBody>
            <a:bodyPr lIns="0" tIns="0"/>
            <a:lstStyle/>
            <a:p>
              <a:endParaRPr lang="en-US" dirty="0">
                <a:latin typeface="+mn-lt"/>
              </a:endParaRPr>
            </a:p>
          </p:txBody>
        </p:sp>
        <p:sp>
          <p:nvSpPr>
            <p:cNvPr id="13" name="AutoShape 22"/>
            <p:cNvSpPr>
              <a:spLocks noChangeArrowheads="1"/>
            </p:cNvSpPr>
            <p:nvPr/>
          </p:nvSpPr>
          <p:spPr bwMode="auto">
            <a:xfrm>
              <a:off x="5877876" y="1396108"/>
              <a:ext cx="360362" cy="197779"/>
            </a:xfrm>
            <a:prstGeom prst="can">
              <a:avLst>
                <a:gd name="adj" fmla="val 25000"/>
              </a:avLst>
            </a:prstGeom>
            <a:solidFill>
              <a:schemeClr val="bg1">
                <a:lumMod val="50000"/>
              </a:schemeClr>
            </a:solidFill>
            <a:ln w="9525">
              <a:solidFill>
                <a:schemeClr val="tx1"/>
              </a:solidFill>
              <a:round/>
              <a:headEnd/>
              <a:tailEnd/>
            </a:ln>
            <a:effectLst/>
          </p:spPr>
          <p:txBody>
            <a:bodyPr wrap="none" anchor="ctr"/>
            <a:lstStyle/>
            <a:p>
              <a:pPr algn="ctr" eaLnBrk="0" hangingPunct="0">
                <a:lnSpc>
                  <a:spcPct val="100000"/>
                </a:lnSpc>
                <a:spcBef>
                  <a:spcPct val="0"/>
                </a:spcBef>
                <a:buFontTx/>
                <a:buNone/>
              </a:pPr>
              <a:endParaRPr lang="en-US" sz="1600" dirty="0">
                <a:latin typeface="+mn-lt"/>
                <a:ea typeface="ＭＳ Ｐゴシック" pitchFamily="34" charset="-128"/>
              </a:endParaRPr>
            </a:p>
          </p:txBody>
        </p:sp>
        <p:pic>
          <p:nvPicPr>
            <p:cNvPr id="14" name="Picture 23" descr="x_big_image2"/>
            <p:cNvPicPr>
              <a:picLocks noChangeAspect="1" noChangeArrowheads="1"/>
            </p:cNvPicPr>
            <p:nvPr/>
          </p:nvPicPr>
          <p:blipFill>
            <a:blip r:embed="rId2">
              <a:lum bright="10000" contrast="40000"/>
            </a:blip>
            <a:srcRect/>
            <a:stretch>
              <a:fillRect/>
            </a:stretch>
          </p:blipFill>
          <p:spPr bwMode="auto">
            <a:xfrm>
              <a:off x="849023" y="1629499"/>
              <a:ext cx="548641" cy="584366"/>
            </a:xfrm>
            <a:prstGeom prst="rect">
              <a:avLst/>
            </a:prstGeom>
            <a:noFill/>
            <a:ln w="9525">
              <a:noFill/>
              <a:miter lim="800000"/>
              <a:headEnd/>
              <a:tailEnd/>
            </a:ln>
          </p:spPr>
        </p:pic>
        <p:sp>
          <p:nvSpPr>
            <p:cNvPr id="15" name="Text Box 82"/>
            <p:cNvSpPr txBox="1">
              <a:spLocks noChangeArrowheads="1"/>
            </p:cNvSpPr>
            <p:nvPr/>
          </p:nvSpPr>
          <p:spPr bwMode="auto">
            <a:xfrm>
              <a:off x="3117460" y="1408209"/>
              <a:ext cx="1335302"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hr-HR" sz="1400" dirty="0" smtClean="0">
                  <a:latin typeface="+mn-lt"/>
                  <a:cs typeface="Arial" pitchFamily="34" charset="0"/>
                </a:rPr>
                <a:t>Access</a:t>
              </a:r>
              <a:r>
                <a:rPr lang="en-US" sz="1400" dirty="0" smtClean="0">
                  <a:latin typeface="+mn-lt"/>
                  <a:cs typeface="Arial" pitchFamily="34" charset="0"/>
                </a:rPr>
                <a:t> Network</a:t>
              </a:r>
              <a:r>
                <a:rPr lang="hr-HR" sz="1400" dirty="0" smtClean="0">
                  <a:latin typeface="+mn-lt"/>
                  <a:cs typeface="Arial" pitchFamily="34" charset="0"/>
                </a:rPr>
                <a:t> </a:t>
              </a:r>
              <a:endParaRPr lang="en-US" sz="1400" dirty="0">
                <a:latin typeface="+mn-lt"/>
                <a:cs typeface="Arial" pitchFamily="34" charset="0"/>
              </a:endParaRPr>
            </a:p>
          </p:txBody>
        </p:sp>
        <p:grpSp>
          <p:nvGrpSpPr>
            <p:cNvPr id="16" name="Group 136"/>
            <p:cNvGrpSpPr>
              <a:grpSpLocks/>
            </p:cNvGrpSpPr>
            <p:nvPr/>
          </p:nvGrpSpPr>
          <p:grpSpPr bwMode="auto">
            <a:xfrm rot="7624109" flipV="1">
              <a:off x="1446404" y="1494674"/>
              <a:ext cx="1009161" cy="956629"/>
              <a:chOff x="2870" y="2211"/>
              <a:chExt cx="690" cy="728"/>
            </a:xfrm>
          </p:grpSpPr>
          <p:sp>
            <p:nvSpPr>
              <p:cNvPr id="17" name="Freeform 137"/>
              <p:cNvSpPr>
                <a:spLocks/>
              </p:cNvSpPr>
              <p:nvPr/>
            </p:nvSpPr>
            <p:spPr bwMode="auto">
              <a:xfrm>
                <a:off x="2870" y="2551"/>
                <a:ext cx="461" cy="388"/>
              </a:xfrm>
              <a:custGeom>
                <a:avLst/>
                <a:gdLst/>
                <a:ahLst/>
                <a:cxnLst>
                  <a:cxn ang="0">
                    <a:pos x="111" y="28"/>
                  </a:cxn>
                  <a:cxn ang="0">
                    <a:pos x="116" y="30"/>
                  </a:cxn>
                  <a:cxn ang="0">
                    <a:pos x="128" y="0"/>
                  </a:cxn>
                  <a:cxn ang="0">
                    <a:pos x="149" y="5"/>
                  </a:cxn>
                  <a:cxn ang="0">
                    <a:pos x="0" y="247"/>
                  </a:cxn>
                  <a:cxn ang="0">
                    <a:pos x="111" y="28"/>
                  </a:cxn>
                </a:cxnLst>
                <a:rect l="0" t="0" r="r" b="b"/>
                <a:pathLst>
                  <a:path w="149" h="247">
                    <a:moveTo>
                      <a:pt x="111" y="28"/>
                    </a:moveTo>
                    <a:lnTo>
                      <a:pt x="116" y="30"/>
                    </a:lnTo>
                    <a:lnTo>
                      <a:pt x="128" y="0"/>
                    </a:lnTo>
                    <a:lnTo>
                      <a:pt x="149" y="5"/>
                    </a:lnTo>
                    <a:lnTo>
                      <a:pt x="0" y="247"/>
                    </a:lnTo>
                    <a:lnTo>
                      <a:pt x="111" y="28"/>
                    </a:lnTo>
                    <a:close/>
                  </a:path>
                </a:pathLst>
              </a:custGeom>
              <a:solidFill>
                <a:srgbClr val="F2BD1F"/>
              </a:solidFill>
              <a:ln w="9525">
                <a:noFill/>
                <a:round/>
                <a:headEnd/>
                <a:tailEnd/>
              </a:ln>
            </p:spPr>
            <p:txBody>
              <a:bodyPr/>
              <a:lstStyle/>
              <a:p>
                <a:endParaRPr lang="en-US" dirty="0">
                  <a:latin typeface="+mn-lt"/>
                </a:endParaRPr>
              </a:p>
            </p:txBody>
          </p:sp>
          <p:sp>
            <p:nvSpPr>
              <p:cNvPr id="18" name="Freeform 138"/>
              <p:cNvSpPr>
                <a:spLocks/>
              </p:cNvSpPr>
              <p:nvPr/>
            </p:nvSpPr>
            <p:spPr bwMode="auto">
              <a:xfrm>
                <a:off x="3158" y="2211"/>
                <a:ext cx="402" cy="384"/>
              </a:xfrm>
              <a:custGeom>
                <a:avLst/>
                <a:gdLst/>
                <a:ahLst/>
                <a:cxnLst>
                  <a:cxn ang="0">
                    <a:pos x="0" y="239"/>
                  </a:cxn>
                  <a:cxn ang="0">
                    <a:pos x="130" y="0"/>
                  </a:cxn>
                  <a:cxn ang="0">
                    <a:pos x="35" y="216"/>
                  </a:cxn>
                  <a:cxn ang="0">
                    <a:pos x="32" y="216"/>
                  </a:cxn>
                  <a:cxn ang="0">
                    <a:pos x="18" y="244"/>
                  </a:cxn>
                  <a:cxn ang="0">
                    <a:pos x="0" y="239"/>
                  </a:cxn>
                </a:cxnLst>
                <a:rect l="0" t="0" r="r" b="b"/>
                <a:pathLst>
                  <a:path w="130" h="244">
                    <a:moveTo>
                      <a:pt x="0" y="239"/>
                    </a:moveTo>
                    <a:lnTo>
                      <a:pt x="130" y="0"/>
                    </a:lnTo>
                    <a:lnTo>
                      <a:pt x="35" y="216"/>
                    </a:lnTo>
                    <a:lnTo>
                      <a:pt x="32" y="216"/>
                    </a:lnTo>
                    <a:lnTo>
                      <a:pt x="18" y="244"/>
                    </a:lnTo>
                    <a:lnTo>
                      <a:pt x="0" y="239"/>
                    </a:lnTo>
                    <a:close/>
                  </a:path>
                </a:pathLst>
              </a:custGeom>
              <a:solidFill>
                <a:srgbClr val="F2BD1F"/>
              </a:solidFill>
              <a:ln w="9525">
                <a:noFill/>
                <a:round/>
                <a:headEnd/>
                <a:tailEnd/>
              </a:ln>
            </p:spPr>
            <p:txBody>
              <a:bodyPr/>
              <a:lstStyle/>
              <a:p>
                <a:endParaRPr lang="en-US" dirty="0">
                  <a:latin typeface="+mn-lt"/>
                </a:endParaRPr>
              </a:p>
            </p:txBody>
          </p:sp>
        </p:grpSp>
        <p:sp>
          <p:nvSpPr>
            <p:cNvPr id="19" name="Text Box 82"/>
            <p:cNvSpPr txBox="1">
              <a:spLocks noChangeArrowheads="1"/>
            </p:cNvSpPr>
            <p:nvPr/>
          </p:nvSpPr>
          <p:spPr bwMode="auto">
            <a:xfrm>
              <a:off x="851920" y="1408134"/>
              <a:ext cx="675826"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dirty="0" smtClean="0">
                  <a:latin typeface="+mn-lt"/>
                  <a:cs typeface="Arial" pitchFamily="34" charset="0"/>
                </a:rPr>
                <a:t>Terminal</a:t>
              </a:r>
              <a:endParaRPr lang="en-US" sz="1400" dirty="0">
                <a:latin typeface="+mn-lt"/>
                <a:cs typeface="Arial" pitchFamily="34" charset="0"/>
              </a:endParaRPr>
            </a:p>
          </p:txBody>
        </p:sp>
        <p:pic>
          <p:nvPicPr>
            <p:cNvPr id="20" name="Picture 372" descr="switch"/>
            <p:cNvPicPr>
              <a:picLocks noChangeAspect="1" noChangeArrowheads="1"/>
            </p:cNvPicPr>
            <p:nvPr/>
          </p:nvPicPr>
          <p:blipFill>
            <a:blip r:embed="rId3">
              <a:grayscl/>
            </a:blip>
            <a:srcRect/>
            <a:stretch>
              <a:fillRect/>
            </a:stretch>
          </p:blipFill>
          <p:spPr bwMode="auto">
            <a:xfrm>
              <a:off x="3581890" y="1880604"/>
              <a:ext cx="503237" cy="183852"/>
            </a:xfrm>
            <a:prstGeom prst="rect">
              <a:avLst/>
            </a:prstGeom>
            <a:noFill/>
          </p:spPr>
        </p:pic>
        <p:sp>
          <p:nvSpPr>
            <p:cNvPr id="21" name="Text Box 82"/>
            <p:cNvSpPr txBox="1">
              <a:spLocks noChangeArrowheads="1"/>
            </p:cNvSpPr>
            <p:nvPr/>
          </p:nvSpPr>
          <p:spPr bwMode="auto">
            <a:xfrm>
              <a:off x="5733279" y="1739164"/>
              <a:ext cx="1165384" cy="204671"/>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dirty="0" smtClean="0">
                  <a:latin typeface="+mn-lt"/>
                  <a:cs typeface="Arial" pitchFamily="34" charset="0"/>
                </a:rPr>
                <a:t>Access Router</a:t>
              </a:r>
              <a:endParaRPr lang="en-US" sz="1400" dirty="0">
                <a:latin typeface="+mn-lt"/>
                <a:cs typeface="Arial" pitchFamily="34" charset="0"/>
              </a:endParaRPr>
            </a:p>
          </p:txBody>
        </p:sp>
        <p:sp>
          <p:nvSpPr>
            <p:cNvPr id="22" name="Text Box 82"/>
            <p:cNvSpPr txBox="1">
              <a:spLocks noChangeArrowheads="1"/>
            </p:cNvSpPr>
            <p:nvPr/>
          </p:nvSpPr>
          <p:spPr bwMode="auto">
            <a:xfrm>
              <a:off x="7549144" y="1166461"/>
              <a:ext cx="894476" cy="409343"/>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en-US" sz="1400" dirty="0" smtClean="0">
                  <a:latin typeface="+mn-lt"/>
                  <a:cs typeface="Arial" pitchFamily="34" charset="0"/>
                </a:rPr>
                <a:t>Information</a:t>
              </a:r>
              <a:br>
                <a:rPr lang="en-US" sz="1400" dirty="0" smtClean="0">
                  <a:latin typeface="+mn-lt"/>
                  <a:cs typeface="Arial" pitchFamily="34" charset="0"/>
                </a:rPr>
              </a:br>
              <a:r>
                <a:rPr lang="en-US" sz="1400" dirty="0" smtClean="0">
                  <a:latin typeface="+mn-lt"/>
                  <a:cs typeface="Arial" pitchFamily="34" charset="0"/>
                </a:rPr>
                <a:t>Server</a:t>
              </a:r>
              <a:endParaRPr lang="en-US" sz="1400" dirty="0">
                <a:latin typeface="+mn-lt"/>
                <a:cs typeface="Arial" pitchFamily="34" charset="0"/>
              </a:endParaRPr>
            </a:p>
          </p:txBody>
        </p:sp>
        <p:pic>
          <p:nvPicPr>
            <p:cNvPr id="23" name="Picture 372" descr="switch"/>
            <p:cNvPicPr>
              <a:picLocks noChangeAspect="1" noChangeArrowheads="1"/>
            </p:cNvPicPr>
            <p:nvPr/>
          </p:nvPicPr>
          <p:blipFill>
            <a:blip r:embed="rId3">
              <a:grayscl/>
            </a:blip>
            <a:srcRect/>
            <a:stretch>
              <a:fillRect/>
            </a:stretch>
          </p:blipFill>
          <p:spPr bwMode="auto">
            <a:xfrm>
              <a:off x="4481990" y="1929645"/>
              <a:ext cx="503237" cy="197662"/>
            </a:xfrm>
            <a:prstGeom prst="rect">
              <a:avLst/>
            </a:prstGeom>
            <a:noFill/>
          </p:spPr>
        </p:pic>
        <p:sp>
          <p:nvSpPr>
            <p:cNvPr id="24" name="Line 19"/>
            <p:cNvSpPr>
              <a:spLocks noChangeShapeType="1"/>
            </p:cNvSpPr>
            <p:nvPr/>
          </p:nvSpPr>
          <p:spPr bwMode="auto">
            <a:xfrm flipH="1" flipV="1">
              <a:off x="4043362" y="1966329"/>
              <a:ext cx="443388" cy="80264"/>
            </a:xfrm>
            <a:prstGeom prst="line">
              <a:avLst/>
            </a:prstGeom>
            <a:noFill/>
            <a:ln w="12700">
              <a:solidFill>
                <a:schemeClr val="tx1"/>
              </a:solidFill>
              <a:round/>
              <a:headEnd/>
              <a:tailEnd/>
            </a:ln>
            <a:effectLst/>
          </p:spPr>
          <p:txBody>
            <a:bodyPr lIns="0" tIns="0"/>
            <a:lstStyle/>
            <a:p>
              <a:endParaRPr lang="en-US" dirty="0">
                <a:latin typeface="+mn-lt"/>
              </a:endParaRPr>
            </a:p>
          </p:txBody>
        </p:sp>
        <p:sp>
          <p:nvSpPr>
            <p:cNvPr id="25" name="Text Box 82"/>
            <p:cNvSpPr txBox="1">
              <a:spLocks noChangeArrowheads="1"/>
            </p:cNvSpPr>
            <p:nvPr/>
          </p:nvSpPr>
          <p:spPr bwMode="auto">
            <a:xfrm>
              <a:off x="4166955" y="1711874"/>
              <a:ext cx="798270" cy="206467"/>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hr-HR" sz="1400" dirty="0">
                  <a:latin typeface="+mn-lt"/>
                  <a:cs typeface="Arial" pitchFamily="34" charset="0"/>
                </a:rPr>
                <a:t>Backhaul</a:t>
              </a:r>
              <a:r>
                <a:rPr lang="hr-HR" sz="1400" dirty="0" smtClean="0">
                  <a:latin typeface="+mn-lt"/>
                  <a:cs typeface="Arial" pitchFamily="34" charset="0"/>
                </a:rPr>
                <a:t> </a:t>
              </a:r>
              <a:endParaRPr lang="en-US" sz="1400" dirty="0">
                <a:latin typeface="+mn-lt"/>
                <a:cs typeface="Arial" pitchFamily="34" charset="0"/>
              </a:endParaRPr>
            </a:p>
          </p:txBody>
        </p:sp>
        <p:sp>
          <p:nvSpPr>
            <p:cNvPr id="26" name="Text Box 82"/>
            <p:cNvSpPr txBox="1">
              <a:spLocks noChangeArrowheads="1"/>
            </p:cNvSpPr>
            <p:nvPr/>
          </p:nvSpPr>
          <p:spPr bwMode="auto">
            <a:xfrm>
              <a:off x="5764716" y="1059065"/>
              <a:ext cx="985847" cy="344710"/>
            </a:xfrm>
            <a:prstGeom prst="rect">
              <a:avLst/>
            </a:prstGeom>
            <a:noFill/>
            <a:ln w="9525">
              <a:noFill/>
              <a:miter lim="800000"/>
              <a:headEnd/>
              <a:tailEnd/>
            </a:ln>
            <a:effectLst/>
          </p:spPr>
          <p:txBody>
            <a:bodyPr wrap="none" lIns="0" tIns="0" rIns="0" bIns="0">
              <a:spAutoFit/>
            </a:bodyPr>
            <a:lstStyle/>
            <a:p>
              <a:pPr eaLnBrk="0" hangingPunct="0">
                <a:lnSpc>
                  <a:spcPct val="80000"/>
                </a:lnSpc>
                <a:spcBef>
                  <a:spcPct val="0"/>
                </a:spcBef>
                <a:buFontTx/>
                <a:buNone/>
              </a:pPr>
              <a:r>
                <a:rPr lang="en-US" sz="1400" dirty="0" smtClean="0">
                  <a:latin typeface="+mn-lt"/>
                  <a:cs typeface="Arial" pitchFamily="34" charset="0"/>
                </a:rPr>
                <a:t>Subscription</a:t>
              </a:r>
              <a:br>
                <a:rPr lang="en-US" sz="1400" dirty="0" smtClean="0">
                  <a:latin typeface="+mn-lt"/>
                  <a:cs typeface="Arial" pitchFamily="34" charset="0"/>
                </a:rPr>
              </a:br>
              <a:r>
                <a:rPr lang="en-US" sz="1400" dirty="0" smtClean="0">
                  <a:latin typeface="+mn-lt"/>
                  <a:cs typeface="Arial" pitchFamily="34" charset="0"/>
                </a:rPr>
                <a:t>Service</a:t>
              </a:r>
              <a:endParaRPr lang="en-US" sz="1400" dirty="0">
                <a:latin typeface="+mn-lt"/>
                <a:cs typeface="Arial" pitchFamily="34" charset="0"/>
              </a:endParaRPr>
            </a:p>
          </p:txBody>
        </p:sp>
        <p:pic>
          <p:nvPicPr>
            <p:cNvPr id="27" name="Picture 2" descr="D:\Data\WFA\_WBA\SDN+NFV\Wireless_Access_Point_Computer_Clipart_Pictures.png"/>
            <p:cNvPicPr>
              <a:picLocks noChangeAspect="1" noChangeArrowheads="1"/>
            </p:cNvPicPr>
            <p:nvPr/>
          </p:nvPicPr>
          <p:blipFill>
            <a:blip r:embed="rId4">
              <a:clrChange>
                <a:clrFrom>
                  <a:srgbClr val="FFFFFF"/>
                </a:clrFrom>
                <a:clrTo>
                  <a:srgbClr val="FFFFFF">
                    <a:alpha val="0"/>
                  </a:srgbClr>
                </a:clrTo>
              </a:clrChange>
              <a:biLevel thresh="50000"/>
            </a:blip>
            <a:srcRect/>
            <a:stretch>
              <a:fillRect/>
            </a:stretch>
          </p:blipFill>
          <p:spPr bwMode="auto">
            <a:xfrm>
              <a:off x="2646619" y="1423404"/>
              <a:ext cx="228600" cy="245806"/>
            </a:xfrm>
            <a:prstGeom prst="rect">
              <a:avLst/>
            </a:prstGeom>
            <a:noFill/>
            <a:ln>
              <a:noFill/>
            </a:ln>
          </p:spPr>
        </p:pic>
        <p:pic>
          <p:nvPicPr>
            <p:cNvPr id="28" name="Picture 2" descr="D:\Data\WFA\_WBA\SDN+NFV\Wireless_Access_Point_Computer_Clipart_Pictures.png"/>
            <p:cNvPicPr>
              <a:picLocks noChangeAspect="1" noChangeArrowheads="1"/>
            </p:cNvPicPr>
            <p:nvPr/>
          </p:nvPicPr>
          <p:blipFill>
            <a:blip r:embed="rId4">
              <a:clrChange>
                <a:clrFrom>
                  <a:srgbClr val="FFFFFF"/>
                </a:clrFrom>
                <a:clrTo>
                  <a:srgbClr val="FFFFFF">
                    <a:alpha val="0"/>
                  </a:srgbClr>
                </a:clrTo>
              </a:clrChange>
              <a:biLevel thresh="50000"/>
            </a:blip>
            <a:srcRect/>
            <a:stretch>
              <a:fillRect/>
            </a:stretch>
          </p:blipFill>
          <p:spPr bwMode="auto">
            <a:xfrm>
              <a:off x="2483232" y="1701045"/>
              <a:ext cx="425197" cy="457200"/>
            </a:xfrm>
            <a:prstGeom prst="rect">
              <a:avLst/>
            </a:prstGeom>
            <a:noFill/>
          </p:spPr>
        </p:pic>
        <p:grpSp>
          <p:nvGrpSpPr>
            <p:cNvPr id="29" name="Group 224"/>
            <p:cNvGrpSpPr/>
            <p:nvPr/>
          </p:nvGrpSpPr>
          <p:grpSpPr>
            <a:xfrm>
              <a:off x="6535094" y="1271004"/>
              <a:ext cx="228600" cy="306387"/>
              <a:chOff x="7391400" y="2743200"/>
              <a:chExt cx="1031875" cy="1144587"/>
            </a:xfrm>
          </p:grpSpPr>
          <p:sp>
            <p:nvSpPr>
              <p:cNvPr id="30" name="Freeform 110"/>
              <p:cNvSpPr>
                <a:spLocks/>
              </p:cNvSpPr>
              <p:nvPr/>
            </p:nvSpPr>
            <p:spPr bwMode="auto">
              <a:xfrm flipH="1">
                <a:off x="8264265" y="2743200"/>
                <a:ext cx="159010" cy="1144587"/>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chemeClr val="tx1">
                  <a:lumMod val="75000"/>
                  <a:lumOff val="25000"/>
                </a:schemeClr>
              </a:solidFill>
              <a:ln w="1588" cap="flat" cmpd="sng">
                <a:noFill/>
                <a:prstDash val="solid"/>
                <a:round/>
                <a:headEnd type="none" w="med" len="med"/>
                <a:tailEnd type="none" w="med" len="med"/>
              </a:ln>
              <a:effectLst/>
            </p:spPr>
            <p:txBody>
              <a:bodyPr/>
              <a:lstStyle/>
              <a:p>
                <a:endParaRPr lang="en-US" dirty="0">
                  <a:latin typeface="+mn-lt"/>
                </a:endParaRPr>
              </a:p>
            </p:txBody>
          </p:sp>
          <p:sp>
            <p:nvSpPr>
              <p:cNvPr id="31" name="Rectangle 111"/>
              <p:cNvSpPr>
                <a:spLocks noChangeArrowheads="1"/>
              </p:cNvSpPr>
              <p:nvPr/>
            </p:nvSpPr>
            <p:spPr bwMode="auto">
              <a:xfrm flipH="1">
                <a:off x="7415082" y="2831457"/>
                <a:ext cx="862715" cy="1056330"/>
              </a:xfrm>
              <a:prstGeom prst="rect">
                <a:avLst/>
              </a:prstGeom>
              <a:solidFill>
                <a:schemeClr val="tx1">
                  <a:lumMod val="65000"/>
                  <a:lumOff val="35000"/>
                </a:schemeClr>
              </a:solidFill>
              <a:ln w="1588">
                <a:noFill/>
                <a:miter lim="800000"/>
                <a:headEnd/>
                <a:tailEnd/>
              </a:ln>
              <a:effectLst/>
            </p:spPr>
            <p:txBody>
              <a:bodyPr/>
              <a:lstStyle/>
              <a:p>
                <a:endParaRPr lang="en-US" dirty="0">
                  <a:latin typeface="+mn-lt"/>
                </a:endParaRPr>
              </a:p>
            </p:txBody>
          </p:sp>
          <p:sp>
            <p:nvSpPr>
              <p:cNvPr id="32" name="Oval 112"/>
              <p:cNvSpPr>
                <a:spLocks noChangeArrowheads="1"/>
              </p:cNvSpPr>
              <p:nvPr/>
            </p:nvSpPr>
            <p:spPr bwMode="auto">
              <a:xfrm flipH="1">
                <a:off x="7925945" y="2969359"/>
                <a:ext cx="125178" cy="99289"/>
              </a:xfrm>
              <a:prstGeom prst="ellipse">
                <a:avLst/>
              </a:prstGeom>
              <a:solidFill>
                <a:srgbClr val="FFC9C9"/>
              </a:solidFill>
              <a:ln w="12700">
                <a:noFill/>
                <a:round/>
                <a:headEnd/>
                <a:tailEnd/>
              </a:ln>
              <a:effectLst/>
            </p:spPr>
            <p:txBody>
              <a:bodyPr wrap="none" anchor="ctr"/>
              <a:lstStyle/>
              <a:p>
                <a:endParaRPr lang="en-US" dirty="0">
                  <a:latin typeface="+mn-lt"/>
                </a:endParaRPr>
              </a:p>
            </p:txBody>
          </p:sp>
          <p:grpSp>
            <p:nvGrpSpPr>
              <p:cNvPr id="33" name="Group 113"/>
              <p:cNvGrpSpPr>
                <a:grpSpLocks/>
              </p:cNvGrpSpPr>
              <p:nvPr/>
            </p:nvGrpSpPr>
            <p:grpSpPr bwMode="auto">
              <a:xfrm flipH="1">
                <a:off x="7540261" y="3272744"/>
                <a:ext cx="514246" cy="300626"/>
                <a:chOff x="3216" y="2784"/>
                <a:chExt cx="192" cy="144"/>
              </a:xfrm>
            </p:grpSpPr>
            <p:sp>
              <p:nvSpPr>
                <p:cNvPr id="37" name="Line 114"/>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sp>
              <p:nvSpPr>
                <p:cNvPr id="38" name="Line 115"/>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sp>
              <p:nvSpPr>
                <p:cNvPr id="39" name="Line 116"/>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sp>
              <p:nvSpPr>
                <p:cNvPr id="40" name="Line 117"/>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grpSp>
          <p:sp>
            <p:nvSpPr>
              <p:cNvPr id="34" name="Freeform 118"/>
              <p:cNvSpPr>
                <a:spLocks/>
              </p:cNvSpPr>
              <p:nvPr/>
            </p:nvSpPr>
            <p:spPr bwMode="auto">
              <a:xfrm>
                <a:off x="7391400" y="2751474"/>
                <a:ext cx="1018342" cy="96531"/>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chemeClr val="tx1">
                  <a:lumMod val="50000"/>
                  <a:lumOff val="50000"/>
                </a:schemeClr>
              </a:solidFill>
              <a:ln w="1588" cap="flat" cmpd="sng">
                <a:noFill/>
                <a:prstDash val="solid"/>
                <a:round/>
                <a:headEnd type="none" w="med" len="med"/>
                <a:tailEnd type="none" w="med" len="med"/>
              </a:ln>
              <a:effectLst/>
            </p:spPr>
            <p:txBody>
              <a:bodyPr/>
              <a:lstStyle/>
              <a:p>
                <a:endParaRPr lang="en-US" dirty="0">
                  <a:latin typeface="+mn-lt"/>
                </a:endParaRPr>
              </a:p>
            </p:txBody>
          </p:sp>
          <p:sp>
            <p:nvSpPr>
              <p:cNvPr id="35" name="Oval 119"/>
              <p:cNvSpPr>
                <a:spLocks noChangeArrowheads="1"/>
              </p:cNvSpPr>
              <p:nvPr/>
            </p:nvSpPr>
            <p:spPr bwMode="auto">
              <a:xfrm flipH="1">
                <a:off x="7560560" y="2958327"/>
                <a:ext cx="125178" cy="99289"/>
              </a:xfrm>
              <a:prstGeom prst="ellipse">
                <a:avLst/>
              </a:prstGeom>
              <a:solidFill>
                <a:srgbClr val="FFC9C9"/>
              </a:solidFill>
              <a:ln w="12700">
                <a:noFill/>
                <a:round/>
                <a:headEnd/>
                <a:tailEnd/>
              </a:ln>
              <a:effectLst/>
            </p:spPr>
            <p:txBody>
              <a:bodyPr wrap="none" anchor="ctr"/>
              <a:lstStyle/>
              <a:p>
                <a:endParaRPr lang="en-US" dirty="0">
                  <a:latin typeface="+mn-lt"/>
                </a:endParaRPr>
              </a:p>
            </p:txBody>
          </p:sp>
          <p:sp>
            <p:nvSpPr>
              <p:cNvPr id="36" name="Oval 120"/>
              <p:cNvSpPr>
                <a:spLocks noChangeArrowheads="1"/>
              </p:cNvSpPr>
              <p:nvPr/>
            </p:nvSpPr>
            <p:spPr bwMode="auto">
              <a:xfrm flipH="1">
                <a:off x="7743252" y="2958327"/>
                <a:ext cx="125178" cy="99289"/>
              </a:xfrm>
              <a:prstGeom prst="ellipse">
                <a:avLst/>
              </a:prstGeom>
              <a:solidFill>
                <a:srgbClr val="CCFF33"/>
              </a:solidFill>
              <a:ln w="12700">
                <a:noFill/>
                <a:round/>
                <a:headEnd/>
                <a:tailEnd/>
              </a:ln>
              <a:effectLst/>
            </p:spPr>
            <p:txBody>
              <a:bodyPr wrap="none" anchor="ctr"/>
              <a:lstStyle/>
              <a:p>
                <a:endParaRPr lang="en-US" dirty="0">
                  <a:latin typeface="+mn-lt"/>
                </a:endParaRPr>
              </a:p>
            </p:txBody>
          </p:sp>
        </p:grpSp>
        <p:sp>
          <p:nvSpPr>
            <p:cNvPr id="41" name="Line 20"/>
            <p:cNvSpPr>
              <a:spLocks noChangeShapeType="1"/>
            </p:cNvSpPr>
            <p:nvPr/>
          </p:nvSpPr>
          <p:spPr bwMode="auto">
            <a:xfrm flipV="1">
              <a:off x="4948237" y="2027619"/>
              <a:ext cx="2835178" cy="0"/>
            </a:xfrm>
            <a:prstGeom prst="line">
              <a:avLst/>
            </a:prstGeom>
            <a:noFill/>
            <a:ln w="28575">
              <a:solidFill>
                <a:schemeClr val="tx1"/>
              </a:solidFill>
              <a:round/>
              <a:headEnd/>
              <a:tailEnd/>
            </a:ln>
            <a:effectLst/>
          </p:spPr>
          <p:txBody>
            <a:bodyPr wrap="none" anchor="ctr"/>
            <a:lstStyle/>
            <a:p>
              <a:endParaRPr lang="en-US" dirty="0">
                <a:latin typeface="+mn-lt"/>
              </a:endParaRPr>
            </a:p>
          </p:txBody>
        </p:sp>
        <p:pic>
          <p:nvPicPr>
            <p:cNvPr id="42" name="Picture 29"/>
            <p:cNvPicPr>
              <a:picLocks noChangeArrowheads="1"/>
            </p:cNvPicPr>
            <p:nvPr/>
          </p:nvPicPr>
          <p:blipFill>
            <a:blip r:embed="rId5">
              <a:grayscl/>
            </a:blip>
            <a:srcRect/>
            <a:stretch>
              <a:fillRect/>
            </a:stretch>
          </p:blipFill>
          <p:spPr bwMode="auto">
            <a:xfrm>
              <a:off x="6074898" y="1924548"/>
              <a:ext cx="478302" cy="232108"/>
            </a:xfrm>
            <a:prstGeom prst="rect">
              <a:avLst/>
            </a:prstGeom>
            <a:noFill/>
            <a:ln w="12700">
              <a:noFill/>
              <a:miter lim="800000"/>
              <a:headEnd/>
              <a:tailEnd/>
            </a:ln>
            <a:effectLst/>
          </p:spPr>
        </p:pic>
        <p:grpSp>
          <p:nvGrpSpPr>
            <p:cNvPr id="43" name="Group 211"/>
            <p:cNvGrpSpPr/>
            <p:nvPr/>
          </p:nvGrpSpPr>
          <p:grpSpPr>
            <a:xfrm>
              <a:off x="7696200" y="1652004"/>
              <a:ext cx="304800" cy="458787"/>
              <a:chOff x="7391400" y="2743200"/>
              <a:chExt cx="1031875" cy="1144587"/>
            </a:xfrm>
          </p:grpSpPr>
          <p:sp>
            <p:nvSpPr>
              <p:cNvPr id="44" name="Freeform 110"/>
              <p:cNvSpPr>
                <a:spLocks/>
              </p:cNvSpPr>
              <p:nvPr/>
            </p:nvSpPr>
            <p:spPr bwMode="auto">
              <a:xfrm flipH="1">
                <a:off x="8264265" y="2743200"/>
                <a:ext cx="159010" cy="1144587"/>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chemeClr val="tx1">
                  <a:lumMod val="75000"/>
                  <a:lumOff val="25000"/>
                </a:schemeClr>
              </a:solidFill>
              <a:ln w="1588" cap="flat" cmpd="sng">
                <a:noFill/>
                <a:prstDash val="solid"/>
                <a:round/>
                <a:headEnd type="none" w="med" len="med"/>
                <a:tailEnd type="none" w="med" len="med"/>
              </a:ln>
              <a:effectLst/>
            </p:spPr>
            <p:txBody>
              <a:bodyPr/>
              <a:lstStyle/>
              <a:p>
                <a:endParaRPr lang="en-US" dirty="0">
                  <a:latin typeface="+mn-lt"/>
                </a:endParaRPr>
              </a:p>
            </p:txBody>
          </p:sp>
          <p:sp>
            <p:nvSpPr>
              <p:cNvPr id="45" name="Rectangle 111"/>
              <p:cNvSpPr>
                <a:spLocks noChangeArrowheads="1"/>
              </p:cNvSpPr>
              <p:nvPr/>
            </p:nvSpPr>
            <p:spPr bwMode="auto">
              <a:xfrm flipH="1">
                <a:off x="7415082" y="2831457"/>
                <a:ext cx="862715" cy="1056330"/>
              </a:xfrm>
              <a:prstGeom prst="rect">
                <a:avLst/>
              </a:prstGeom>
              <a:solidFill>
                <a:schemeClr val="tx1">
                  <a:lumMod val="65000"/>
                  <a:lumOff val="35000"/>
                </a:schemeClr>
              </a:solidFill>
              <a:ln w="1588">
                <a:noFill/>
                <a:miter lim="800000"/>
                <a:headEnd/>
                <a:tailEnd/>
              </a:ln>
              <a:effectLst/>
            </p:spPr>
            <p:txBody>
              <a:bodyPr/>
              <a:lstStyle/>
              <a:p>
                <a:endParaRPr lang="en-US" dirty="0">
                  <a:latin typeface="+mn-lt"/>
                </a:endParaRPr>
              </a:p>
            </p:txBody>
          </p:sp>
          <p:sp>
            <p:nvSpPr>
              <p:cNvPr id="46" name="Oval 112"/>
              <p:cNvSpPr>
                <a:spLocks noChangeArrowheads="1"/>
              </p:cNvSpPr>
              <p:nvPr/>
            </p:nvSpPr>
            <p:spPr bwMode="auto">
              <a:xfrm flipH="1">
                <a:off x="7925945" y="2969359"/>
                <a:ext cx="125178" cy="99289"/>
              </a:xfrm>
              <a:prstGeom prst="ellipse">
                <a:avLst/>
              </a:prstGeom>
              <a:solidFill>
                <a:srgbClr val="FFC9C9"/>
              </a:solidFill>
              <a:ln w="12700">
                <a:noFill/>
                <a:round/>
                <a:headEnd/>
                <a:tailEnd/>
              </a:ln>
              <a:effectLst/>
            </p:spPr>
            <p:txBody>
              <a:bodyPr wrap="none" anchor="ctr"/>
              <a:lstStyle/>
              <a:p>
                <a:endParaRPr lang="en-US" dirty="0">
                  <a:latin typeface="+mn-lt"/>
                </a:endParaRPr>
              </a:p>
            </p:txBody>
          </p:sp>
          <p:grpSp>
            <p:nvGrpSpPr>
              <p:cNvPr id="47" name="Group 113"/>
              <p:cNvGrpSpPr>
                <a:grpSpLocks/>
              </p:cNvGrpSpPr>
              <p:nvPr/>
            </p:nvGrpSpPr>
            <p:grpSpPr bwMode="auto">
              <a:xfrm flipH="1">
                <a:off x="7540261" y="3272744"/>
                <a:ext cx="514246" cy="300626"/>
                <a:chOff x="3216" y="2784"/>
                <a:chExt cx="192" cy="144"/>
              </a:xfrm>
            </p:grpSpPr>
            <p:sp>
              <p:nvSpPr>
                <p:cNvPr id="51" name="Line 114"/>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sp>
              <p:nvSpPr>
                <p:cNvPr id="52" name="Line 115"/>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sp>
              <p:nvSpPr>
                <p:cNvPr id="53" name="Line 116"/>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sp>
              <p:nvSpPr>
                <p:cNvPr id="54" name="Line 117"/>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grpSp>
          <p:sp>
            <p:nvSpPr>
              <p:cNvPr id="48" name="Freeform 118"/>
              <p:cNvSpPr>
                <a:spLocks/>
              </p:cNvSpPr>
              <p:nvPr/>
            </p:nvSpPr>
            <p:spPr bwMode="auto">
              <a:xfrm>
                <a:off x="7391400" y="2751474"/>
                <a:ext cx="1018342" cy="96531"/>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chemeClr val="tx1">
                  <a:lumMod val="50000"/>
                  <a:lumOff val="50000"/>
                </a:schemeClr>
              </a:solidFill>
              <a:ln w="1588" cap="flat" cmpd="sng">
                <a:noFill/>
                <a:prstDash val="solid"/>
                <a:round/>
                <a:headEnd type="none" w="med" len="med"/>
                <a:tailEnd type="none" w="med" len="med"/>
              </a:ln>
              <a:effectLst/>
            </p:spPr>
            <p:txBody>
              <a:bodyPr/>
              <a:lstStyle/>
              <a:p>
                <a:endParaRPr lang="en-US" dirty="0">
                  <a:latin typeface="+mn-lt"/>
                </a:endParaRPr>
              </a:p>
            </p:txBody>
          </p:sp>
          <p:sp>
            <p:nvSpPr>
              <p:cNvPr id="49" name="Oval 119"/>
              <p:cNvSpPr>
                <a:spLocks noChangeArrowheads="1"/>
              </p:cNvSpPr>
              <p:nvPr/>
            </p:nvSpPr>
            <p:spPr bwMode="auto">
              <a:xfrm flipH="1">
                <a:off x="7560560" y="2958327"/>
                <a:ext cx="125178" cy="99289"/>
              </a:xfrm>
              <a:prstGeom prst="ellipse">
                <a:avLst/>
              </a:prstGeom>
              <a:solidFill>
                <a:srgbClr val="FFC9C9"/>
              </a:solidFill>
              <a:ln w="12700">
                <a:noFill/>
                <a:round/>
                <a:headEnd/>
                <a:tailEnd/>
              </a:ln>
              <a:effectLst/>
            </p:spPr>
            <p:txBody>
              <a:bodyPr wrap="none" anchor="ctr"/>
              <a:lstStyle/>
              <a:p>
                <a:endParaRPr lang="en-US" dirty="0">
                  <a:latin typeface="+mn-lt"/>
                </a:endParaRPr>
              </a:p>
            </p:txBody>
          </p:sp>
          <p:sp>
            <p:nvSpPr>
              <p:cNvPr id="50" name="Oval 120"/>
              <p:cNvSpPr>
                <a:spLocks noChangeArrowheads="1"/>
              </p:cNvSpPr>
              <p:nvPr/>
            </p:nvSpPr>
            <p:spPr bwMode="auto">
              <a:xfrm flipH="1">
                <a:off x="7743252" y="2958327"/>
                <a:ext cx="125178" cy="99289"/>
              </a:xfrm>
              <a:prstGeom prst="ellipse">
                <a:avLst/>
              </a:prstGeom>
              <a:solidFill>
                <a:srgbClr val="CCFF33"/>
              </a:solidFill>
              <a:ln w="12700">
                <a:noFill/>
                <a:round/>
                <a:headEnd/>
                <a:tailEnd/>
              </a:ln>
              <a:effectLst/>
            </p:spPr>
            <p:txBody>
              <a:bodyPr wrap="none" anchor="ctr"/>
              <a:lstStyle/>
              <a:p>
                <a:endParaRPr lang="en-US" dirty="0">
                  <a:latin typeface="+mn-lt"/>
                </a:endParaRPr>
              </a:p>
            </p:txBody>
          </p:sp>
        </p:grpSp>
        <p:grpSp>
          <p:nvGrpSpPr>
            <p:cNvPr id="55" name="Group 212"/>
            <p:cNvGrpSpPr/>
            <p:nvPr/>
          </p:nvGrpSpPr>
          <p:grpSpPr>
            <a:xfrm>
              <a:off x="7973841" y="1602963"/>
              <a:ext cx="304800" cy="458787"/>
              <a:chOff x="7391400" y="2743200"/>
              <a:chExt cx="1031875" cy="1144587"/>
            </a:xfrm>
          </p:grpSpPr>
          <p:sp>
            <p:nvSpPr>
              <p:cNvPr id="56" name="Freeform 110"/>
              <p:cNvSpPr>
                <a:spLocks/>
              </p:cNvSpPr>
              <p:nvPr/>
            </p:nvSpPr>
            <p:spPr bwMode="auto">
              <a:xfrm flipH="1">
                <a:off x="8264265" y="2743200"/>
                <a:ext cx="159010" cy="1144587"/>
              </a:xfrm>
              <a:custGeom>
                <a:avLst/>
                <a:gdLst/>
                <a:ahLst/>
                <a:cxnLst>
                  <a:cxn ang="0">
                    <a:pos x="90" y="546"/>
                  </a:cxn>
                  <a:cxn ang="0">
                    <a:pos x="0" y="432"/>
                  </a:cxn>
                  <a:cxn ang="0">
                    <a:pos x="0" y="0"/>
                  </a:cxn>
                  <a:cxn ang="0">
                    <a:pos x="84" y="42"/>
                  </a:cxn>
                  <a:cxn ang="0">
                    <a:pos x="90" y="546"/>
                  </a:cxn>
                </a:cxnLst>
                <a:rect l="0" t="0" r="r" b="b"/>
                <a:pathLst>
                  <a:path w="90" h="546">
                    <a:moveTo>
                      <a:pt x="90" y="546"/>
                    </a:moveTo>
                    <a:lnTo>
                      <a:pt x="0" y="432"/>
                    </a:lnTo>
                    <a:lnTo>
                      <a:pt x="0" y="0"/>
                    </a:lnTo>
                    <a:lnTo>
                      <a:pt x="84" y="42"/>
                    </a:lnTo>
                    <a:lnTo>
                      <a:pt x="90" y="546"/>
                    </a:lnTo>
                    <a:close/>
                  </a:path>
                </a:pathLst>
              </a:custGeom>
              <a:solidFill>
                <a:schemeClr val="tx1">
                  <a:lumMod val="75000"/>
                  <a:lumOff val="25000"/>
                </a:schemeClr>
              </a:solidFill>
              <a:ln w="1588" cap="flat" cmpd="sng">
                <a:noFill/>
                <a:prstDash val="solid"/>
                <a:round/>
                <a:headEnd type="none" w="med" len="med"/>
                <a:tailEnd type="none" w="med" len="med"/>
              </a:ln>
              <a:effectLst/>
            </p:spPr>
            <p:txBody>
              <a:bodyPr/>
              <a:lstStyle/>
              <a:p>
                <a:endParaRPr lang="en-US" dirty="0">
                  <a:latin typeface="+mn-lt"/>
                </a:endParaRPr>
              </a:p>
            </p:txBody>
          </p:sp>
          <p:sp>
            <p:nvSpPr>
              <p:cNvPr id="57" name="Rectangle 111"/>
              <p:cNvSpPr>
                <a:spLocks noChangeArrowheads="1"/>
              </p:cNvSpPr>
              <p:nvPr/>
            </p:nvSpPr>
            <p:spPr bwMode="auto">
              <a:xfrm flipH="1">
                <a:off x="7415082" y="2831457"/>
                <a:ext cx="862715" cy="1056330"/>
              </a:xfrm>
              <a:prstGeom prst="rect">
                <a:avLst/>
              </a:prstGeom>
              <a:solidFill>
                <a:schemeClr val="tx1">
                  <a:lumMod val="65000"/>
                  <a:lumOff val="35000"/>
                </a:schemeClr>
              </a:solidFill>
              <a:ln w="1588">
                <a:noFill/>
                <a:miter lim="800000"/>
                <a:headEnd/>
                <a:tailEnd/>
              </a:ln>
              <a:effectLst/>
            </p:spPr>
            <p:txBody>
              <a:bodyPr/>
              <a:lstStyle/>
              <a:p>
                <a:endParaRPr lang="en-US" dirty="0">
                  <a:latin typeface="+mn-lt"/>
                </a:endParaRPr>
              </a:p>
            </p:txBody>
          </p:sp>
          <p:sp>
            <p:nvSpPr>
              <p:cNvPr id="58" name="Oval 112"/>
              <p:cNvSpPr>
                <a:spLocks noChangeArrowheads="1"/>
              </p:cNvSpPr>
              <p:nvPr/>
            </p:nvSpPr>
            <p:spPr bwMode="auto">
              <a:xfrm flipH="1">
                <a:off x="7925945" y="2969359"/>
                <a:ext cx="125178" cy="99289"/>
              </a:xfrm>
              <a:prstGeom prst="ellipse">
                <a:avLst/>
              </a:prstGeom>
              <a:solidFill>
                <a:srgbClr val="FFC9C9"/>
              </a:solidFill>
              <a:ln w="12700">
                <a:noFill/>
                <a:round/>
                <a:headEnd/>
                <a:tailEnd/>
              </a:ln>
              <a:effectLst/>
            </p:spPr>
            <p:txBody>
              <a:bodyPr wrap="none" anchor="ctr"/>
              <a:lstStyle/>
              <a:p>
                <a:endParaRPr lang="en-US" dirty="0">
                  <a:latin typeface="+mn-lt"/>
                </a:endParaRPr>
              </a:p>
            </p:txBody>
          </p:sp>
          <p:grpSp>
            <p:nvGrpSpPr>
              <p:cNvPr id="59" name="Group 113"/>
              <p:cNvGrpSpPr>
                <a:grpSpLocks/>
              </p:cNvGrpSpPr>
              <p:nvPr/>
            </p:nvGrpSpPr>
            <p:grpSpPr bwMode="auto">
              <a:xfrm flipH="1">
                <a:off x="7540261" y="3272744"/>
                <a:ext cx="514246" cy="300626"/>
                <a:chOff x="3216" y="2784"/>
                <a:chExt cx="192" cy="144"/>
              </a:xfrm>
            </p:grpSpPr>
            <p:sp>
              <p:nvSpPr>
                <p:cNvPr id="63" name="Line 114"/>
                <p:cNvSpPr>
                  <a:spLocks noChangeShapeType="1"/>
                </p:cNvSpPr>
                <p:nvPr/>
              </p:nvSpPr>
              <p:spPr bwMode="auto">
                <a:xfrm>
                  <a:off x="3216" y="2784"/>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sp>
              <p:nvSpPr>
                <p:cNvPr id="64" name="Line 115"/>
                <p:cNvSpPr>
                  <a:spLocks noChangeShapeType="1"/>
                </p:cNvSpPr>
                <p:nvPr/>
              </p:nvSpPr>
              <p:spPr bwMode="auto">
                <a:xfrm>
                  <a:off x="3216" y="2832"/>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sp>
              <p:nvSpPr>
                <p:cNvPr id="65" name="Line 116"/>
                <p:cNvSpPr>
                  <a:spLocks noChangeShapeType="1"/>
                </p:cNvSpPr>
                <p:nvPr/>
              </p:nvSpPr>
              <p:spPr bwMode="auto">
                <a:xfrm>
                  <a:off x="3216" y="2880"/>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sp>
              <p:nvSpPr>
                <p:cNvPr id="66" name="Line 117"/>
                <p:cNvSpPr>
                  <a:spLocks noChangeShapeType="1"/>
                </p:cNvSpPr>
                <p:nvPr/>
              </p:nvSpPr>
              <p:spPr bwMode="auto">
                <a:xfrm>
                  <a:off x="3216" y="2928"/>
                  <a:ext cx="192" cy="0"/>
                </a:xfrm>
                <a:prstGeom prst="line">
                  <a:avLst/>
                </a:prstGeom>
                <a:noFill/>
                <a:ln w="12700">
                  <a:solidFill>
                    <a:srgbClr val="CCECFF"/>
                  </a:solidFill>
                  <a:round/>
                  <a:headEnd/>
                  <a:tailEnd/>
                </a:ln>
                <a:effectLst/>
              </p:spPr>
              <p:txBody>
                <a:bodyPr wrap="none" anchor="ctr"/>
                <a:lstStyle/>
                <a:p>
                  <a:endParaRPr lang="en-US" dirty="0">
                    <a:latin typeface="+mn-lt"/>
                  </a:endParaRPr>
                </a:p>
              </p:txBody>
            </p:sp>
          </p:grpSp>
          <p:sp>
            <p:nvSpPr>
              <p:cNvPr id="60" name="Freeform 118"/>
              <p:cNvSpPr>
                <a:spLocks/>
              </p:cNvSpPr>
              <p:nvPr/>
            </p:nvSpPr>
            <p:spPr bwMode="auto">
              <a:xfrm>
                <a:off x="7391400" y="2751474"/>
                <a:ext cx="1018342" cy="96531"/>
              </a:xfrm>
              <a:custGeom>
                <a:avLst/>
                <a:gdLst/>
                <a:ahLst/>
                <a:cxnLst>
                  <a:cxn ang="0">
                    <a:pos x="259" y="35"/>
                  </a:cxn>
                  <a:cxn ang="0">
                    <a:pos x="0" y="35"/>
                  </a:cxn>
                  <a:cxn ang="0">
                    <a:pos x="81" y="0"/>
                  </a:cxn>
                  <a:cxn ang="0">
                    <a:pos x="301" y="0"/>
                  </a:cxn>
                  <a:cxn ang="0">
                    <a:pos x="259" y="35"/>
                  </a:cxn>
                </a:cxnLst>
                <a:rect l="0" t="0" r="r" b="b"/>
                <a:pathLst>
                  <a:path w="301" h="35">
                    <a:moveTo>
                      <a:pt x="259" y="35"/>
                    </a:moveTo>
                    <a:lnTo>
                      <a:pt x="0" y="35"/>
                    </a:lnTo>
                    <a:lnTo>
                      <a:pt x="81" y="0"/>
                    </a:lnTo>
                    <a:lnTo>
                      <a:pt x="301" y="0"/>
                    </a:lnTo>
                    <a:lnTo>
                      <a:pt x="259" y="35"/>
                    </a:lnTo>
                    <a:close/>
                  </a:path>
                </a:pathLst>
              </a:custGeom>
              <a:solidFill>
                <a:schemeClr val="tx1">
                  <a:lumMod val="50000"/>
                  <a:lumOff val="50000"/>
                </a:schemeClr>
              </a:solidFill>
              <a:ln w="1588" cap="flat" cmpd="sng">
                <a:noFill/>
                <a:prstDash val="solid"/>
                <a:round/>
                <a:headEnd type="none" w="med" len="med"/>
                <a:tailEnd type="none" w="med" len="med"/>
              </a:ln>
              <a:effectLst/>
            </p:spPr>
            <p:txBody>
              <a:bodyPr/>
              <a:lstStyle/>
              <a:p>
                <a:endParaRPr lang="en-US" dirty="0">
                  <a:latin typeface="+mn-lt"/>
                </a:endParaRPr>
              </a:p>
            </p:txBody>
          </p:sp>
          <p:sp>
            <p:nvSpPr>
              <p:cNvPr id="61" name="Oval 119"/>
              <p:cNvSpPr>
                <a:spLocks noChangeArrowheads="1"/>
              </p:cNvSpPr>
              <p:nvPr/>
            </p:nvSpPr>
            <p:spPr bwMode="auto">
              <a:xfrm flipH="1">
                <a:off x="7560560" y="2958327"/>
                <a:ext cx="125178" cy="99289"/>
              </a:xfrm>
              <a:prstGeom prst="ellipse">
                <a:avLst/>
              </a:prstGeom>
              <a:solidFill>
                <a:srgbClr val="FFC9C9"/>
              </a:solidFill>
              <a:ln w="12700">
                <a:noFill/>
                <a:round/>
                <a:headEnd/>
                <a:tailEnd/>
              </a:ln>
              <a:effectLst/>
            </p:spPr>
            <p:txBody>
              <a:bodyPr wrap="none" anchor="ctr"/>
              <a:lstStyle/>
              <a:p>
                <a:endParaRPr lang="en-US" dirty="0">
                  <a:latin typeface="+mn-lt"/>
                </a:endParaRPr>
              </a:p>
            </p:txBody>
          </p:sp>
          <p:sp>
            <p:nvSpPr>
              <p:cNvPr id="62" name="Oval 120"/>
              <p:cNvSpPr>
                <a:spLocks noChangeArrowheads="1"/>
              </p:cNvSpPr>
              <p:nvPr/>
            </p:nvSpPr>
            <p:spPr bwMode="auto">
              <a:xfrm flipH="1">
                <a:off x="7743252" y="2958327"/>
                <a:ext cx="125178" cy="99289"/>
              </a:xfrm>
              <a:prstGeom prst="ellipse">
                <a:avLst/>
              </a:prstGeom>
              <a:solidFill>
                <a:srgbClr val="CCFF33"/>
              </a:solidFill>
              <a:ln w="12700">
                <a:noFill/>
                <a:round/>
                <a:headEnd/>
                <a:tailEnd/>
              </a:ln>
              <a:effectLst/>
            </p:spPr>
            <p:txBody>
              <a:bodyPr wrap="none" anchor="ctr"/>
              <a:lstStyle/>
              <a:p>
                <a:endParaRPr lang="en-US" dirty="0">
                  <a:latin typeface="+mn-lt"/>
                </a:endParaRPr>
              </a:p>
            </p:txBody>
          </p:sp>
        </p:grpSp>
        <p:sp>
          <p:nvSpPr>
            <p:cNvPr id="67" name="Rounded Rectangle 66"/>
            <p:cNvSpPr/>
            <p:nvPr/>
          </p:nvSpPr>
          <p:spPr bwMode="auto">
            <a:xfrm>
              <a:off x="4078532" y="954427"/>
              <a:ext cx="1070131" cy="390823"/>
            </a:xfrm>
            <a:prstGeom prst="roundRect">
              <a:avLst>
                <a:gd name="adj" fmla="val 23235"/>
              </a:avLst>
            </a:prstGeom>
            <a:solidFill>
              <a:srgbClr val="A7E8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n-lt"/>
              </a:endParaRPr>
            </a:p>
          </p:txBody>
        </p:sp>
        <p:pic>
          <p:nvPicPr>
            <p:cNvPr id="68" name="Picture 67" descr="mgmtStation.png"/>
            <p:cNvPicPr>
              <a:picLocks noChangeAspect="1"/>
            </p:cNvPicPr>
            <p:nvPr/>
          </p:nvPicPr>
          <p:blipFill>
            <a:blip r:embed="rId6" cstate="print">
              <a:grayscl/>
            </a:blip>
            <a:stretch>
              <a:fillRect/>
            </a:stretch>
          </p:blipFill>
          <p:spPr>
            <a:xfrm>
              <a:off x="4159491" y="1003008"/>
              <a:ext cx="412509" cy="310757"/>
            </a:xfrm>
            <a:prstGeom prst="rect">
              <a:avLst/>
            </a:prstGeom>
          </p:spPr>
        </p:pic>
        <p:sp>
          <p:nvSpPr>
            <p:cNvPr id="69" name="Text Box 82"/>
            <p:cNvSpPr txBox="1">
              <a:spLocks noChangeArrowheads="1"/>
            </p:cNvSpPr>
            <p:nvPr/>
          </p:nvSpPr>
          <p:spPr bwMode="auto">
            <a:xfrm>
              <a:off x="4617005" y="1088740"/>
              <a:ext cx="399148" cy="172355"/>
            </a:xfrm>
            <a:prstGeom prst="rect">
              <a:avLst/>
            </a:prstGeom>
            <a:noFill/>
            <a:ln w="9525">
              <a:noFill/>
              <a:miter lim="800000"/>
              <a:headEnd/>
              <a:tailEnd/>
            </a:ln>
            <a:effectLst/>
          </p:spPr>
          <p:txBody>
            <a:bodyPr wrap="none" lIns="0" tIns="0" rIns="0" bIns="0">
              <a:spAutoFit/>
            </a:bodyPr>
            <a:lstStyle/>
            <a:p>
              <a:pPr eaLnBrk="0" hangingPunct="0">
                <a:lnSpc>
                  <a:spcPct val="80000"/>
                </a:lnSpc>
                <a:spcBef>
                  <a:spcPct val="0"/>
                </a:spcBef>
                <a:buFontTx/>
                <a:buNone/>
              </a:pPr>
              <a:r>
                <a:rPr lang="en-US" sz="1400" dirty="0" smtClean="0">
                  <a:latin typeface="+mn-lt"/>
                  <a:cs typeface="Arial" pitchFamily="34" charset="0"/>
                </a:rPr>
                <a:t>NMS</a:t>
              </a:r>
              <a:endParaRPr lang="en-US" sz="1400" dirty="0">
                <a:latin typeface="+mn-lt"/>
                <a:cs typeface="Arial" pitchFamily="34" charset="0"/>
              </a:endParaRPr>
            </a:p>
          </p:txBody>
        </p:sp>
        <p:sp>
          <p:nvSpPr>
            <p:cNvPr id="70" name="Line 18"/>
            <p:cNvSpPr>
              <a:spLocks noChangeShapeType="1"/>
            </p:cNvSpPr>
            <p:nvPr/>
          </p:nvSpPr>
          <p:spPr bwMode="auto">
            <a:xfrm>
              <a:off x="4615639" y="1350911"/>
              <a:ext cx="0" cy="71459"/>
            </a:xfrm>
            <a:prstGeom prst="line">
              <a:avLst/>
            </a:prstGeom>
            <a:noFill/>
            <a:ln w="12700">
              <a:solidFill>
                <a:schemeClr val="tx1"/>
              </a:solidFill>
              <a:round/>
              <a:headEnd/>
              <a:tailEnd/>
            </a:ln>
            <a:effectLst/>
          </p:spPr>
          <p:txBody>
            <a:bodyPr lIns="0" tIns="0"/>
            <a:lstStyle/>
            <a:p>
              <a:endParaRPr lang="en-US" dirty="0">
                <a:latin typeface="+mn-lt"/>
              </a:endParaRPr>
            </a:p>
          </p:txBody>
        </p:sp>
      </p:grpSp>
      <p:grpSp>
        <p:nvGrpSpPr>
          <p:cNvPr id="102" name="Group 101"/>
          <p:cNvGrpSpPr/>
          <p:nvPr/>
        </p:nvGrpSpPr>
        <p:grpSpPr>
          <a:xfrm>
            <a:off x="829866" y="3789000"/>
            <a:ext cx="7545828" cy="2016600"/>
            <a:chOff x="829866" y="4607755"/>
            <a:chExt cx="7545828" cy="2016600"/>
          </a:xfrm>
        </p:grpSpPr>
        <p:sp>
          <p:nvSpPr>
            <p:cNvPr id="103" name="Rectangle 102"/>
            <p:cNvSpPr/>
            <p:nvPr/>
          </p:nvSpPr>
          <p:spPr bwMode="auto">
            <a:xfrm>
              <a:off x="831376" y="5495003"/>
              <a:ext cx="5569424" cy="1129352"/>
            </a:xfrm>
            <a:prstGeom prst="rect">
              <a:avLst/>
            </a:prstGeom>
            <a:solidFill>
              <a:schemeClr val="accent1">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mn-lt"/>
              </a:endParaRPr>
            </a:p>
          </p:txBody>
        </p:sp>
        <p:sp>
          <p:nvSpPr>
            <p:cNvPr id="104" name="Rounded Rectangle 103"/>
            <p:cNvSpPr/>
            <p:nvPr/>
          </p:nvSpPr>
          <p:spPr bwMode="auto">
            <a:xfrm>
              <a:off x="3356866" y="5497064"/>
              <a:ext cx="1935214" cy="741528"/>
            </a:xfrm>
            <a:prstGeom prst="roundRect">
              <a:avLst>
                <a:gd name="adj" fmla="val 10396"/>
              </a:avLst>
            </a:prstGeom>
            <a:noFill/>
            <a:ln w="12700" cap="flat" cmpd="sng" algn="ctr">
              <a:solidFill>
                <a:schemeClr val="tx1"/>
              </a:solidFill>
              <a:prstDash val="lgDashDot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mn-lt"/>
              </a:endParaRPr>
            </a:p>
          </p:txBody>
        </p:sp>
        <p:sp>
          <p:nvSpPr>
            <p:cNvPr id="105" name="Rectangle 104"/>
            <p:cNvSpPr/>
            <p:nvPr/>
          </p:nvSpPr>
          <p:spPr bwMode="auto">
            <a:xfrm>
              <a:off x="849022" y="6084621"/>
              <a:ext cx="1922977" cy="98134"/>
            </a:xfrm>
            <a:prstGeom prst="rect">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106" name="Rectangle 105"/>
            <p:cNvSpPr/>
            <p:nvPr/>
          </p:nvSpPr>
          <p:spPr bwMode="auto">
            <a:xfrm>
              <a:off x="2817000" y="6098729"/>
              <a:ext cx="989915" cy="84341"/>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grpSp>
          <p:nvGrpSpPr>
            <p:cNvPr id="107" name="Group 11"/>
            <p:cNvGrpSpPr/>
            <p:nvPr/>
          </p:nvGrpSpPr>
          <p:grpSpPr>
            <a:xfrm>
              <a:off x="829866" y="4609813"/>
              <a:ext cx="708533" cy="1481185"/>
              <a:chOff x="971599" y="3514117"/>
              <a:chExt cx="1080121" cy="1355043"/>
            </a:xfrm>
          </p:grpSpPr>
          <p:sp>
            <p:nvSpPr>
              <p:cNvPr id="150" name="Rectangle 2"/>
              <p:cNvSpPr/>
              <p:nvPr/>
            </p:nvSpPr>
            <p:spPr bwMode="auto">
              <a:xfrm>
                <a:off x="971599" y="4329100"/>
                <a:ext cx="1080121"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Data Link</a:t>
                </a:r>
                <a:endParaRPr kumimoji="0" lang="en-US" sz="1100" b="0" i="0" u="none" strike="noStrike" cap="none" normalizeH="0" baseline="0" dirty="0">
                  <a:ln>
                    <a:noFill/>
                  </a:ln>
                  <a:solidFill>
                    <a:schemeClr val="tx1"/>
                  </a:solidFill>
                  <a:effectLst/>
                  <a:latin typeface="+mn-lt"/>
                </a:endParaRPr>
              </a:p>
            </p:txBody>
          </p:sp>
          <p:sp>
            <p:nvSpPr>
              <p:cNvPr id="151" name="Rectangle 3"/>
              <p:cNvSpPr/>
              <p:nvPr/>
            </p:nvSpPr>
            <p:spPr bwMode="auto">
              <a:xfrm>
                <a:off x="971600" y="459913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mn-lt"/>
                  </a:rPr>
                  <a:t>Physical</a:t>
                </a:r>
                <a:endParaRPr kumimoji="0" lang="en-US" sz="1100" b="0" i="0" u="none" strike="noStrike" cap="none" normalizeH="0" baseline="0" dirty="0">
                  <a:ln>
                    <a:noFill/>
                  </a:ln>
                  <a:solidFill>
                    <a:schemeClr val="tx1"/>
                  </a:solidFill>
                  <a:effectLst/>
                  <a:latin typeface="+mn-lt"/>
                </a:endParaRPr>
              </a:p>
            </p:txBody>
          </p:sp>
          <p:sp>
            <p:nvSpPr>
              <p:cNvPr id="152" name="Rectangle 4"/>
              <p:cNvSpPr/>
              <p:nvPr/>
            </p:nvSpPr>
            <p:spPr bwMode="auto">
              <a:xfrm>
                <a:off x="971600" y="405907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mn-lt"/>
                  </a:rPr>
                  <a:t>Network</a:t>
                </a:r>
                <a:endParaRPr kumimoji="0" lang="en-US" sz="1100" b="0" i="0" u="none" strike="noStrike" cap="none" normalizeH="0" baseline="0" dirty="0">
                  <a:ln>
                    <a:noFill/>
                  </a:ln>
                  <a:solidFill>
                    <a:schemeClr val="tx1"/>
                  </a:solidFill>
                  <a:effectLst/>
                  <a:latin typeface="+mn-lt"/>
                </a:endParaRPr>
              </a:p>
            </p:txBody>
          </p:sp>
          <p:sp>
            <p:nvSpPr>
              <p:cNvPr id="153" name="Rectangle 5"/>
              <p:cNvSpPr/>
              <p:nvPr/>
            </p:nvSpPr>
            <p:spPr bwMode="auto">
              <a:xfrm>
                <a:off x="971600" y="378904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mn-lt"/>
                  </a:rPr>
                  <a:t>Transport</a:t>
                </a:r>
                <a:endParaRPr kumimoji="0" lang="en-US" sz="1100" b="0" i="0" u="none" strike="noStrike" cap="none" normalizeH="0" baseline="0" dirty="0">
                  <a:ln>
                    <a:noFill/>
                  </a:ln>
                  <a:solidFill>
                    <a:schemeClr val="tx1"/>
                  </a:solidFill>
                  <a:effectLst/>
                  <a:latin typeface="+mn-lt"/>
                </a:endParaRPr>
              </a:p>
            </p:txBody>
          </p:sp>
          <p:sp>
            <p:nvSpPr>
              <p:cNvPr id="154" name="Rectangle 8"/>
              <p:cNvSpPr/>
              <p:nvPr/>
            </p:nvSpPr>
            <p:spPr bwMode="auto">
              <a:xfrm>
                <a:off x="971601" y="3514117"/>
                <a:ext cx="1080119"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mn-lt"/>
                    <a:ea typeface="Arial Narrow" charset="0"/>
                    <a:cs typeface="Arial Narrow" charset="0"/>
                  </a:rPr>
                  <a:t>Application</a:t>
                </a:r>
                <a:endParaRPr kumimoji="0" lang="en-US" sz="1100" b="0" i="0" u="none" strike="noStrike" cap="none" normalizeH="0" baseline="0" dirty="0">
                  <a:ln>
                    <a:noFill/>
                  </a:ln>
                  <a:solidFill>
                    <a:schemeClr val="tx1"/>
                  </a:solidFill>
                  <a:effectLst/>
                  <a:latin typeface="+mn-lt"/>
                  <a:ea typeface="Arial Narrow" charset="0"/>
                  <a:cs typeface="Arial Narrow" charset="0"/>
                </a:endParaRPr>
              </a:p>
            </p:txBody>
          </p:sp>
        </p:grpSp>
        <p:grpSp>
          <p:nvGrpSpPr>
            <p:cNvPr id="108" name="Group 6"/>
            <p:cNvGrpSpPr/>
            <p:nvPr/>
          </p:nvGrpSpPr>
          <p:grpSpPr>
            <a:xfrm>
              <a:off x="2387228" y="5500663"/>
              <a:ext cx="744612" cy="590335"/>
              <a:chOff x="2252213" y="5581908"/>
              <a:chExt cx="1086386" cy="590335"/>
            </a:xfrm>
          </p:grpSpPr>
          <p:sp>
            <p:nvSpPr>
              <p:cNvPr id="145" name="Rectangle 31"/>
              <p:cNvSpPr/>
              <p:nvPr/>
            </p:nvSpPr>
            <p:spPr bwMode="auto">
              <a:xfrm>
                <a:off x="2252213" y="5581908"/>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DL</a:t>
                </a:r>
                <a:endParaRPr kumimoji="0" lang="en-US" sz="1100" b="0" i="0" u="none" strike="noStrike" cap="none" normalizeH="0" baseline="0" dirty="0">
                  <a:ln>
                    <a:noFill/>
                  </a:ln>
                  <a:solidFill>
                    <a:schemeClr val="tx1"/>
                  </a:solidFill>
                  <a:effectLst/>
                  <a:latin typeface="+mn-lt"/>
                </a:endParaRPr>
              </a:p>
            </p:txBody>
          </p:sp>
          <p:sp>
            <p:nvSpPr>
              <p:cNvPr id="146" name="Rectangle 145"/>
              <p:cNvSpPr/>
              <p:nvPr/>
            </p:nvSpPr>
            <p:spPr bwMode="auto">
              <a:xfrm>
                <a:off x="2252213" y="5877076"/>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mn-lt"/>
                  </a:rPr>
                  <a:t>Phy</a:t>
                </a:r>
                <a:endParaRPr kumimoji="0" lang="en-US" sz="1100" b="0" i="0" u="none" strike="noStrike" cap="none" normalizeH="0" baseline="0" dirty="0">
                  <a:ln>
                    <a:noFill/>
                  </a:ln>
                  <a:solidFill>
                    <a:schemeClr val="tx1"/>
                  </a:solidFill>
                  <a:effectLst/>
                  <a:latin typeface="+mn-lt"/>
                </a:endParaRPr>
              </a:p>
            </p:txBody>
          </p:sp>
          <p:sp>
            <p:nvSpPr>
              <p:cNvPr id="147" name="Rectangle 146"/>
              <p:cNvSpPr/>
              <p:nvPr/>
            </p:nvSpPr>
            <p:spPr bwMode="auto">
              <a:xfrm>
                <a:off x="2796516" y="5586416"/>
                <a:ext cx="542083" cy="292608"/>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latin typeface="+mn-lt"/>
                  </a:rPr>
                  <a:t>DL</a:t>
                </a:r>
                <a:endParaRPr kumimoji="0" lang="en-US" sz="1100" b="0" i="0" u="none" strike="noStrike" cap="none" normalizeH="0" baseline="0" dirty="0">
                  <a:ln>
                    <a:noFill/>
                  </a:ln>
                  <a:solidFill>
                    <a:schemeClr val="tx1"/>
                  </a:solidFill>
                  <a:effectLst/>
                  <a:latin typeface="+mn-lt"/>
                </a:endParaRPr>
              </a:p>
            </p:txBody>
          </p:sp>
          <p:sp>
            <p:nvSpPr>
              <p:cNvPr id="148" name="Rectangle 147"/>
              <p:cNvSpPr/>
              <p:nvPr/>
            </p:nvSpPr>
            <p:spPr bwMode="auto">
              <a:xfrm>
                <a:off x="2796514" y="5875018"/>
                <a:ext cx="542085"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mn-lt"/>
                  </a:rPr>
                  <a:t>Phy</a:t>
                </a:r>
                <a:endParaRPr kumimoji="0" lang="en-US" sz="1100" b="0" i="0" u="none" strike="noStrike" cap="none" normalizeH="0" baseline="0" dirty="0">
                  <a:ln>
                    <a:noFill/>
                  </a:ln>
                  <a:solidFill>
                    <a:schemeClr val="tx1"/>
                  </a:solidFill>
                  <a:effectLst/>
                  <a:latin typeface="+mn-lt"/>
                </a:endParaRPr>
              </a:p>
            </p:txBody>
          </p:sp>
          <p:sp>
            <p:nvSpPr>
              <p:cNvPr id="149" name="Isosceles Triangle 33"/>
              <p:cNvSpPr/>
              <p:nvPr/>
            </p:nvSpPr>
            <p:spPr bwMode="auto">
              <a:xfrm flipV="1">
                <a:off x="2252213" y="5588405"/>
                <a:ext cx="1086386" cy="71123"/>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mn-lt"/>
                </a:endParaRPr>
              </a:p>
            </p:txBody>
          </p:sp>
        </p:grpSp>
        <p:grpSp>
          <p:nvGrpSpPr>
            <p:cNvPr id="109" name="Group 231"/>
            <p:cNvGrpSpPr/>
            <p:nvPr/>
          </p:nvGrpSpPr>
          <p:grpSpPr>
            <a:xfrm>
              <a:off x="7667161" y="4607755"/>
              <a:ext cx="708533" cy="1481185"/>
              <a:chOff x="971599" y="3514117"/>
              <a:chExt cx="1080121" cy="1355043"/>
            </a:xfrm>
          </p:grpSpPr>
          <p:sp>
            <p:nvSpPr>
              <p:cNvPr id="140" name="Rectangle 139"/>
              <p:cNvSpPr/>
              <p:nvPr/>
            </p:nvSpPr>
            <p:spPr bwMode="auto">
              <a:xfrm>
                <a:off x="971599" y="4329100"/>
                <a:ext cx="1080121"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Data Link</a:t>
                </a:r>
                <a:endParaRPr kumimoji="0" lang="en-US" sz="1100" b="0" i="0" u="none" strike="noStrike" cap="none" normalizeH="0" baseline="0" dirty="0">
                  <a:ln>
                    <a:noFill/>
                  </a:ln>
                  <a:solidFill>
                    <a:schemeClr val="tx1"/>
                  </a:solidFill>
                  <a:effectLst/>
                  <a:latin typeface="+mn-lt"/>
                </a:endParaRPr>
              </a:p>
            </p:txBody>
          </p:sp>
          <p:sp>
            <p:nvSpPr>
              <p:cNvPr id="141" name="Rectangle 140"/>
              <p:cNvSpPr/>
              <p:nvPr/>
            </p:nvSpPr>
            <p:spPr bwMode="auto">
              <a:xfrm>
                <a:off x="971600" y="459913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mn-lt"/>
                  </a:rPr>
                  <a:t>Physical</a:t>
                </a:r>
                <a:endParaRPr kumimoji="0" lang="en-US" sz="1100" b="0" i="0" u="none" strike="noStrike" cap="none" normalizeH="0" baseline="0" dirty="0">
                  <a:ln>
                    <a:noFill/>
                  </a:ln>
                  <a:solidFill>
                    <a:schemeClr val="tx1"/>
                  </a:solidFill>
                  <a:effectLst/>
                  <a:latin typeface="+mn-lt"/>
                </a:endParaRPr>
              </a:p>
            </p:txBody>
          </p:sp>
          <p:sp>
            <p:nvSpPr>
              <p:cNvPr id="142" name="Rectangle 141"/>
              <p:cNvSpPr/>
              <p:nvPr/>
            </p:nvSpPr>
            <p:spPr bwMode="auto">
              <a:xfrm>
                <a:off x="971600" y="405907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mn-lt"/>
                  </a:rPr>
                  <a:t>Network</a:t>
                </a:r>
                <a:endParaRPr kumimoji="0" lang="en-US" sz="1100" b="0" i="0" u="none" strike="noStrike" cap="none" normalizeH="0" baseline="0" dirty="0">
                  <a:ln>
                    <a:noFill/>
                  </a:ln>
                  <a:solidFill>
                    <a:schemeClr val="tx1"/>
                  </a:solidFill>
                  <a:effectLst/>
                  <a:latin typeface="+mn-lt"/>
                </a:endParaRPr>
              </a:p>
            </p:txBody>
          </p:sp>
          <p:sp>
            <p:nvSpPr>
              <p:cNvPr id="143" name="Rectangle 142"/>
              <p:cNvSpPr/>
              <p:nvPr/>
            </p:nvSpPr>
            <p:spPr bwMode="auto">
              <a:xfrm>
                <a:off x="971600" y="3789040"/>
                <a:ext cx="1080120"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mn-lt"/>
                  </a:rPr>
                  <a:t>Transport</a:t>
                </a:r>
                <a:endParaRPr kumimoji="0" lang="en-US" sz="1100" b="0" i="0" u="none" strike="noStrike" cap="none" normalizeH="0" baseline="0" dirty="0">
                  <a:ln>
                    <a:noFill/>
                  </a:ln>
                  <a:solidFill>
                    <a:schemeClr val="tx1"/>
                  </a:solidFill>
                  <a:effectLst/>
                  <a:latin typeface="+mn-lt"/>
                </a:endParaRPr>
              </a:p>
            </p:txBody>
          </p:sp>
          <p:sp>
            <p:nvSpPr>
              <p:cNvPr id="144" name="Rectangle 143"/>
              <p:cNvSpPr/>
              <p:nvPr/>
            </p:nvSpPr>
            <p:spPr bwMode="auto">
              <a:xfrm>
                <a:off x="971601" y="3514117"/>
                <a:ext cx="1080119" cy="27003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mn-lt"/>
                    <a:ea typeface="Arial Narrow" charset="0"/>
                    <a:cs typeface="Arial Narrow" charset="0"/>
                  </a:rPr>
                  <a:t>Application</a:t>
                </a:r>
                <a:endParaRPr kumimoji="0" lang="en-US" sz="1100" b="0" i="0" u="none" strike="noStrike" cap="none" normalizeH="0" baseline="0" dirty="0">
                  <a:ln>
                    <a:noFill/>
                  </a:ln>
                  <a:solidFill>
                    <a:schemeClr val="tx1"/>
                  </a:solidFill>
                  <a:effectLst/>
                  <a:latin typeface="+mn-lt"/>
                  <a:ea typeface="Arial Narrow" charset="0"/>
                  <a:cs typeface="Arial Narrow" charset="0"/>
                </a:endParaRPr>
              </a:p>
            </p:txBody>
          </p:sp>
        </p:grpSp>
        <p:sp>
          <p:nvSpPr>
            <p:cNvPr id="110" name="Rectangle 109"/>
            <p:cNvSpPr/>
            <p:nvPr/>
          </p:nvSpPr>
          <p:spPr bwMode="auto">
            <a:xfrm>
              <a:off x="6388104" y="5203439"/>
              <a:ext cx="553982" cy="311993"/>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Narrow" charset="0"/>
                  <a:ea typeface="Arial Narrow" charset="0"/>
                  <a:cs typeface="Arial Narrow" charset="0"/>
                </a:rPr>
                <a:t>Network</a:t>
              </a:r>
              <a:endParaRPr kumimoji="0" lang="en-US" sz="1100" b="0" i="0" u="none" strike="noStrike" cap="none" normalizeH="0" baseline="0" dirty="0">
                <a:ln>
                  <a:noFill/>
                </a:ln>
                <a:solidFill>
                  <a:schemeClr val="tx1"/>
                </a:solidFill>
                <a:effectLst/>
                <a:latin typeface="Arial Narrow" charset="0"/>
                <a:ea typeface="Arial Narrow" charset="0"/>
                <a:cs typeface="Arial Narrow" charset="0"/>
              </a:endParaRPr>
            </a:p>
          </p:txBody>
        </p:sp>
        <p:sp>
          <p:nvSpPr>
            <p:cNvPr id="111" name="Rectangle 110"/>
            <p:cNvSpPr/>
            <p:nvPr/>
          </p:nvSpPr>
          <p:spPr bwMode="auto">
            <a:xfrm>
              <a:off x="5850948" y="5203439"/>
              <a:ext cx="544304" cy="308879"/>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Narrow" charset="0"/>
                  <a:ea typeface="Arial Narrow" charset="0"/>
                  <a:cs typeface="Arial Narrow" charset="0"/>
                </a:rPr>
                <a:t>Network</a:t>
              </a:r>
              <a:endParaRPr kumimoji="0" lang="en-US" sz="1100" b="0" i="0" u="none" strike="noStrike" cap="none" normalizeH="0" baseline="0" dirty="0">
                <a:ln>
                  <a:noFill/>
                </a:ln>
                <a:solidFill>
                  <a:schemeClr val="tx1"/>
                </a:solidFill>
                <a:effectLst/>
                <a:latin typeface="Arial Narrow" charset="0"/>
                <a:ea typeface="Arial Narrow" charset="0"/>
                <a:cs typeface="Arial Narrow" charset="0"/>
              </a:endParaRPr>
            </a:p>
          </p:txBody>
        </p:sp>
        <p:sp>
          <p:nvSpPr>
            <p:cNvPr id="112" name="Isosceles Triangle 16"/>
            <p:cNvSpPr/>
            <p:nvPr/>
          </p:nvSpPr>
          <p:spPr bwMode="auto">
            <a:xfrm flipV="1">
              <a:off x="5850948" y="5199119"/>
              <a:ext cx="1091137" cy="111178"/>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Arial Narrow" charset="0"/>
                <a:ea typeface="Arial Narrow" charset="0"/>
                <a:cs typeface="Arial Narrow" charset="0"/>
              </a:endParaRPr>
            </a:p>
          </p:txBody>
        </p:sp>
        <p:sp>
          <p:nvSpPr>
            <p:cNvPr id="113" name="Rectangle 112"/>
            <p:cNvSpPr/>
            <p:nvPr/>
          </p:nvSpPr>
          <p:spPr bwMode="auto">
            <a:xfrm>
              <a:off x="4842030" y="6093060"/>
              <a:ext cx="1539056" cy="90010"/>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114" name="Rectangle 113"/>
            <p:cNvSpPr/>
            <p:nvPr/>
          </p:nvSpPr>
          <p:spPr bwMode="auto">
            <a:xfrm>
              <a:off x="6437594" y="6093056"/>
              <a:ext cx="1930051" cy="88816"/>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115" name="Rectangle 114"/>
            <p:cNvSpPr/>
            <p:nvPr/>
          </p:nvSpPr>
          <p:spPr bwMode="auto">
            <a:xfrm>
              <a:off x="5855699" y="5512318"/>
              <a:ext cx="544303" cy="28873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Narrow" charset="0"/>
                  <a:ea typeface="Arial Narrow" charset="0"/>
                  <a:cs typeface="Arial Narrow" charset="0"/>
                </a:rPr>
                <a:t>Data Link</a:t>
              </a:r>
              <a:endParaRPr kumimoji="0" lang="en-US" sz="1100" b="0" i="0" u="none" strike="noStrike" cap="none" normalizeH="0" baseline="0" dirty="0">
                <a:ln>
                  <a:noFill/>
                </a:ln>
                <a:solidFill>
                  <a:schemeClr val="tx1"/>
                </a:solidFill>
                <a:effectLst/>
                <a:latin typeface="Arial Narrow" charset="0"/>
                <a:ea typeface="Arial Narrow" charset="0"/>
                <a:cs typeface="Arial Narrow" charset="0"/>
              </a:endParaRPr>
            </a:p>
          </p:txBody>
        </p:sp>
        <p:sp>
          <p:nvSpPr>
            <p:cNvPr id="116" name="Rectangle 115"/>
            <p:cNvSpPr/>
            <p:nvPr/>
          </p:nvSpPr>
          <p:spPr bwMode="auto">
            <a:xfrm>
              <a:off x="5855699" y="5801056"/>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Arial Narrow" charset="0"/>
                  <a:ea typeface="Arial Narrow" charset="0"/>
                  <a:cs typeface="Arial Narrow" charset="0"/>
                </a:rPr>
                <a:t>Physical</a:t>
              </a:r>
              <a:endParaRPr kumimoji="0" lang="en-US" sz="1100" b="0" i="0" u="none" strike="noStrike" cap="none" normalizeH="0" baseline="0" dirty="0">
                <a:ln>
                  <a:noFill/>
                </a:ln>
                <a:solidFill>
                  <a:schemeClr val="tx1"/>
                </a:solidFill>
                <a:effectLst/>
                <a:latin typeface="Arial Narrow" charset="0"/>
                <a:ea typeface="Arial Narrow" charset="0"/>
                <a:cs typeface="Arial Narrow" charset="0"/>
              </a:endParaRPr>
            </a:p>
          </p:txBody>
        </p:sp>
        <p:sp>
          <p:nvSpPr>
            <p:cNvPr id="117" name="Rectangle 116"/>
            <p:cNvSpPr/>
            <p:nvPr/>
          </p:nvSpPr>
          <p:spPr bwMode="auto">
            <a:xfrm>
              <a:off x="6400003" y="5512319"/>
              <a:ext cx="542082" cy="28236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Narrow" charset="0"/>
                  <a:ea typeface="Arial Narrow" charset="0"/>
                  <a:cs typeface="Arial Narrow" charset="0"/>
                </a:rPr>
                <a:t>Data Link</a:t>
              </a:r>
              <a:endParaRPr kumimoji="0" lang="en-US" sz="1100" b="0" i="0" u="none" strike="noStrike" cap="none" normalizeH="0" baseline="0" dirty="0">
                <a:ln>
                  <a:noFill/>
                </a:ln>
                <a:solidFill>
                  <a:schemeClr val="tx1"/>
                </a:solidFill>
                <a:effectLst/>
                <a:latin typeface="Arial Narrow" charset="0"/>
                <a:ea typeface="Arial Narrow" charset="0"/>
                <a:cs typeface="Arial Narrow" charset="0"/>
              </a:endParaRPr>
            </a:p>
          </p:txBody>
        </p:sp>
        <p:sp>
          <p:nvSpPr>
            <p:cNvPr id="118" name="Rectangle 117"/>
            <p:cNvSpPr/>
            <p:nvPr/>
          </p:nvSpPr>
          <p:spPr bwMode="auto">
            <a:xfrm>
              <a:off x="6400000" y="5798998"/>
              <a:ext cx="542085"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Arial Narrow" charset="0"/>
                  <a:ea typeface="Arial Narrow" charset="0"/>
                  <a:cs typeface="Arial Narrow" charset="0"/>
                </a:rPr>
                <a:t>Physical</a:t>
              </a:r>
              <a:endParaRPr kumimoji="0" lang="en-US" sz="1100" b="0" i="0" u="none" strike="noStrike" cap="none" normalizeH="0" baseline="0" dirty="0">
                <a:ln>
                  <a:noFill/>
                </a:ln>
                <a:solidFill>
                  <a:schemeClr val="tx1"/>
                </a:solidFill>
                <a:effectLst/>
                <a:latin typeface="Arial Narrow" charset="0"/>
                <a:ea typeface="Arial Narrow" charset="0"/>
                <a:cs typeface="Arial Narrow" charset="0"/>
              </a:endParaRPr>
            </a:p>
          </p:txBody>
        </p:sp>
        <p:grpSp>
          <p:nvGrpSpPr>
            <p:cNvPr id="119" name="Group 176"/>
            <p:cNvGrpSpPr/>
            <p:nvPr/>
          </p:nvGrpSpPr>
          <p:grpSpPr>
            <a:xfrm>
              <a:off x="3446875" y="5502725"/>
              <a:ext cx="744612" cy="590335"/>
              <a:chOff x="2252213" y="5581908"/>
              <a:chExt cx="1086386" cy="590335"/>
            </a:xfrm>
          </p:grpSpPr>
          <p:sp>
            <p:nvSpPr>
              <p:cNvPr id="135" name="Rectangle 134"/>
              <p:cNvSpPr/>
              <p:nvPr/>
            </p:nvSpPr>
            <p:spPr bwMode="auto">
              <a:xfrm>
                <a:off x="2252213" y="5581908"/>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DL</a:t>
                </a:r>
                <a:endParaRPr kumimoji="0" lang="en-US" sz="1100" b="0" i="0" u="none" strike="noStrike" cap="none" normalizeH="0" baseline="0" dirty="0">
                  <a:ln>
                    <a:noFill/>
                  </a:ln>
                  <a:solidFill>
                    <a:schemeClr val="tx1"/>
                  </a:solidFill>
                  <a:effectLst/>
                  <a:latin typeface="+mn-lt"/>
                </a:endParaRPr>
              </a:p>
            </p:txBody>
          </p:sp>
          <p:sp>
            <p:nvSpPr>
              <p:cNvPr id="136" name="Rectangle 135"/>
              <p:cNvSpPr/>
              <p:nvPr/>
            </p:nvSpPr>
            <p:spPr bwMode="auto">
              <a:xfrm>
                <a:off x="2252213" y="5877076"/>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mn-lt"/>
                  </a:rPr>
                  <a:t>Phy</a:t>
                </a:r>
                <a:endParaRPr kumimoji="0" lang="en-US" sz="1100" b="0" i="0" u="none" strike="noStrike" cap="none" normalizeH="0" baseline="0" dirty="0">
                  <a:ln>
                    <a:noFill/>
                  </a:ln>
                  <a:solidFill>
                    <a:schemeClr val="tx1"/>
                  </a:solidFill>
                  <a:effectLst/>
                  <a:latin typeface="+mn-lt"/>
                </a:endParaRPr>
              </a:p>
            </p:txBody>
          </p:sp>
          <p:sp>
            <p:nvSpPr>
              <p:cNvPr id="137" name="Rectangle 136"/>
              <p:cNvSpPr/>
              <p:nvPr/>
            </p:nvSpPr>
            <p:spPr bwMode="auto">
              <a:xfrm>
                <a:off x="2796516" y="5582556"/>
                <a:ext cx="542083" cy="292906"/>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latin typeface="+mn-lt"/>
                  </a:rPr>
                  <a:t>DL</a:t>
                </a:r>
                <a:endParaRPr kumimoji="0" lang="en-US" sz="1100" b="0" i="0" u="none" strike="noStrike" cap="none" normalizeH="0" baseline="0" dirty="0">
                  <a:ln>
                    <a:noFill/>
                  </a:ln>
                  <a:solidFill>
                    <a:schemeClr val="tx1"/>
                  </a:solidFill>
                  <a:effectLst/>
                  <a:latin typeface="+mn-lt"/>
                </a:endParaRPr>
              </a:p>
            </p:txBody>
          </p:sp>
          <p:sp>
            <p:nvSpPr>
              <p:cNvPr id="138" name="Rectangle 137"/>
              <p:cNvSpPr/>
              <p:nvPr/>
            </p:nvSpPr>
            <p:spPr bwMode="auto">
              <a:xfrm>
                <a:off x="2796514" y="5875018"/>
                <a:ext cx="542085"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mn-lt"/>
                  </a:rPr>
                  <a:t>Phy</a:t>
                </a:r>
                <a:endParaRPr kumimoji="0" lang="en-US" sz="1100" b="0" i="0" u="none" strike="noStrike" cap="none" normalizeH="0" baseline="0" dirty="0">
                  <a:ln>
                    <a:noFill/>
                  </a:ln>
                  <a:solidFill>
                    <a:schemeClr val="tx1"/>
                  </a:solidFill>
                  <a:effectLst/>
                  <a:latin typeface="+mn-lt"/>
                </a:endParaRPr>
              </a:p>
            </p:txBody>
          </p:sp>
          <p:sp>
            <p:nvSpPr>
              <p:cNvPr id="139" name="Isosceles Triangle 90"/>
              <p:cNvSpPr/>
              <p:nvPr/>
            </p:nvSpPr>
            <p:spPr bwMode="auto">
              <a:xfrm flipV="1">
                <a:off x="2252213" y="5588405"/>
                <a:ext cx="1086386" cy="71123"/>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mn-lt"/>
                </a:endParaRPr>
              </a:p>
            </p:txBody>
          </p:sp>
        </p:grpSp>
        <p:grpSp>
          <p:nvGrpSpPr>
            <p:cNvPr id="120" name="Group 182"/>
            <p:cNvGrpSpPr/>
            <p:nvPr/>
          </p:nvGrpSpPr>
          <p:grpSpPr>
            <a:xfrm>
              <a:off x="4436985" y="5502725"/>
              <a:ext cx="744612" cy="590335"/>
              <a:chOff x="2252213" y="5581908"/>
              <a:chExt cx="1086386" cy="590335"/>
            </a:xfrm>
          </p:grpSpPr>
          <p:sp>
            <p:nvSpPr>
              <p:cNvPr id="130" name="Rectangle 129"/>
              <p:cNvSpPr/>
              <p:nvPr/>
            </p:nvSpPr>
            <p:spPr bwMode="auto">
              <a:xfrm>
                <a:off x="2252213" y="5581908"/>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DL</a:t>
                </a:r>
                <a:endParaRPr kumimoji="0" lang="en-US" sz="1100" b="0" i="0" u="none" strike="noStrike" cap="none" normalizeH="0" baseline="0" dirty="0">
                  <a:ln>
                    <a:noFill/>
                  </a:ln>
                  <a:solidFill>
                    <a:schemeClr val="tx1"/>
                  </a:solidFill>
                  <a:effectLst/>
                  <a:latin typeface="+mn-lt"/>
                </a:endParaRPr>
              </a:p>
            </p:txBody>
          </p:sp>
          <p:sp>
            <p:nvSpPr>
              <p:cNvPr id="131" name="Rectangle 130"/>
              <p:cNvSpPr/>
              <p:nvPr/>
            </p:nvSpPr>
            <p:spPr bwMode="auto">
              <a:xfrm>
                <a:off x="2252213" y="5877076"/>
                <a:ext cx="544303"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mn-lt"/>
                  </a:rPr>
                  <a:t>Phy</a:t>
                </a:r>
                <a:endParaRPr kumimoji="0" lang="en-US" sz="1100" b="0" i="0" u="none" strike="noStrike" cap="none" normalizeH="0" baseline="0" dirty="0">
                  <a:ln>
                    <a:noFill/>
                  </a:ln>
                  <a:solidFill>
                    <a:schemeClr val="tx1"/>
                  </a:solidFill>
                  <a:effectLst/>
                  <a:latin typeface="+mn-lt"/>
                </a:endParaRPr>
              </a:p>
            </p:txBody>
          </p:sp>
          <p:sp>
            <p:nvSpPr>
              <p:cNvPr id="132" name="Rectangle 131"/>
              <p:cNvSpPr/>
              <p:nvPr/>
            </p:nvSpPr>
            <p:spPr bwMode="auto">
              <a:xfrm>
                <a:off x="2796516" y="5583403"/>
                <a:ext cx="542083" cy="292906"/>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b"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latin typeface="+mn-lt"/>
                  </a:rPr>
                  <a:t>DL</a:t>
                </a:r>
                <a:endParaRPr kumimoji="0" lang="en-US" sz="1100" b="0" i="0" u="none" strike="noStrike" cap="none" normalizeH="0" baseline="0" dirty="0">
                  <a:ln>
                    <a:noFill/>
                  </a:ln>
                  <a:solidFill>
                    <a:schemeClr val="tx1"/>
                  </a:solidFill>
                  <a:effectLst/>
                  <a:latin typeface="+mn-lt"/>
                </a:endParaRPr>
              </a:p>
            </p:txBody>
          </p:sp>
          <p:sp>
            <p:nvSpPr>
              <p:cNvPr id="133" name="Rectangle 132"/>
              <p:cNvSpPr/>
              <p:nvPr/>
            </p:nvSpPr>
            <p:spPr bwMode="auto">
              <a:xfrm>
                <a:off x="2796514" y="5875018"/>
                <a:ext cx="542085" cy="29516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latin typeface="+mn-lt"/>
                  </a:rPr>
                  <a:t>Phy</a:t>
                </a:r>
                <a:endParaRPr kumimoji="0" lang="en-US" sz="1100" b="0" i="0" u="none" strike="noStrike" cap="none" normalizeH="0" baseline="0" dirty="0">
                  <a:ln>
                    <a:noFill/>
                  </a:ln>
                  <a:solidFill>
                    <a:schemeClr val="tx1"/>
                  </a:solidFill>
                  <a:effectLst/>
                  <a:latin typeface="+mn-lt"/>
                </a:endParaRPr>
              </a:p>
            </p:txBody>
          </p:sp>
          <p:sp>
            <p:nvSpPr>
              <p:cNvPr id="134" name="Isosceles Triangle 85"/>
              <p:cNvSpPr/>
              <p:nvPr/>
            </p:nvSpPr>
            <p:spPr bwMode="auto">
              <a:xfrm flipV="1">
                <a:off x="2252213" y="5588405"/>
                <a:ext cx="1086386" cy="71123"/>
              </a:xfrm>
              <a:prstGeom prst="triangle">
                <a:avLst>
                  <a:gd name="adj" fmla="val 49569"/>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mn-lt"/>
                </a:endParaRPr>
              </a:p>
            </p:txBody>
          </p:sp>
        </p:grpSp>
        <p:sp>
          <p:nvSpPr>
            <p:cNvPr id="121" name="Rectangle 120"/>
            <p:cNvSpPr/>
            <p:nvPr/>
          </p:nvSpPr>
          <p:spPr bwMode="auto">
            <a:xfrm>
              <a:off x="3851921" y="6093060"/>
              <a:ext cx="945104" cy="90010"/>
            </a:xfrm>
            <a:prstGeom prst="rect">
              <a:avLst/>
            </a:prstGeom>
            <a:solidFill>
              <a:schemeClr val="bg1">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700" dirty="0" smtClean="0">
                  <a:latin typeface="+mn-lt"/>
                </a:rPr>
                <a:t>Medium</a:t>
              </a:r>
              <a:endParaRPr kumimoji="0" lang="en-US" sz="700" b="0" i="0" u="none" strike="noStrike" cap="none" normalizeH="0" baseline="0" dirty="0">
                <a:ln>
                  <a:noFill/>
                </a:ln>
                <a:solidFill>
                  <a:schemeClr val="tx1"/>
                </a:solidFill>
                <a:effectLst/>
                <a:latin typeface="+mn-lt"/>
              </a:endParaRPr>
            </a:p>
          </p:txBody>
        </p:sp>
        <p:sp>
          <p:nvSpPr>
            <p:cNvPr id="122" name="Text Box 82"/>
            <p:cNvSpPr txBox="1">
              <a:spLocks noChangeArrowheads="1"/>
            </p:cNvSpPr>
            <p:nvPr/>
          </p:nvSpPr>
          <p:spPr bwMode="auto">
            <a:xfrm>
              <a:off x="4055089" y="6243355"/>
              <a:ext cx="593111" cy="153504"/>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hr-HR" sz="1050" i="1" dirty="0">
                  <a:latin typeface="+mn-lt"/>
                  <a:cs typeface="Arial" pitchFamily="34" charset="0"/>
                </a:rPr>
                <a:t>Backhaul</a:t>
              </a:r>
              <a:r>
                <a:rPr lang="hr-HR" sz="1050" i="1" dirty="0" smtClean="0">
                  <a:latin typeface="+mn-lt"/>
                  <a:cs typeface="Arial" pitchFamily="34" charset="0"/>
                </a:rPr>
                <a:t> </a:t>
              </a:r>
              <a:endParaRPr lang="en-US" sz="1050" i="1" dirty="0">
                <a:latin typeface="+mn-lt"/>
                <a:cs typeface="Arial" pitchFamily="34" charset="0"/>
              </a:endParaRPr>
            </a:p>
          </p:txBody>
        </p:sp>
        <p:sp>
          <p:nvSpPr>
            <p:cNvPr id="123" name="Rounded Rectangle 122"/>
            <p:cNvSpPr/>
            <p:nvPr/>
          </p:nvSpPr>
          <p:spPr bwMode="auto">
            <a:xfrm>
              <a:off x="2313296" y="5497065"/>
              <a:ext cx="887104" cy="741528"/>
            </a:xfrm>
            <a:prstGeom prst="roundRect">
              <a:avLst>
                <a:gd name="adj" fmla="val 10396"/>
              </a:avLst>
            </a:prstGeom>
            <a:noFill/>
            <a:ln w="12700" cap="flat" cmpd="sng" algn="ctr">
              <a:solidFill>
                <a:schemeClr val="tx1"/>
              </a:solidFill>
              <a:prstDash val="lgDashDot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mn-lt"/>
              </a:endParaRPr>
            </a:p>
          </p:txBody>
        </p:sp>
        <p:sp>
          <p:nvSpPr>
            <p:cNvPr id="124" name="Text Box 82"/>
            <p:cNvSpPr txBox="1">
              <a:spLocks noChangeArrowheads="1"/>
            </p:cNvSpPr>
            <p:nvPr/>
          </p:nvSpPr>
          <p:spPr bwMode="auto">
            <a:xfrm>
              <a:off x="2409212" y="6263827"/>
              <a:ext cx="718145" cy="258532"/>
            </a:xfrm>
            <a:prstGeom prst="rect">
              <a:avLst/>
            </a:prstGeom>
            <a:noFill/>
            <a:ln w="9525">
              <a:noFill/>
              <a:miter lim="800000"/>
              <a:headEnd/>
              <a:tailEnd/>
            </a:ln>
            <a:effectLst/>
          </p:spPr>
          <p:txBody>
            <a:bodyPr wrap="none" lIns="0" tIns="0" rIns="0" bIns="0">
              <a:spAutoFit/>
            </a:bodyPr>
            <a:lstStyle/>
            <a:p>
              <a:pPr algn="ctr" eaLnBrk="0" hangingPunct="0">
                <a:lnSpc>
                  <a:spcPct val="80000"/>
                </a:lnSpc>
                <a:spcBef>
                  <a:spcPct val="0"/>
                </a:spcBef>
                <a:buFontTx/>
                <a:buNone/>
              </a:pPr>
              <a:r>
                <a:rPr lang="de-DE" sz="1050" i="1" dirty="0" err="1" smtClean="0">
                  <a:latin typeface="+mn-lt"/>
                  <a:cs typeface="Arial" pitchFamily="34" charset="0"/>
                </a:rPr>
                <a:t>Node</a:t>
              </a:r>
              <a:r>
                <a:rPr lang="de-DE" sz="1050" i="1" dirty="0" smtClean="0">
                  <a:latin typeface="+mn-lt"/>
                  <a:cs typeface="Arial" pitchFamily="34" charset="0"/>
                </a:rPr>
                <a:t> </a:t>
              </a:r>
              <a:r>
                <a:rPr lang="de-DE" sz="1050" i="1" dirty="0" err="1" smtClean="0">
                  <a:latin typeface="+mn-lt"/>
                  <a:cs typeface="Arial" pitchFamily="34" charset="0"/>
                </a:rPr>
                <a:t>of</a:t>
              </a:r>
              <a:r>
                <a:rPr lang="de-DE" sz="1050" i="1" dirty="0" smtClean="0">
                  <a:latin typeface="+mn-lt"/>
                  <a:cs typeface="Arial" pitchFamily="34" charset="0"/>
                </a:rPr>
                <a:t/>
              </a:r>
              <a:br>
                <a:rPr lang="de-DE" sz="1050" i="1" dirty="0" smtClean="0">
                  <a:latin typeface="+mn-lt"/>
                  <a:cs typeface="Arial" pitchFamily="34" charset="0"/>
                </a:rPr>
              </a:br>
              <a:r>
                <a:rPr lang="de-DE" sz="1050" i="1" dirty="0" err="1" smtClean="0">
                  <a:latin typeface="+mn-lt"/>
                  <a:cs typeface="Arial" pitchFamily="34" charset="0"/>
                </a:rPr>
                <a:t>Attachment</a:t>
              </a:r>
              <a:r>
                <a:rPr lang="hr-HR" sz="1050" i="1" dirty="0" smtClean="0">
                  <a:latin typeface="+mn-lt"/>
                  <a:cs typeface="Arial" pitchFamily="34" charset="0"/>
                </a:rPr>
                <a:t> </a:t>
              </a:r>
              <a:endParaRPr lang="en-US" sz="1050" i="1" dirty="0">
                <a:latin typeface="+mn-lt"/>
                <a:cs typeface="Arial" pitchFamily="34" charset="0"/>
              </a:endParaRPr>
            </a:p>
          </p:txBody>
        </p:sp>
        <p:sp>
          <p:nvSpPr>
            <p:cNvPr id="125" name="Rounded Rectangle 124"/>
            <p:cNvSpPr/>
            <p:nvPr/>
          </p:nvSpPr>
          <p:spPr bwMode="auto">
            <a:xfrm>
              <a:off x="838200" y="5501828"/>
              <a:ext cx="762000" cy="741528"/>
            </a:xfrm>
            <a:prstGeom prst="roundRect">
              <a:avLst>
                <a:gd name="adj" fmla="val 10396"/>
              </a:avLst>
            </a:prstGeom>
            <a:noFill/>
            <a:ln w="12700" cap="flat" cmpd="sng" algn="ctr">
              <a:solidFill>
                <a:schemeClr val="tx1"/>
              </a:solidFill>
              <a:prstDash val="lgDashDot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mn-lt"/>
              </a:endParaRPr>
            </a:p>
          </p:txBody>
        </p:sp>
        <p:sp>
          <p:nvSpPr>
            <p:cNvPr id="126" name="Text Box 82"/>
            <p:cNvSpPr txBox="1">
              <a:spLocks noChangeArrowheads="1"/>
            </p:cNvSpPr>
            <p:nvPr/>
          </p:nvSpPr>
          <p:spPr bwMode="auto">
            <a:xfrm>
              <a:off x="914927" y="6263827"/>
              <a:ext cx="561051" cy="258532"/>
            </a:xfrm>
            <a:prstGeom prst="rect">
              <a:avLst/>
            </a:prstGeom>
            <a:noFill/>
            <a:ln w="9525">
              <a:noFill/>
              <a:miter lim="800000"/>
              <a:headEnd/>
              <a:tailEnd/>
            </a:ln>
            <a:effectLst/>
          </p:spPr>
          <p:txBody>
            <a:bodyPr wrap="none" lIns="0" tIns="0" rIns="0" bIns="0">
              <a:spAutoFit/>
            </a:bodyPr>
            <a:lstStyle/>
            <a:p>
              <a:pPr algn="ctr" eaLnBrk="0" hangingPunct="0">
                <a:lnSpc>
                  <a:spcPct val="80000"/>
                </a:lnSpc>
                <a:spcBef>
                  <a:spcPct val="0"/>
                </a:spcBef>
                <a:buFontTx/>
                <a:buNone/>
              </a:pPr>
              <a:r>
                <a:rPr lang="de-DE" sz="1050" i="1" dirty="0" smtClean="0">
                  <a:latin typeface="+mn-lt"/>
                  <a:cs typeface="Arial" pitchFamily="34" charset="0"/>
                </a:rPr>
                <a:t>Terminal</a:t>
              </a:r>
              <a:br>
                <a:rPr lang="de-DE" sz="1050" i="1" dirty="0" smtClean="0">
                  <a:latin typeface="+mn-lt"/>
                  <a:cs typeface="Arial" pitchFamily="34" charset="0"/>
                </a:rPr>
              </a:br>
              <a:r>
                <a:rPr lang="de-DE" sz="1050" i="1" dirty="0" smtClean="0">
                  <a:latin typeface="+mn-lt"/>
                  <a:cs typeface="Arial" pitchFamily="34" charset="0"/>
                </a:rPr>
                <a:t>Interface</a:t>
              </a:r>
              <a:r>
                <a:rPr lang="hr-HR" sz="1050" i="1" dirty="0" smtClean="0">
                  <a:latin typeface="+mn-lt"/>
                  <a:cs typeface="Arial" pitchFamily="34" charset="0"/>
                </a:rPr>
                <a:t> </a:t>
              </a:r>
              <a:endParaRPr lang="en-US" sz="1050" i="1" dirty="0">
                <a:latin typeface="+mn-lt"/>
                <a:cs typeface="Arial" pitchFamily="34" charset="0"/>
              </a:endParaRPr>
            </a:p>
          </p:txBody>
        </p:sp>
        <p:sp>
          <p:nvSpPr>
            <p:cNvPr id="127" name="Text Box 82"/>
            <p:cNvSpPr txBox="1">
              <a:spLocks noChangeArrowheads="1"/>
            </p:cNvSpPr>
            <p:nvPr/>
          </p:nvSpPr>
          <p:spPr bwMode="auto">
            <a:xfrm>
              <a:off x="5460387" y="6263827"/>
              <a:ext cx="876843" cy="258532"/>
            </a:xfrm>
            <a:prstGeom prst="rect">
              <a:avLst/>
            </a:prstGeom>
            <a:noFill/>
            <a:ln w="9525">
              <a:noFill/>
              <a:miter lim="800000"/>
              <a:headEnd/>
              <a:tailEnd/>
            </a:ln>
            <a:effectLst/>
          </p:spPr>
          <p:txBody>
            <a:bodyPr wrap="none" lIns="0" tIns="0" rIns="0" bIns="0">
              <a:spAutoFit/>
            </a:bodyPr>
            <a:lstStyle/>
            <a:p>
              <a:pPr algn="r" eaLnBrk="0" hangingPunct="0">
                <a:lnSpc>
                  <a:spcPct val="80000"/>
                </a:lnSpc>
                <a:spcBef>
                  <a:spcPct val="0"/>
                </a:spcBef>
                <a:buFontTx/>
                <a:buNone/>
              </a:pPr>
              <a:r>
                <a:rPr lang="de-DE" sz="1050" i="1" dirty="0" smtClean="0">
                  <a:latin typeface="+mn-lt"/>
                  <a:cs typeface="Arial" pitchFamily="34" charset="0"/>
                </a:rPr>
                <a:t>Access Router</a:t>
              </a:r>
              <a:br>
                <a:rPr lang="de-DE" sz="1050" i="1" dirty="0" smtClean="0">
                  <a:latin typeface="+mn-lt"/>
                  <a:cs typeface="Arial" pitchFamily="34" charset="0"/>
                </a:rPr>
              </a:br>
              <a:r>
                <a:rPr lang="de-DE" sz="1050" i="1" dirty="0" smtClean="0">
                  <a:latin typeface="+mn-lt"/>
                  <a:cs typeface="Arial" pitchFamily="34" charset="0"/>
                </a:rPr>
                <a:t>Interface</a:t>
              </a:r>
              <a:r>
                <a:rPr lang="hr-HR" sz="1050" i="1" dirty="0" smtClean="0">
                  <a:latin typeface="+mn-lt"/>
                  <a:cs typeface="Arial" pitchFamily="34" charset="0"/>
                </a:rPr>
                <a:t> </a:t>
              </a:r>
              <a:endParaRPr lang="en-US" sz="1050" i="1" dirty="0">
                <a:latin typeface="+mn-lt"/>
                <a:cs typeface="Arial" pitchFamily="34" charset="0"/>
              </a:endParaRPr>
            </a:p>
          </p:txBody>
        </p:sp>
        <p:sp>
          <p:nvSpPr>
            <p:cNvPr id="128" name="Rounded Rectangle 127"/>
            <p:cNvSpPr/>
            <p:nvPr/>
          </p:nvSpPr>
          <p:spPr bwMode="auto">
            <a:xfrm>
              <a:off x="5784526" y="5515475"/>
              <a:ext cx="609600" cy="727880"/>
            </a:xfrm>
            <a:prstGeom prst="roundRect">
              <a:avLst>
                <a:gd name="adj" fmla="val 10396"/>
              </a:avLst>
            </a:prstGeom>
            <a:noFill/>
            <a:ln w="12700" cap="flat" cmpd="sng" algn="ctr">
              <a:solidFill>
                <a:schemeClr val="tx1"/>
              </a:solidFill>
              <a:prstDash val="lgDashDot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Narrow" charset="0"/>
                <a:ea typeface="Arial Narrow" charset="0"/>
                <a:cs typeface="Arial Narrow" charset="0"/>
              </a:endParaRPr>
            </a:p>
          </p:txBody>
        </p:sp>
        <p:sp>
          <p:nvSpPr>
            <p:cNvPr id="129" name="Text Box 82"/>
            <p:cNvSpPr txBox="1">
              <a:spLocks noChangeArrowheads="1"/>
            </p:cNvSpPr>
            <p:nvPr/>
          </p:nvSpPr>
          <p:spPr bwMode="auto">
            <a:xfrm>
              <a:off x="3280825" y="6445259"/>
              <a:ext cx="1534074" cy="160813"/>
            </a:xfrm>
            <a:prstGeom prst="rect">
              <a:avLst/>
            </a:prstGeom>
            <a:noFill/>
            <a:ln w="9525">
              <a:noFill/>
              <a:miter lim="800000"/>
              <a:headEnd/>
              <a:tailEnd/>
            </a:ln>
            <a:effectLst/>
          </p:spPr>
          <p:txBody>
            <a:bodyPr wrap="none" lIns="0" tIns="0" rIns="0" bIns="0">
              <a:spAutoFit/>
            </a:bodyPr>
            <a:lstStyle/>
            <a:p>
              <a:pPr algn="ctr" eaLnBrk="0" hangingPunct="0">
                <a:lnSpc>
                  <a:spcPct val="95000"/>
                </a:lnSpc>
                <a:spcBef>
                  <a:spcPct val="0"/>
                </a:spcBef>
                <a:buFontTx/>
                <a:buNone/>
              </a:pPr>
              <a:r>
                <a:rPr lang="de-DE" sz="1100" b="1" i="1" dirty="0" err="1" smtClean="0">
                  <a:solidFill>
                    <a:schemeClr val="accent1"/>
                  </a:solidFill>
                  <a:latin typeface="+mn-lt"/>
                  <a:cs typeface="Arial" pitchFamily="34" charset="0"/>
                </a:rPr>
                <a:t>Scope</a:t>
              </a:r>
              <a:r>
                <a:rPr lang="de-DE" sz="1100" b="1" i="1" dirty="0" smtClean="0">
                  <a:solidFill>
                    <a:schemeClr val="accent1"/>
                  </a:solidFill>
                  <a:latin typeface="+mn-lt"/>
                  <a:cs typeface="Arial" pitchFamily="34" charset="0"/>
                </a:rPr>
                <a:t> </a:t>
              </a:r>
              <a:r>
                <a:rPr lang="de-DE" sz="1100" b="1" i="1" dirty="0" err="1" smtClean="0">
                  <a:solidFill>
                    <a:schemeClr val="accent1"/>
                  </a:solidFill>
                  <a:latin typeface="+mn-lt"/>
                  <a:cs typeface="Arial" pitchFamily="34" charset="0"/>
                </a:rPr>
                <a:t>of</a:t>
              </a:r>
              <a:r>
                <a:rPr lang="de-DE" sz="1100" b="1" i="1" dirty="0" smtClean="0">
                  <a:solidFill>
                    <a:schemeClr val="accent1"/>
                  </a:solidFill>
                  <a:latin typeface="+mn-lt"/>
                  <a:cs typeface="Arial" pitchFamily="34" charset="0"/>
                </a:rPr>
                <a:t> </a:t>
              </a:r>
              <a:r>
                <a:rPr lang="de-DE" sz="1100" b="1" i="1" dirty="0" err="1" smtClean="0">
                  <a:solidFill>
                    <a:schemeClr val="accent1"/>
                  </a:solidFill>
                  <a:latin typeface="+mn-lt"/>
                  <a:cs typeface="Arial" pitchFamily="34" charset="0"/>
                </a:rPr>
                <a:t>specification</a:t>
              </a:r>
              <a:r>
                <a:rPr lang="hr-HR" sz="1100" b="1" i="1" dirty="0" smtClean="0">
                  <a:solidFill>
                    <a:schemeClr val="accent1"/>
                  </a:solidFill>
                  <a:latin typeface="+mn-lt"/>
                  <a:cs typeface="Arial" pitchFamily="34" charset="0"/>
                </a:rPr>
                <a:t> </a:t>
              </a:r>
              <a:endParaRPr lang="en-US" sz="1100" b="1" i="1" dirty="0">
                <a:solidFill>
                  <a:schemeClr val="accent1"/>
                </a:solidFill>
                <a:latin typeface="+mn-lt"/>
                <a:cs typeface="Arial" pitchFamily="34" charset="0"/>
              </a:endParaRPr>
            </a:p>
          </p:txBody>
        </p:sp>
      </p:grpSp>
    </p:spTree>
    <p:extLst>
      <p:ext uri="{BB962C8B-B14F-4D97-AF65-F5344CB8AC3E}">
        <p14:creationId xmlns:p14="http://schemas.microsoft.com/office/powerpoint/2010/main" val="869216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 access accommodates all the business arrangements considered in 5G </a:t>
            </a:r>
            <a:endParaRPr lang="en-US" dirty="0"/>
          </a:p>
        </p:txBody>
      </p:sp>
      <p:grpSp>
        <p:nvGrpSpPr>
          <p:cNvPr id="3" name="Group 2"/>
          <p:cNvGrpSpPr/>
          <p:nvPr/>
        </p:nvGrpSpPr>
        <p:grpSpPr>
          <a:xfrm>
            <a:off x="1031108" y="1509361"/>
            <a:ext cx="7069284" cy="4871967"/>
            <a:chOff x="1106615" y="1057787"/>
            <a:chExt cx="7069284" cy="4871967"/>
          </a:xfrm>
        </p:grpSpPr>
        <p:sp>
          <p:nvSpPr>
            <p:cNvPr id="4" name="Rounded Rectangle 3"/>
            <p:cNvSpPr/>
            <p:nvPr/>
          </p:nvSpPr>
          <p:spPr bwMode="auto">
            <a:xfrm>
              <a:off x="1196625" y="3427381"/>
              <a:ext cx="1280160" cy="1828800"/>
            </a:xfrm>
            <a:prstGeom prst="roundRect">
              <a:avLst>
                <a:gd name="adj" fmla="val 8545"/>
              </a:avLst>
            </a:prstGeom>
            <a:noFill/>
            <a:ln w="12700" cap="flat" cmpd="sng" algn="ctr">
              <a:solidFill>
                <a:srgbClr val="000000"/>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a:ln>
                  <a:noFill/>
                </a:ln>
                <a:solidFill>
                  <a:schemeClr val="bg1">
                    <a:lumMod val="50000"/>
                  </a:schemeClr>
                </a:solidFill>
                <a:effectLst/>
                <a:latin typeface="+mn-lt"/>
              </a:endParaRPr>
            </a:p>
          </p:txBody>
        </p:sp>
        <p:sp>
          <p:nvSpPr>
            <p:cNvPr id="5" name="Rounded Rectangle 4"/>
            <p:cNvSpPr/>
            <p:nvPr/>
          </p:nvSpPr>
          <p:spPr bwMode="auto">
            <a:xfrm>
              <a:off x="3118905" y="3228565"/>
              <a:ext cx="2910558" cy="2028629"/>
            </a:xfrm>
            <a:prstGeom prst="roundRect">
              <a:avLst>
                <a:gd name="adj" fmla="val 6497"/>
              </a:avLst>
            </a:prstGeom>
            <a:noFill/>
            <a:ln w="28575" cap="flat" cmpd="sng" algn="ctr">
              <a:solidFill>
                <a:srgbClr val="000000"/>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a:ln>
                  <a:noFill/>
                </a:ln>
                <a:solidFill>
                  <a:schemeClr val="bg1">
                    <a:lumMod val="50000"/>
                  </a:schemeClr>
                </a:solidFill>
                <a:effectLst/>
                <a:latin typeface="+mn-lt"/>
              </a:endParaRPr>
            </a:p>
          </p:txBody>
        </p:sp>
        <p:sp>
          <p:nvSpPr>
            <p:cNvPr id="6" name="TextBox 5"/>
            <p:cNvSpPr txBox="1"/>
            <p:nvPr/>
          </p:nvSpPr>
          <p:spPr>
            <a:xfrm>
              <a:off x="6390280" y="5257194"/>
              <a:ext cx="1685077" cy="369332"/>
            </a:xfrm>
            <a:prstGeom prst="rect">
              <a:avLst/>
            </a:prstGeom>
            <a:noFill/>
          </p:spPr>
          <p:txBody>
            <a:bodyPr wrap="none" rtlCol="0">
              <a:spAutoFit/>
            </a:bodyPr>
            <a:lstStyle/>
            <a:p>
              <a:r>
                <a:rPr lang="en-US" sz="1800" dirty="0">
                  <a:solidFill>
                    <a:schemeClr val="bg1">
                      <a:lumMod val="50000"/>
                    </a:schemeClr>
                  </a:solidFill>
                  <a:latin typeface="+mn-lt"/>
                </a:rPr>
                <a:t>Access Router</a:t>
              </a:r>
            </a:p>
          </p:txBody>
        </p:sp>
        <p:sp>
          <p:nvSpPr>
            <p:cNvPr id="7" name="TextBox 6"/>
            <p:cNvSpPr txBox="1"/>
            <p:nvPr/>
          </p:nvSpPr>
          <p:spPr>
            <a:xfrm>
              <a:off x="3585053" y="5250092"/>
              <a:ext cx="1852202" cy="369332"/>
            </a:xfrm>
            <a:prstGeom prst="rect">
              <a:avLst/>
            </a:prstGeom>
            <a:noFill/>
          </p:spPr>
          <p:txBody>
            <a:bodyPr wrap="none" rtlCol="0">
              <a:spAutoFit/>
            </a:bodyPr>
            <a:lstStyle/>
            <a:p>
              <a:r>
                <a:rPr lang="en-US" sz="1800" dirty="0">
                  <a:solidFill>
                    <a:schemeClr val="bg1">
                      <a:lumMod val="50000"/>
                    </a:schemeClr>
                  </a:solidFill>
                  <a:latin typeface="+mn-lt"/>
                </a:rPr>
                <a:t>Access Network</a:t>
              </a:r>
            </a:p>
          </p:txBody>
        </p:sp>
        <p:sp>
          <p:nvSpPr>
            <p:cNvPr id="8" name="TextBox 7"/>
            <p:cNvSpPr txBox="1"/>
            <p:nvPr/>
          </p:nvSpPr>
          <p:spPr>
            <a:xfrm>
              <a:off x="1309818" y="5251165"/>
              <a:ext cx="1056937" cy="369332"/>
            </a:xfrm>
            <a:prstGeom prst="rect">
              <a:avLst/>
            </a:prstGeom>
            <a:noFill/>
          </p:spPr>
          <p:txBody>
            <a:bodyPr wrap="none" rtlCol="0">
              <a:spAutoFit/>
            </a:bodyPr>
            <a:lstStyle/>
            <a:p>
              <a:r>
                <a:rPr lang="en-US" sz="1800" dirty="0">
                  <a:solidFill>
                    <a:schemeClr val="bg1">
                      <a:lumMod val="50000"/>
                    </a:schemeClr>
                  </a:solidFill>
                  <a:latin typeface="+mn-lt"/>
                </a:rPr>
                <a:t>Terminal</a:t>
              </a:r>
            </a:p>
          </p:txBody>
        </p:sp>
        <p:sp>
          <p:nvSpPr>
            <p:cNvPr id="9" name="Rounded Rectangle 8"/>
            <p:cNvSpPr/>
            <p:nvPr/>
          </p:nvSpPr>
          <p:spPr bwMode="auto">
            <a:xfrm>
              <a:off x="6620671" y="3427381"/>
              <a:ext cx="1280402" cy="1828800"/>
            </a:xfrm>
            <a:prstGeom prst="roundRect">
              <a:avLst>
                <a:gd name="adj" fmla="val 12471"/>
              </a:avLst>
            </a:prstGeom>
            <a:noFill/>
            <a:ln w="12700" cap="flat" cmpd="sng" algn="ctr">
              <a:solidFill>
                <a:srgbClr val="000000"/>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a:ln>
                  <a:noFill/>
                </a:ln>
                <a:solidFill>
                  <a:schemeClr val="bg1">
                    <a:lumMod val="50000"/>
                  </a:schemeClr>
                </a:solidFill>
                <a:effectLst/>
                <a:latin typeface="+mn-lt"/>
              </a:endParaRPr>
            </a:p>
          </p:txBody>
        </p:sp>
        <p:cxnSp>
          <p:nvCxnSpPr>
            <p:cNvPr id="10" name="Straight Connector 9"/>
            <p:cNvCxnSpPr/>
            <p:nvPr/>
          </p:nvCxnSpPr>
          <p:spPr bwMode="auto">
            <a:xfrm flipV="1">
              <a:off x="2359086" y="4799994"/>
              <a:ext cx="938965" cy="6823"/>
            </a:xfrm>
            <a:prstGeom prst="line">
              <a:avLst/>
            </a:prstGeom>
            <a:solidFill>
              <a:schemeClr val="accent1"/>
            </a:solidFill>
            <a:ln w="19050" cap="flat" cmpd="sng" algn="ctr">
              <a:solidFill>
                <a:srgbClr val="000000"/>
              </a:solidFill>
              <a:prstDash val="solid"/>
              <a:round/>
              <a:headEnd type="none" w="sm" len="sm"/>
              <a:tailEnd type="none" w="sm" len="sm"/>
            </a:ln>
            <a:effectLst/>
          </p:spPr>
        </p:cxnSp>
        <p:sp>
          <p:nvSpPr>
            <p:cNvPr id="11" name="Rounded Rectangle 10"/>
            <p:cNvSpPr/>
            <p:nvPr/>
          </p:nvSpPr>
          <p:spPr bwMode="auto">
            <a:xfrm>
              <a:off x="1543795" y="4096394"/>
              <a:ext cx="822960" cy="1005840"/>
            </a:xfrm>
            <a:prstGeom prst="roundRect">
              <a:avLst>
                <a:gd name="adj" fmla="val 0"/>
              </a:avLst>
            </a:prstGeom>
            <a:no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lumMod val="50000"/>
                    </a:schemeClr>
                  </a:solidFill>
                  <a:latin typeface="+mn-lt"/>
                </a:rPr>
                <a:t>Terminal</a:t>
              </a:r>
              <a:br>
                <a:rPr lang="en-US" sz="1600" dirty="0">
                  <a:solidFill>
                    <a:schemeClr val="bg1">
                      <a:lumMod val="50000"/>
                    </a:schemeClr>
                  </a:solidFill>
                  <a:latin typeface="+mn-lt"/>
                </a:rPr>
              </a:br>
              <a:r>
                <a:rPr lang="en-US" sz="1600" dirty="0">
                  <a:solidFill>
                    <a:schemeClr val="bg1">
                      <a:lumMod val="50000"/>
                    </a:schemeClr>
                  </a:solidFill>
                  <a:latin typeface="+mn-lt"/>
                </a:rPr>
                <a:t>Interface</a:t>
              </a:r>
              <a:endParaRPr kumimoji="0" lang="en-US" sz="1600" b="0" i="0" u="none" strike="noStrike" cap="none" normalizeH="0" dirty="0">
                <a:ln>
                  <a:noFill/>
                </a:ln>
                <a:solidFill>
                  <a:schemeClr val="bg1">
                    <a:lumMod val="50000"/>
                  </a:schemeClr>
                </a:solidFill>
                <a:effectLst/>
                <a:latin typeface="+mn-lt"/>
              </a:endParaRPr>
            </a:p>
          </p:txBody>
        </p:sp>
        <p:sp>
          <p:nvSpPr>
            <p:cNvPr id="12" name="TextBox 11"/>
            <p:cNvSpPr txBox="1"/>
            <p:nvPr/>
          </p:nvSpPr>
          <p:spPr>
            <a:xfrm>
              <a:off x="2557640" y="4815795"/>
              <a:ext cx="479618" cy="369332"/>
            </a:xfrm>
            <a:prstGeom prst="rect">
              <a:avLst/>
            </a:prstGeom>
            <a:noFill/>
          </p:spPr>
          <p:txBody>
            <a:bodyPr wrap="none" rtlCol="0">
              <a:spAutoFit/>
            </a:bodyPr>
            <a:lstStyle/>
            <a:p>
              <a:r>
                <a:rPr lang="en-US" sz="1800" b="1" dirty="0">
                  <a:solidFill>
                    <a:schemeClr val="bg1">
                      <a:lumMod val="50000"/>
                    </a:schemeClr>
                  </a:solidFill>
                  <a:latin typeface="Arial" pitchFamily="34" charset="0"/>
                  <a:cs typeface="Arial" pitchFamily="34" charset="0"/>
                </a:rPr>
                <a:t>R1</a:t>
              </a:r>
            </a:p>
          </p:txBody>
        </p:sp>
        <p:sp>
          <p:nvSpPr>
            <p:cNvPr id="13" name="Oval 12"/>
            <p:cNvSpPr/>
            <p:nvPr/>
          </p:nvSpPr>
          <p:spPr bwMode="auto">
            <a:xfrm>
              <a:off x="2688433" y="4723702"/>
              <a:ext cx="152400" cy="152400"/>
            </a:xfrm>
            <a:prstGeom prst="ellipse">
              <a:avLst/>
            </a:prstGeom>
            <a:solidFill>
              <a:schemeClr val="bg1">
                <a:lumMod val="5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bg1">
                    <a:lumMod val="50000"/>
                  </a:schemeClr>
                </a:solidFill>
                <a:effectLst/>
                <a:latin typeface="Times New Roman" charset="0"/>
              </a:endParaRPr>
            </a:p>
          </p:txBody>
        </p:sp>
        <p:sp>
          <p:nvSpPr>
            <p:cNvPr id="14" name="Rounded Rectangle 13"/>
            <p:cNvSpPr/>
            <p:nvPr/>
          </p:nvSpPr>
          <p:spPr bwMode="auto">
            <a:xfrm>
              <a:off x="3221850" y="1722384"/>
              <a:ext cx="1289304" cy="1005840"/>
            </a:xfrm>
            <a:prstGeom prst="roundRect">
              <a:avLst/>
            </a:prstGeom>
            <a:noFill/>
            <a:ln w="12700" cap="flat" cmpd="sng" algn="ctr">
              <a:solidFill>
                <a:srgbClr val="000000"/>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lumMod val="50000"/>
                    </a:schemeClr>
                  </a:solidFill>
                  <a:latin typeface="+mn-lt"/>
                </a:rPr>
                <a:t>Coordination and Information</a:t>
              </a:r>
              <a:br>
                <a:rPr lang="en-US" sz="1600" dirty="0">
                  <a:solidFill>
                    <a:schemeClr val="bg1">
                      <a:lumMod val="50000"/>
                    </a:schemeClr>
                  </a:solidFill>
                  <a:latin typeface="+mn-lt"/>
                </a:rPr>
              </a:br>
              <a:r>
                <a:rPr lang="en-US" sz="1600" dirty="0">
                  <a:solidFill>
                    <a:schemeClr val="bg1">
                      <a:lumMod val="50000"/>
                    </a:schemeClr>
                  </a:solidFill>
                  <a:latin typeface="+mn-lt"/>
                </a:rPr>
                <a:t>Service</a:t>
              </a:r>
            </a:p>
          </p:txBody>
        </p:sp>
        <p:cxnSp>
          <p:nvCxnSpPr>
            <p:cNvPr id="15" name="Elbow Connector 14"/>
            <p:cNvCxnSpPr/>
            <p:nvPr/>
          </p:nvCxnSpPr>
          <p:spPr bwMode="auto">
            <a:xfrm flipV="1">
              <a:off x="2359086" y="1620329"/>
              <a:ext cx="4306076" cy="2088368"/>
            </a:xfrm>
            <a:prstGeom prst="bentConnector3">
              <a:avLst>
                <a:gd name="adj1" fmla="val 9825"/>
              </a:avLst>
            </a:prstGeom>
            <a:solidFill>
              <a:schemeClr val="accent1"/>
            </a:solidFill>
            <a:ln w="12700" cap="flat" cmpd="sng" algn="ctr">
              <a:solidFill>
                <a:schemeClr val="tx1"/>
              </a:solidFill>
              <a:prstDash val="dash"/>
              <a:round/>
              <a:headEnd type="none" w="sm" len="sm"/>
              <a:tailEnd type="none" w="sm" len="sm"/>
            </a:ln>
            <a:effectLst/>
          </p:spPr>
        </p:cxnSp>
        <p:sp>
          <p:nvSpPr>
            <p:cNvPr id="16" name="TextBox 15"/>
            <p:cNvSpPr txBox="1"/>
            <p:nvPr/>
          </p:nvSpPr>
          <p:spPr>
            <a:xfrm>
              <a:off x="2791792" y="2780299"/>
              <a:ext cx="479618" cy="369332"/>
            </a:xfrm>
            <a:prstGeom prst="rect">
              <a:avLst/>
            </a:prstGeom>
            <a:noFill/>
          </p:spPr>
          <p:txBody>
            <a:bodyPr wrap="none" rtlCol="0">
              <a:spAutoFit/>
            </a:bodyPr>
            <a:lstStyle/>
            <a:p>
              <a:r>
                <a:rPr lang="en-US" sz="1800" b="1" dirty="0">
                  <a:solidFill>
                    <a:schemeClr val="bg1">
                      <a:lumMod val="50000"/>
                    </a:schemeClr>
                  </a:solidFill>
                  <a:latin typeface="Arial" pitchFamily="34" charset="0"/>
                  <a:cs typeface="Arial" pitchFamily="34" charset="0"/>
                </a:rPr>
                <a:t>R2</a:t>
              </a:r>
            </a:p>
          </p:txBody>
        </p:sp>
        <p:sp>
          <p:nvSpPr>
            <p:cNvPr id="17" name="Oval 16"/>
            <p:cNvSpPr/>
            <p:nvPr/>
          </p:nvSpPr>
          <p:spPr bwMode="auto">
            <a:xfrm>
              <a:off x="2700586" y="2890557"/>
              <a:ext cx="152400" cy="152400"/>
            </a:xfrm>
            <a:prstGeom prst="ellipse">
              <a:avLst/>
            </a:prstGeom>
            <a:solidFill>
              <a:schemeClr val="bg1">
                <a:lumMod val="5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bg1">
                    <a:lumMod val="50000"/>
                  </a:schemeClr>
                </a:solidFill>
                <a:effectLst/>
                <a:latin typeface="Times New Roman" charset="0"/>
              </a:endParaRPr>
            </a:p>
          </p:txBody>
        </p:sp>
        <p:sp>
          <p:nvSpPr>
            <p:cNvPr id="18" name="TextBox 17"/>
            <p:cNvSpPr txBox="1"/>
            <p:nvPr/>
          </p:nvSpPr>
          <p:spPr>
            <a:xfrm>
              <a:off x="3878411" y="2780299"/>
              <a:ext cx="607859" cy="369332"/>
            </a:xfrm>
            <a:prstGeom prst="rect">
              <a:avLst/>
            </a:prstGeom>
            <a:noFill/>
          </p:spPr>
          <p:txBody>
            <a:bodyPr wrap="none" rtlCol="0">
              <a:spAutoFit/>
            </a:bodyPr>
            <a:lstStyle/>
            <a:p>
              <a:r>
                <a:rPr lang="en-US" sz="1800" b="1" dirty="0">
                  <a:solidFill>
                    <a:schemeClr val="bg1">
                      <a:lumMod val="50000"/>
                    </a:schemeClr>
                  </a:solidFill>
                  <a:latin typeface="Arial" pitchFamily="34" charset="0"/>
                  <a:cs typeface="Arial" pitchFamily="34" charset="0"/>
                </a:rPr>
                <a:t>R10</a:t>
              </a:r>
            </a:p>
          </p:txBody>
        </p:sp>
        <p:sp>
          <p:nvSpPr>
            <p:cNvPr id="19" name="Oval 18"/>
            <p:cNvSpPr/>
            <p:nvPr/>
          </p:nvSpPr>
          <p:spPr bwMode="auto">
            <a:xfrm>
              <a:off x="3782442" y="2890557"/>
              <a:ext cx="152400" cy="152400"/>
            </a:xfrm>
            <a:prstGeom prst="ellipse">
              <a:avLst/>
            </a:prstGeom>
            <a:solidFill>
              <a:schemeClr val="bg1">
                <a:lumMod val="5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bg1">
                    <a:lumMod val="50000"/>
                  </a:schemeClr>
                </a:solidFill>
                <a:effectLst/>
                <a:latin typeface="Times New Roman" charset="0"/>
              </a:endParaRPr>
            </a:p>
          </p:txBody>
        </p:sp>
        <p:cxnSp>
          <p:nvCxnSpPr>
            <p:cNvPr id="20" name="Straight Connector 19"/>
            <p:cNvCxnSpPr/>
            <p:nvPr/>
          </p:nvCxnSpPr>
          <p:spPr bwMode="auto">
            <a:xfrm>
              <a:off x="2359086" y="3874720"/>
              <a:ext cx="938965" cy="0"/>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21" name="TextBox 20"/>
            <p:cNvSpPr txBox="1"/>
            <p:nvPr/>
          </p:nvSpPr>
          <p:spPr>
            <a:xfrm>
              <a:off x="2572438" y="3898386"/>
              <a:ext cx="479618" cy="369332"/>
            </a:xfrm>
            <a:prstGeom prst="rect">
              <a:avLst/>
            </a:prstGeom>
            <a:noFill/>
          </p:spPr>
          <p:txBody>
            <a:bodyPr wrap="none" rtlCol="0">
              <a:spAutoFit/>
            </a:bodyPr>
            <a:lstStyle/>
            <a:p>
              <a:r>
                <a:rPr lang="en-US" sz="1800" b="1" dirty="0">
                  <a:solidFill>
                    <a:schemeClr val="bg1">
                      <a:lumMod val="50000"/>
                    </a:schemeClr>
                  </a:solidFill>
                  <a:latin typeface="Arial" pitchFamily="34" charset="0"/>
                  <a:cs typeface="Arial" pitchFamily="34" charset="0"/>
                </a:rPr>
                <a:t>R8</a:t>
              </a:r>
            </a:p>
          </p:txBody>
        </p:sp>
        <p:sp>
          <p:nvSpPr>
            <p:cNvPr id="22" name="Oval 21"/>
            <p:cNvSpPr/>
            <p:nvPr/>
          </p:nvSpPr>
          <p:spPr bwMode="auto">
            <a:xfrm>
              <a:off x="2701132" y="3789040"/>
              <a:ext cx="152400" cy="152400"/>
            </a:xfrm>
            <a:prstGeom prst="ellipse">
              <a:avLst/>
            </a:prstGeom>
            <a:solidFill>
              <a:schemeClr val="bg1">
                <a:lumMod val="5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bg1">
                    <a:lumMod val="50000"/>
                  </a:schemeClr>
                </a:solidFill>
                <a:effectLst/>
                <a:latin typeface="Times New Roman" charset="0"/>
              </a:endParaRPr>
            </a:p>
          </p:txBody>
        </p:sp>
        <p:sp>
          <p:nvSpPr>
            <p:cNvPr id="23" name="Rounded Rectangle 22"/>
            <p:cNvSpPr/>
            <p:nvPr/>
          </p:nvSpPr>
          <p:spPr bwMode="auto">
            <a:xfrm>
              <a:off x="3298051" y="3383995"/>
              <a:ext cx="2563364" cy="610089"/>
            </a:xfrm>
            <a:prstGeom prst="roundRect">
              <a:avLst>
                <a:gd name="adj" fmla="val 22089"/>
              </a:avLst>
            </a:prstGeom>
            <a:noFill/>
            <a:ln w="12700" cap="flat" cmpd="sng" algn="ctr">
              <a:solidFill>
                <a:srgbClr val="000000"/>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lumMod val="50000"/>
                    </a:schemeClr>
                  </a:solidFill>
                  <a:latin typeface="+mn-lt"/>
                </a:rPr>
                <a:t>AN Ctrl</a:t>
              </a:r>
            </a:p>
          </p:txBody>
        </p:sp>
        <p:sp>
          <p:nvSpPr>
            <p:cNvPr id="24" name="Rounded Rectangle 23"/>
            <p:cNvSpPr/>
            <p:nvPr/>
          </p:nvSpPr>
          <p:spPr bwMode="auto">
            <a:xfrm>
              <a:off x="1543795" y="3541704"/>
              <a:ext cx="822960" cy="548640"/>
            </a:xfrm>
            <a:prstGeom prst="roundRect">
              <a:avLst>
                <a:gd name="adj" fmla="val 27490"/>
              </a:avLst>
            </a:prstGeom>
            <a:noFill/>
            <a:ln w="12700" cap="flat" cmpd="sng" algn="ctr">
              <a:solidFill>
                <a:srgbClr val="000000"/>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lumMod val="50000"/>
                    </a:schemeClr>
                  </a:solidFill>
                  <a:latin typeface="+mn-lt"/>
                </a:rPr>
                <a:t>TE Ctrl</a:t>
              </a:r>
            </a:p>
          </p:txBody>
        </p:sp>
        <p:cxnSp>
          <p:nvCxnSpPr>
            <p:cNvPr id="25" name="Straight Connector 24"/>
            <p:cNvCxnSpPr/>
            <p:nvPr/>
          </p:nvCxnSpPr>
          <p:spPr bwMode="auto">
            <a:xfrm flipH="1">
              <a:off x="5829701" y="2442035"/>
              <a:ext cx="841508" cy="1016026"/>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26" name="Rounded Rectangle 25"/>
            <p:cNvSpPr/>
            <p:nvPr/>
          </p:nvSpPr>
          <p:spPr bwMode="auto">
            <a:xfrm>
              <a:off x="6620913" y="1486210"/>
              <a:ext cx="1280160" cy="1005840"/>
            </a:xfrm>
            <a:prstGeom prst="roundRect">
              <a:avLst/>
            </a:prstGeom>
            <a:noFill/>
            <a:ln w="12700" cap="flat" cmpd="sng" algn="ctr">
              <a:solidFill>
                <a:srgbClr val="000000"/>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lumMod val="50000"/>
                    </a:schemeClr>
                  </a:solidFill>
                  <a:latin typeface="+mn-lt"/>
                </a:rPr>
                <a:t>Subscription</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dirty="0">
                  <a:ln>
                    <a:noFill/>
                  </a:ln>
                  <a:solidFill>
                    <a:schemeClr val="bg1">
                      <a:lumMod val="50000"/>
                    </a:schemeClr>
                  </a:solidFill>
                  <a:effectLst/>
                  <a:latin typeface="+mn-lt"/>
                </a:rPr>
                <a:t>Service</a:t>
              </a:r>
            </a:p>
          </p:txBody>
        </p:sp>
        <p:sp>
          <p:nvSpPr>
            <p:cNvPr id="27" name="Rounded Rectangle 26"/>
            <p:cNvSpPr/>
            <p:nvPr/>
          </p:nvSpPr>
          <p:spPr bwMode="auto">
            <a:xfrm>
              <a:off x="6725645" y="4100954"/>
              <a:ext cx="822960" cy="1005840"/>
            </a:xfrm>
            <a:prstGeom prst="roundRect">
              <a:avLst>
                <a:gd name="adj" fmla="val 0"/>
              </a:avLst>
            </a:prstGeom>
            <a:noFill/>
            <a:ln w="12700" cap="flat" cmpd="sng" algn="ctr">
              <a:solidFill>
                <a:srgbClr val="000000"/>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lumMod val="50000"/>
                    </a:schemeClr>
                  </a:solidFill>
                  <a:latin typeface="+mn-lt"/>
                </a:rPr>
                <a:t>Access Router</a:t>
              </a:r>
              <a:br>
                <a:rPr lang="en-US" sz="1600" dirty="0">
                  <a:solidFill>
                    <a:schemeClr val="bg1">
                      <a:lumMod val="50000"/>
                    </a:schemeClr>
                  </a:solidFill>
                  <a:latin typeface="+mn-lt"/>
                </a:rPr>
              </a:br>
              <a:r>
                <a:rPr lang="en-US" sz="1600" dirty="0">
                  <a:solidFill>
                    <a:schemeClr val="bg1">
                      <a:lumMod val="50000"/>
                    </a:schemeClr>
                  </a:solidFill>
                  <a:latin typeface="+mn-lt"/>
                </a:rPr>
                <a:t>Interface</a:t>
              </a:r>
              <a:endParaRPr kumimoji="0" lang="en-US" sz="1600" b="0" i="0" u="none" strike="noStrike" cap="none" normalizeH="0" dirty="0">
                <a:ln>
                  <a:noFill/>
                </a:ln>
                <a:solidFill>
                  <a:schemeClr val="bg1">
                    <a:lumMod val="50000"/>
                  </a:schemeClr>
                </a:solidFill>
                <a:effectLst/>
                <a:latin typeface="+mn-lt"/>
              </a:endParaRPr>
            </a:p>
          </p:txBody>
        </p:sp>
        <p:cxnSp>
          <p:nvCxnSpPr>
            <p:cNvPr id="28" name="Straight Connector 27"/>
            <p:cNvCxnSpPr/>
            <p:nvPr/>
          </p:nvCxnSpPr>
          <p:spPr bwMode="auto">
            <a:xfrm flipV="1">
              <a:off x="5832140" y="4796825"/>
              <a:ext cx="893505" cy="3169"/>
            </a:xfrm>
            <a:prstGeom prst="line">
              <a:avLst/>
            </a:prstGeom>
            <a:solidFill>
              <a:schemeClr val="accent1"/>
            </a:solidFill>
            <a:ln w="19050" cap="flat" cmpd="sng" algn="ctr">
              <a:solidFill>
                <a:srgbClr val="000000"/>
              </a:solidFill>
              <a:prstDash val="solid"/>
              <a:round/>
              <a:headEnd type="none" w="sm" len="sm"/>
              <a:tailEnd type="none" w="sm" len="sm"/>
            </a:ln>
            <a:effectLst/>
          </p:spPr>
        </p:cxnSp>
        <p:sp>
          <p:nvSpPr>
            <p:cNvPr id="29" name="TextBox 28"/>
            <p:cNvSpPr txBox="1"/>
            <p:nvPr/>
          </p:nvSpPr>
          <p:spPr>
            <a:xfrm>
              <a:off x="6112377" y="4806817"/>
              <a:ext cx="479618" cy="369332"/>
            </a:xfrm>
            <a:prstGeom prst="rect">
              <a:avLst/>
            </a:prstGeom>
            <a:noFill/>
          </p:spPr>
          <p:txBody>
            <a:bodyPr wrap="none" rtlCol="0">
              <a:spAutoFit/>
            </a:bodyPr>
            <a:lstStyle/>
            <a:p>
              <a:r>
                <a:rPr lang="en-US" sz="1800" b="1" dirty="0">
                  <a:solidFill>
                    <a:schemeClr val="bg1">
                      <a:lumMod val="50000"/>
                    </a:schemeClr>
                  </a:solidFill>
                  <a:latin typeface="Arial" pitchFamily="34" charset="0"/>
                  <a:cs typeface="Arial" pitchFamily="34" charset="0"/>
                </a:rPr>
                <a:t>R3</a:t>
              </a:r>
            </a:p>
          </p:txBody>
        </p:sp>
        <p:sp>
          <p:nvSpPr>
            <p:cNvPr id="30" name="Oval 29"/>
            <p:cNvSpPr/>
            <p:nvPr/>
          </p:nvSpPr>
          <p:spPr bwMode="auto">
            <a:xfrm>
              <a:off x="6264777" y="4714724"/>
              <a:ext cx="152400" cy="152400"/>
            </a:xfrm>
            <a:prstGeom prst="ellipse">
              <a:avLst/>
            </a:prstGeom>
            <a:solidFill>
              <a:schemeClr val="bg1">
                <a:lumMod val="5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bg1">
                    <a:lumMod val="50000"/>
                  </a:schemeClr>
                </a:solidFill>
                <a:effectLst/>
                <a:latin typeface="Times New Roman" charset="0"/>
              </a:endParaRPr>
            </a:p>
          </p:txBody>
        </p:sp>
        <p:sp>
          <p:nvSpPr>
            <p:cNvPr id="31" name="TextBox 30"/>
            <p:cNvSpPr txBox="1"/>
            <p:nvPr/>
          </p:nvSpPr>
          <p:spPr>
            <a:xfrm>
              <a:off x="6252622" y="2780299"/>
              <a:ext cx="479618" cy="369332"/>
            </a:xfrm>
            <a:prstGeom prst="rect">
              <a:avLst/>
            </a:prstGeom>
            <a:noFill/>
          </p:spPr>
          <p:txBody>
            <a:bodyPr wrap="none" rtlCol="0">
              <a:spAutoFit/>
            </a:bodyPr>
            <a:lstStyle/>
            <a:p>
              <a:r>
                <a:rPr lang="en-US" sz="1800" b="1" dirty="0">
                  <a:solidFill>
                    <a:schemeClr val="bg1">
                      <a:lumMod val="50000"/>
                    </a:schemeClr>
                  </a:solidFill>
                  <a:latin typeface="Arial" pitchFamily="34" charset="0"/>
                  <a:cs typeface="Arial" pitchFamily="34" charset="0"/>
                </a:rPr>
                <a:t>R4</a:t>
              </a:r>
            </a:p>
          </p:txBody>
        </p:sp>
        <p:sp>
          <p:nvSpPr>
            <p:cNvPr id="32" name="Oval 31"/>
            <p:cNvSpPr/>
            <p:nvPr/>
          </p:nvSpPr>
          <p:spPr bwMode="auto">
            <a:xfrm>
              <a:off x="6159735" y="2887691"/>
              <a:ext cx="152400" cy="152400"/>
            </a:xfrm>
            <a:prstGeom prst="ellipse">
              <a:avLst/>
            </a:prstGeom>
            <a:solidFill>
              <a:schemeClr val="bg1">
                <a:lumMod val="5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bg1">
                    <a:lumMod val="50000"/>
                  </a:schemeClr>
                </a:solidFill>
                <a:effectLst/>
                <a:latin typeface="Times New Roman" charset="0"/>
              </a:endParaRPr>
            </a:p>
          </p:txBody>
        </p:sp>
        <p:sp>
          <p:nvSpPr>
            <p:cNvPr id="33" name="Rounded Rectangle 32"/>
            <p:cNvSpPr/>
            <p:nvPr/>
          </p:nvSpPr>
          <p:spPr bwMode="auto">
            <a:xfrm>
              <a:off x="6718139" y="3543411"/>
              <a:ext cx="822960" cy="556138"/>
            </a:xfrm>
            <a:prstGeom prst="roundRect">
              <a:avLst>
                <a:gd name="adj" fmla="val 27490"/>
              </a:avLst>
            </a:prstGeom>
            <a:noFill/>
            <a:ln w="12700" cap="flat" cmpd="sng" algn="ctr">
              <a:solidFill>
                <a:srgbClr val="000000"/>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lumMod val="50000"/>
                    </a:schemeClr>
                  </a:solidFill>
                  <a:latin typeface="+mn-lt"/>
                </a:rPr>
                <a:t>AR Ctrl</a:t>
              </a:r>
            </a:p>
          </p:txBody>
        </p:sp>
        <p:sp>
          <p:nvSpPr>
            <p:cNvPr id="34" name="TextBox 33"/>
            <p:cNvSpPr txBox="1"/>
            <p:nvPr/>
          </p:nvSpPr>
          <p:spPr>
            <a:xfrm>
              <a:off x="6134921" y="3841229"/>
              <a:ext cx="479618" cy="369332"/>
            </a:xfrm>
            <a:prstGeom prst="rect">
              <a:avLst/>
            </a:prstGeom>
            <a:noFill/>
          </p:spPr>
          <p:txBody>
            <a:bodyPr wrap="none" rtlCol="0">
              <a:spAutoFit/>
            </a:bodyPr>
            <a:lstStyle/>
            <a:p>
              <a:r>
                <a:rPr lang="en-US" sz="1800" b="1" dirty="0">
                  <a:solidFill>
                    <a:schemeClr val="bg1">
                      <a:lumMod val="50000"/>
                    </a:schemeClr>
                  </a:solidFill>
                  <a:latin typeface="Arial" pitchFamily="34" charset="0"/>
                  <a:cs typeface="Arial" pitchFamily="34" charset="0"/>
                </a:rPr>
                <a:t>R9</a:t>
              </a:r>
            </a:p>
          </p:txBody>
        </p:sp>
        <p:sp>
          <p:nvSpPr>
            <p:cNvPr id="35" name="Oval 34"/>
            <p:cNvSpPr/>
            <p:nvPr/>
          </p:nvSpPr>
          <p:spPr bwMode="auto">
            <a:xfrm>
              <a:off x="6287321" y="3741939"/>
              <a:ext cx="152400" cy="152400"/>
            </a:xfrm>
            <a:prstGeom prst="ellipse">
              <a:avLst/>
            </a:prstGeom>
            <a:solidFill>
              <a:schemeClr val="bg1">
                <a:lumMod val="5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bg1">
                    <a:lumMod val="50000"/>
                  </a:schemeClr>
                </a:solidFill>
                <a:effectLst/>
                <a:latin typeface="Times New Roman" charset="0"/>
              </a:endParaRPr>
            </a:p>
          </p:txBody>
        </p:sp>
        <p:cxnSp>
          <p:nvCxnSpPr>
            <p:cNvPr id="36" name="Straight Connector 35"/>
            <p:cNvCxnSpPr>
              <a:endCxn id="60" idx="1"/>
            </p:cNvCxnSpPr>
            <p:nvPr/>
          </p:nvCxnSpPr>
          <p:spPr bwMode="auto">
            <a:xfrm flipV="1">
              <a:off x="5845821" y="3821480"/>
              <a:ext cx="872318" cy="12566"/>
            </a:xfrm>
            <a:prstGeom prst="line">
              <a:avLst/>
            </a:prstGeom>
            <a:solidFill>
              <a:schemeClr val="accent1"/>
            </a:solidFill>
            <a:ln w="12700" cap="flat" cmpd="sng" algn="ctr">
              <a:solidFill>
                <a:srgbClr val="000000"/>
              </a:solidFill>
              <a:prstDash val="dash"/>
              <a:round/>
              <a:headEnd type="none" w="sm" len="sm"/>
              <a:tailEnd type="none" w="sm" len="sm"/>
            </a:ln>
            <a:effectLst/>
          </p:spPr>
        </p:cxnSp>
        <p:sp>
          <p:nvSpPr>
            <p:cNvPr id="37" name="TextBox 36"/>
            <p:cNvSpPr txBox="1"/>
            <p:nvPr/>
          </p:nvSpPr>
          <p:spPr>
            <a:xfrm>
              <a:off x="7152215" y="2775536"/>
              <a:ext cx="607859" cy="369332"/>
            </a:xfrm>
            <a:prstGeom prst="rect">
              <a:avLst/>
            </a:prstGeom>
            <a:noFill/>
          </p:spPr>
          <p:txBody>
            <a:bodyPr wrap="none" rtlCol="0">
              <a:spAutoFit/>
            </a:bodyPr>
            <a:lstStyle/>
            <a:p>
              <a:r>
                <a:rPr lang="en-US" sz="1800" b="1" dirty="0">
                  <a:solidFill>
                    <a:schemeClr val="bg1">
                      <a:lumMod val="50000"/>
                    </a:schemeClr>
                  </a:solidFill>
                  <a:latin typeface="Arial" pitchFamily="34" charset="0"/>
                  <a:cs typeface="Arial" pitchFamily="34" charset="0"/>
                </a:rPr>
                <a:t>R12</a:t>
              </a:r>
            </a:p>
          </p:txBody>
        </p:sp>
        <p:sp>
          <p:nvSpPr>
            <p:cNvPr id="38" name="Oval 37"/>
            <p:cNvSpPr/>
            <p:nvPr/>
          </p:nvSpPr>
          <p:spPr bwMode="auto">
            <a:xfrm>
              <a:off x="7059328" y="2882928"/>
              <a:ext cx="152400" cy="152400"/>
            </a:xfrm>
            <a:prstGeom prst="ellipse">
              <a:avLst/>
            </a:prstGeom>
            <a:solidFill>
              <a:schemeClr val="bg1">
                <a:lumMod val="5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bg1">
                    <a:lumMod val="50000"/>
                  </a:schemeClr>
                </a:solidFill>
                <a:effectLst/>
                <a:latin typeface="Times New Roman" charset="0"/>
              </a:endParaRPr>
            </a:p>
          </p:txBody>
        </p:sp>
        <p:sp>
          <p:nvSpPr>
            <p:cNvPr id="39" name="Rounded Rectangle 38"/>
            <p:cNvSpPr/>
            <p:nvPr/>
          </p:nvSpPr>
          <p:spPr bwMode="auto">
            <a:xfrm>
              <a:off x="4612353" y="1722302"/>
              <a:ext cx="1289304" cy="1005840"/>
            </a:xfrm>
            <a:prstGeom prst="roundRect">
              <a:avLst/>
            </a:prstGeom>
            <a:noFill/>
            <a:ln w="12700" cap="flat" cmpd="sng" algn="ctr">
              <a:solidFill>
                <a:srgbClr val="000000"/>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lumMod val="50000"/>
                    </a:schemeClr>
                  </a:solidFill>
                  <a:latin typeface="+mn-lt"/>
                </a:rPr>
                <a:t>Network</a:t>
              </a:r>
              <a:br>
                <a:rPr lang="en-US" sz="1600" dirty="0">
                  <a:solidFill>
                    <a:schemeClr val="bg1">
                      <a:lumMod val="50000"/>
                    </a:schemeClr>
                  </a:solidFill>
                  <a:latin typeface="+mn-lt"/>
                </a:rPr>
              </a:br>
              <a:r>
                <a:rPr lang="en-US" sz="1600" dirty="0">
                  <a:solidFill>
                    <a:schemeClr val="bg1">
                      <a:lumMod val="50000"/>
                    </a:schemeClr>
                  </a:solidFill>
                  <a:latin typeface="+mn-lt"/>
                </a:rPr>
                <a:t>Management</a:t>
              </a:r>
              <a:br>
                <a:rPr lang="en-US" sz="1600" dirty="0">
                  <a:solidFill>
                    <a:schemeClr val="bg1">
                      <a:lumMod val="50000"/>
                    </a:schemeClr>
                  </a:solidFill>
                  <a:latin typeface="+mn-lt"/>
                </a:rPr>
              </a:br>
              <a:r>
                <a:rPr lang="en-US" sz="1600" dirty="0">
                  <a:solidFill>
                    <a:schemeClr val="bg1">
                      <a:lumMod val="50000"/>
                    </a:schemeClr>
                  </a:solidFill>
                  <a:latin typeface="+mn-lt"/>
                </a:rPr>
                <a:t>Service</a:t>
              </a:r>
            </a:p>
          </p:txBody>
        </p:sp>
        <p:cxnSp>
          <p:nvCxnSpPr>
            <p:cNvPr id="40" name="Straight Connector 39"/>
            <p:cNvCxnSpPr>
              <a:stCxn id="54" idx="2"/>
            </p:cNvCxnSpPr>
            <p:nvPr/>
          </p:nvCxnSpPr>
          <p:spPr bwMode="auto">
            <a:xfrm flipH="1">
              <a:off x="5241701" y="2728142"/>
              <a:ext cx="15304" cy="639448"/>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41" name="TextBox 40"/>
            <p:cNvSpPr txBox="1"/>
            <p:nvPr/>
          </p:nvSpPr>
          <p:spPr>
            <a:xfrm>
              <a:off x="5267702" y="2768502"/>
              <a:ext cx="595099" cy="369332"/>
            </a:xfrm>
            <a:prstGeom prst="rect">
              <a:avLst/>
            </a:prstGeom>
            <a:noFill/>
          </p:spPr>
          <p:txBody>
            <a:bodyPr wrap="none" rtlCol="0">
              <a:spAutoFit/>
            </a:bodyPr>
            <a:lstStyle/>
            <a:p>
              <a:r>
                <a:rPr lang="en-US" sz="1800" b="1" dirty="0">
                  <a:solidFill>
                    <a:schemeClr val="bg1">
                      <a:lumMod val="50000"/>
                    </a:schemeClr>
                  </a:solidFill>
                  <a:latin typeface="Arial" pitchFamily="34" charset="0"/>
                  <a:cs typeface="Arial" pitchFamily="34" charset="0"/>
                </a:rPr>
                <a:t>R11</a:t>
              </a:r>
            </a:p>
          </p:txBody>
        </p:sp>
        <p:sp>
          <p:nvSpPr>
            <p:cNvPr id="42" name="Oval 41"/>
            <p:cNvSpPr/>
            <p:nvPr/>
          </p:nvSpPr>
          <p:spPr bwMode="auto">
            <a:xfrm>
              <a:off x="5171733" y="2878760"/>
              <a:ext cx="152400" cy="152400"/>
            </a:xfrm>
            <a:prstGeom prst="ellipse">
              <a:avLst/>
            </a:prstGeom>
            <a:solidFill>
              <a:schemeClr val="bg1">
                <a:lumMod val="5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bg1">
                    <a:lumMod val="50000"/>
                  </a:schemeClr>
                </a:solidFill>
                <a:effectLst/>
                <a:latin typeface="Times New Roman" charset="0"/>
              </a:endParaRPr>
            </a:p>
          </p:txBody>
        </p:sp>
        <p:cxnSp>
          <p:nvCxnSpPr>
            <p:cNvPr id="43" name="Straight Connector 42"/>
            <p:cNvCxnSpPr>
              <a:stCxn id="45" idx="2"/>
            </p:cNvCxnSpPr>
            <p:nvPr/>
          </p:nvCxnSpPr>
          <p:spPr bwMode="auto">
            <a:xfrm flipH="1">
              <a:off x="3856584" y="2728224"/>
              <a:ext cx="9918" cy="655771"/>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44" name="Straight Connector 43"/>
            <p:cNvCxnSpPr>
              <a:endCxn id="60" idx="0"/>
            </p:cNvCxnSpPr>
            <p:nvPr/>
          </p:nvCxnSpPr>
          <p:spPr bwMode="auto">
            <a:xfrm>
              <a:off x="7122061" y="2492050"/>
              <a:ext cx="7558" cy="1051361"/>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45" name="Rounded Rectangle 44"/>
            <p:cNvSpPr/>
            <p:nvPr/>
          </p:nvSpPr>
          <p:spPr bwMode="auto">
            <a:xfrm>
              <a:off x="3301135" y="4495194"/>
              <a:ext cx="685800" cy="609600"/>
            </a:xfrm>
            <a:prstGeom prst="roundRect">
              <a:avLst>
                <a:gd name="adj" fmla="val 0"/>
              </a:avLst>
            </a:prstGeom>
            <a:noFill/>
            <a:ln w="12700" cap="flat" cmpd="sng" algn="ctr">
              <a:solidFill>
                <a:srgbClr val="000000"/>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a:solidFill>
                    <a:schemeClr val="bg1">
                      <a:lumMod val="50000"/>
                    </a:schemeClr>
                  </a:solidFill>
                  <a:latin typeface="+mn-lt"/>
                </a:rPr>
                <a:t>NA</a:t>
              </a:r>
            </a:p>
          </p:txBody>
        </p:sp>
        <p:sp>
          <p:nvSpPr>
            <p:cNvPr id="46" name="Rounded Rectangle 45"/>
            <p:cNvSpPr/>
            <p:nvPr/>
          </p:nvSpPr>
          <p:spPr bwMode="auto">
            <a:xfrm>
              <a:off x="4794240" y="4495194"/>
              <a:ext cx="1037900" cy="609600"/>
            </a:xfrm>
            <a:prstGeom prst="roundRect">
              <a:avLst>
                <a:gd name="adj" fmla="val 0"/>
              </a:avLst>
            </a:prstGeom>
            <a:noFill/>
            <a:ln w="12700" cap="flat" cmpd="sng" algn="ctr">
              <a:solidFill>
                <a:srgbClr val="000000"/>
              </a:solidFill>
              <a:prstDash val="solid"/>
              <a:round/>
              <a:headEnd type="none" w="sm" len="sm"/>
              <a:tailEnd type="none" w="sm" len="sm"/>
            </a:ln>
            <a:effectLst/>
          </p:spPr>
          <p:txBody>
            <a:bodyPr vert="horz" wrap="square" lIns="0" tIns="45720" rIns="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lumMod val="50000"/>
                    </a:schemeClr>
                  </a:solidFill>
                  <a:latin typeface="+mn-lt"/>
                </a:rPr>
                <a:t>Backhaul</a:t>
              </a:r>
            </a:p>
          </p:txBody>
        </p:sp>
        <p:cxnSp>
          <p:nvCxnSpPr>
            <p:cNvPr id="47" name="Straight Connector 46"/>
            <p:cNvCxnSpPr>
              <a:stCxn id="57" idx="3"/>
            </p:cNvCxnSpPr>
            <p:nvPr/>
          </p:nvCxnSpPr>
          <p:spPr bwMode="auto">
            <a:xfrm>
              <a:off x="3986935" y="4799994"/>
              <a:ext cx="807305" cy="0"/>
            </a:xfrm>
            <a:prstGeom prst="line">
              <a:avLst/>
            </a:prstGeom>
            <a:solidFill>
              <a:schemeClr val="accent1"/>
            </a:solidFill>
            <a:ln w="19050" cap="flat" cmpd="sng" algn="ctr">
              <a:solidFill>
                <a:srgbClr val="000000"/>
              </a:solidFill>
              <a:prstDash val="solid"/>
              <a:round/>
              <a:headEnd type="none" w="sm" len="sm"/>
              <a:tailEnd type="none" w="sm" len="sm"/>
            </a:ln>
            <a:effectLst/>
          </p:spPr>
        </p:cxnSp>
        <p:sp>
          <p:nvSpPr>
            <p:cNvPr id="48" name="TextBox 47"/>
            <p:cNvSpPr txBox="1"/>
            <p:nvPr/>
          </p:nvSpPr>
          <p:spPr>
            <a:xfrm>
              <a:off x="4137387" y="4811662"/>
              <a:ext cx="479618" cy="369332"/>
            </a:xfrm>
            <a:prstGeom prst="rect">
              <a:avLst/>
            </a:prstGeom>
            <a:noFill/>
          </p:spPr>
          <p:txBody>
            <a:bodyPr wrap="none" rtlCol="0">
              <a:spAutoFit/>
            </a:bodyPr>
            <a:lstStyle/>
            <a:p>
              <a:r>
                <a:rPr lang="en-US" sz="1800" b="1" dirty="0">
                  <a:solidFill>
                    <a:schemeClr val="bg1">
                      <a:lumMod val="50000"/>
                    </a:schemeClr>
                  </a:solidFill>
                  <a:latin typeface="Arial" pitchFamily="34" charset="0"/>
                  <a:cs typeface="Arial" pitchFamily="34" charset="0"/>
                </a:rPr>
                <a:t>R6</a:t>
              </a:r>
            </a:p>
          </p:txBody>
        </p:sp>
        <p:sp>
          <p:nvSpPr>
            <p:cNvPr id="49" name="Oval 48"/>
            <p:cNvSpPr/>
            <p:nvPr/>
          </p:nvSpPr>
          <p:spPr bwMode="auto">
            <a:xfrm>
              <a:off x="4305862" y="4719569"/>
              <a:ext cx="152400" cy="152400"/>
            </a:xfrm>
            <a:prstGeom prst="ellipse">
              <a:avLst/>
            </a:prstGeom>
            <a:solidFill>
              <a:schemeClr val="bg1">
                <a:lumMod val="5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bg1">
                    <a:lumMod val="50000"/>
                  </a:schemeClr>
                </a:solidFill>
                <a:effectLst/>
                <a:latin typeface="Times New Roman" charset="0"/>
              </a:endParaRPr>
            </a:p>
          </p:txBody>
        </p:sp>
        <p:cxnSp>
          <p:nvCxnSpPr>
            <p:cNvPr id="50" name="Straight Connector 49"/>
            <p:cNvCxnSpPr>
              <a:stCxn id="57" idx="0"/>
            </p:cNvCxnSpPr>
            <p:nvPr/>
          </p:nvCxnSpPr>
          <p:spPr bwMode="auto">
            <a:xfrm flipH="1" flipV="1">
              <a:off x="3634593" y="3994084"/>
              <a:ext cx="9442" cy="501110"/>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51" name="TextBox 50"/>
            <p:cNvSpPr txBox="1"/>
            <p:nvPr/>
          </p:nvSpPr>
          <p:spPr>
            <a:xfrm>
              <a:off x="3696901" y="4067259"/>
              <a:ext cx="479618" cy="369332"/>
            </a:xfrm>
            <a:prstGeom prst="rect">
              <a:avLst/>
            </a:prstGeom>
            <a:noFill/>
          </p:spPr>
          <p:txBody>
            <a:bodyPr wrap="none" rtlCol="0">
              <a:spAutoFit/>
            </a:bodyPr>
            <a:lstStyle/>
            <a:p>
              <a:r>
                <a:rPr lang="en-US" sz="1800" b="1" dirty="0">
                  <a:solidFill>
                    <a:schemeClr val="bg1">
                      <a:lumMod val="50000"/>
                    </a:schemeClr>
                  </a:solidFill>
                  <a:latin typeface="Arial" pitchFamily="34" charset="0"/>
                  <a:cs typeface="Arial" pitchFamily="34" charset="0"/>
                </a:rPr>
                <a:t>R5</a:t>
              </a:r>
            </a:p>
          </p:txBody>
        </p:sp>
        <p:sp>
          <p:nvSpPr>
            <p:cNvPr id="52" name="Oval 51"/>
            <p:cNvSpPr/>
            <p:nvPr/>
          </p:nvSpPr>
          <p:spPr bwMode="auto">
            <a:xfrm>
              <a:off x="3567591" y="4173419"/>
              <a:ext cx="152400" cy="152400"/>
            </a:xfrm>
            <a:prstGeom prst="ellipse">
              <a:avLst/>
            </a:prstGeom>
            <a:solidFill>
              <a:schemeClr val="bg1">
                <a:lumMod val="5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bg1">
                    <a:lumMod val="50000"/>
                  </a:schemeClr>
                </a:solidFill>
                <a:effectLst/>
                <a:latin typeface="Times New Roman" charset="0"/>
              </a:endParaRPr>
            </a:p>
          </p:txBody>
        </p:sp>
        <p:cxnSp>
          <p:nvCxnSpPr>
            <p:cNvPr id="53" name="Straight Connector 52"/>
            <p:cNvCxnSpPr/>
            <p:nvPr/>
          </p:nvCxnSpPr>
          <p:spPr bwMode="auto">
            <a:xfrm flipV="1">
              <a:off x="5313190" y="3994084"/>
              <a:ext cx="0" cy="501110"/>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54" name="TextBox 53"/>
            <p:cNvSpPr txBox="1"/>
            <p:nvPr/>
          </p:nvSpPr>
          <p:spPr>
            <a:xfrm>
              <a:off x="5376385" y="4059070"/>
              <a:ext cx="479618" cy="369332"/>
            </a:xfrm>
            <a:prstGeom prst="rect">
              <a:avLst/>
            </a:prstGeom>
            <a:noFill/>
          </p:spPr>
          <p:txBody>
            <a:bodyPr wrap="none" rtlCol="0">
              <a:spAutoFit/>
            </a:bodyPr>
            <a:lstStyle/>
            <a:p>
              <a:r>
                <a:rPr lang="en-US" sz="1800" b="1" dirty="0">
                  <a:solidFill>
                    <a:schemeClr val="bg1">
                      <a:lumMod val="50000"/>
                    </a:schemeClr>
                  </a:solidFill>
                  <a:latin typeface="Arial" pitchFamily="34" charset="0"/>
                  <a:cs typeface="Arial" pitchFamily="34" charset="0"/>
                </a:rPr>
                <a:t>R7</a:t>
              </a:r>
            </a:p>
          </p:txBody>
        </p:sp>
        <p:sp>
          <p:nvSpPr>
            <p:cNvPr id="55" name="Oval 54"/>
            <p:cNvSpPr/>
            <p:nvPr/>
          </p:nvSpPr>
          <p:spPr bwMode="auto">
            <a:xfrm>
              <a:off x="5247075" y="4165230"/>
              <a:ext cx="152400" cy="152400"/>
            </a:xfrm>
            <a:prstGeom prst="ellipse">
              <a:avLst/>
            </a:prstGeom>
            <a:solidFill>
              <a:schemeClr val="bg1">
                <a:lumMod val="5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bg1">
                    <a:lumMod val="50000"/>
                  </a:schemeClr>
                </a:solidFill>
                <a:effectLst/>
                <a:latin typeface="Times New Roman" charset="0"/>
              </a:endParaRPr>
            </a:p>
          </p:txBody>
        </p:sp>
        <p:sp>
          <p:nvSpPr>
            <p:cNvPr id="56" name="TextBox 55"/>
            <p:cNvSpPr txBox="1"/>
            <p:nvPr/>
          </p:nvSpPr>
          <p:spPr>
            <a:xfrm>
              <a:off x="1605715" y="1058036"/>
              <a:ext cx="639919" cy="338554"/>
            </a:xfrm>
            <a:prstGeom prst="rect">
              <a:avLst/>
            </a:prstGeom>
            <a:noFill/>
          </p:spPr>
          <p:txBody>
            <a:bodyPr wrap="none" rtlCol="0">
              <a:spAutoFit/>
            </a:bodyPr>
            <a:lstStyle/>
            <a:p>
              <a:r>
                <a:rPr lang="en-US" sz="1600" b="1" i="1" dirty="0">
                  <a:solidFill>
                    <a:schemeClr val="accent1"/>
                  </a:solidFill>
                  <a:latin typeface="+mn-lt"/>
                </a:rPr>
                <a:t>User</a:t>
              </a:r>
            </a:p>
          </p:txBody>
        </p:sp>
        <p:sp>
          <p:nvSpPr>
            <p:cNvPr id="57" name="Rectangle 56"/>
            <p:cNvSpPr/>
            <p:nvPr/>
          </p:nvSpPr>
          <p:spPr bwMode="auto">
            <a:xfrm>
              <a:off x="1106615" y="1365813"/>
              <a:ext cx="1471832" cy="4268432"/>
            </a:xfrm>
            <a:prstGeom prst="rect">
              <a:avLst/>
            </a:prstGeom>
            <a:noFill/>
            <a:ln w="12700" cap="flat" cmpd="sng" algn="ctr">
              <a:solidFill>
                <a:schemeClr val="accent1"/>
              </a:solidFill>
              <a:prstDash val="lgDashDot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58" name="Rectangle 57"/>
            <p:cNvSpPr/>
            <p:nvPr/>
          </p:nvSpPr>
          <p:spPr bwMode="auto">
            <a:xfrm>
              <a:off x="2958415" y="1365813"/>
              <a:ext cx="3201320" cy="4268432"/>
            </a:xfrm>
            <a:prstGeom prst="rect">
              <a:avLst/>
            </a:prstGeom>
            <a:noFill/>
            <a:ln w="12700" cap="flat" cmpd="sng" algn="ctr">
              <a:solidFill>
                <a:schemeClr val="accent1"/>
              </a:solidFill>
              <a:prstDash val="lgDashDot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59" name="Rectangle 58"/>
            <p:cNvSpPr/>
            <p:nvPr/>
          </p:nvSpPr>
          <p:spPr bwMode="auto">
            <a:xfrm>
              <a:off x="6504925" y="1365813"/>
              <a:ext cx="1535436" cy="1292091"/>
            </a:xfrm>
            <a:prstGeom prst="rect">
              <a:avLst/>
            </a:prstGeom>
            <a:noFill/>
            <a:ln w="12700" cap="flat" cmpd="sng" algn="ctr">
              <a:solidFill>
                <a:schemeClr val="accent1"/>
              </a:solidFill>
              <a:prstDash val="lgDashDot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60" name="Rectangle 59"/>
            <p:cNvSpPr/>
            <p:nvPr/>
          </p:nvSpPr>
          <p:spPr bwMode="auto">
            <a:xfrm>
              <a:off x="6493154" y="3286126"/>
              <a:ext cx="1535436" cy="2348119"/>
            </a:xfrm>
            <a:prstGeom prst="rect">
              <a:avLst/>
            </a:prstGeom>
            <a:noFill/>
            <a:ln w="12700" cap="flat" cmpd="sng" algn="ctr">
              <a:solidFill>
                <a:schemeClr val="accent1"/>
              </a:solidFill>
              <a:prstDash val="lgDashDot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61" name="TextBox 60"/>
            <p:cNvSpPr txBox="1"/>
            <p:nvPr/>
          </p:nvSpPr>
          <p:spPr>
            <a:xfrm>
              <a:off x="3266855" y="1057787"/>
              <a:ext cx="2693366" cy="338554"/>
            </a:xfrm>
            <a:prstGeom prst="rect">
              <a:avLst/>
            </a:prstGeom>
            <a:noFill/>
          </p:spPr>
          <p:txBody>
            <a:bodyPr wrap="none" rtlCol="0">
              <a:spAutoFit/>
            </a:bodyPr>
            <a:lstStyle/>
            <a:p>
              <a:r>
                <a:rPr lang="en-US" sz="1600" b="1" i="1">
                  <a:solidFill>
                    <a:schemeClr val="accent1"/>
                  </a:solidFill>
                  <a:latin typeface="+mn-lt"/>
                </a:rPr>
                <a:t>Access Network Operator</a:t>
              </a:r>
              <a:endParaRPr lang="en-US" sz="1600" b="1" i="1" dirty="0">
                <a:solidFill>
                  <a:schemeClr val="accent1"/>
                </a:solidFill>
                <a:latin typeface="+mn-lt"/>
              </a:endParaRPr>
            </a:p>
          </p:txBody>
        </p:sp>
        <p:sp>
          <p:nvSpPr>
            <p:cNvPr id="62" name="TextBox 61"/>
            <p:cNvSpPr txBox="1"/>
            <p:nvPr/>
          </p:nvSpPr>
          <p:spPr>
            <a:xfrm>
              <a:off x="6372200" y="1058036"/>
              <a:ext cx="1803699" cy="338554"/>
            </a:xfrm>
            <a:prstGeom prst="rect">
              <a:avLst/>
            </a:prstGeom>
            <a:noFill/>
          </p:spPr>
          <p:txBody>
            <a:bodyPr wrap="none" rtlCol="0">
              <a:spAutoFit/>
            </a:bodyPr>
            <a:lstStyle/>
            <a:p>
              <a:r>
                <a:rPr lang="en-US" sz="1600" b="1" i="1">
                  <a:solidFill>
                    <a:schemeClr val="accent1"/>
                  </a:solidFill>
                  <a:latin typeface="+mn-lt"/>
                </a:rPr>
                <a:t>Service Provider</a:t>
              </a:r>
              <a:endParaRPr lang="en-US" sz="1600" b="1" i="1" dirty="0">
                <a:solidFill>
                  <a:schemeClr val="accent1"/>
                </a:solidFill>
                <a:latin typeface="+mn-lt"/>
              </a:endParaRPr>
            </a:p>
          </p:txBody>
        </p:sp>
        <p:sp>
          <p:nvSpPr>
            <p:cNvPr id="63" name="TextBox 62"/>
            <p:cNvSpPr txBox="1"/>
            <p:nvPr/>
          </p:nvSpPr>
          <p:spPr>
            <a:xfrm>
              <a:off x="6641640" y="5591200"/>
              <a:ext cx="1260730" cy="338554"/>
            </a:xfrm>
            <a:prstGeom prst="rect">
              <a:avLst/>
            </a:prstGeom>
            <a:noFill/>
          </p:spPr>
          <p:txBody>
            <a:bodyPr wrap="none" rtlCol="0">
              <a:spAutoFit/>
            </a:bodyPr>
            <a:lstStyle/>
            <a:p>
              <a:r>
                <a:rPr lang="en-US" sz="1600" b="1" i="1">
                  <a:solidFill>
                    <a:schemeClr val="accent1"/>
                  </a:solidFill>
                  <a:latin typeface="+mn-lt"/>
                </a:rPr>
                <a:t>IP Provider</a:t>
              </a:r>
              <a:endParaRPr lang="en-US" sz="1600" b="1" i="1" dirty="0">
                <a:solidFill>
                  <a:schemeClr val="accent1"/>
                </a:solidFill>
                <a:latin typeface="+mn-lt"/>
              </a:endParaRPr>
            </a:p>
          </p:txBody>
        </p:sp>
      </p:grpSp>
    </p:spTree>
    <p:extLst>
      <p:ext uri="{BB962C8B-B14F-4D97-AF65-F5344CB8AC3E}">
        <p14:creationId xmlns:p14="http://schemas.microsoft.com/office/powerpoint/2010/main" val="1207362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Network Slicing </a:t>
            </a:r>
            <a:r>
              <a:rPr lang="mr-IN" sz="3600" dirty="0" smtClean="0"/>
              <a:t>–</a:t>
            </a:r>
            <a:r>
              <a:rPr lang="en-US" sz="3600" dirty="0" smtClean="0"/>
              <a:t> the most prominent new ‘5G’ feature</a:t>
            </a:r>
            <a:endParaRPr lang="en-US" sz="3600" dirty="0"/>
          </a:p>
        </p:txBody>
      </p:sp>
      <p:sp>
        <p:nvSpPr>
          <p:cNvPr id="3" name="Text Placeholder 2"/>
          <p:cNvSpPr>
            <a:spLocks noGrp="1"/>
          </p:cNvSpPr>
          <p:nvPr>
            <p:ph type="body" idx="1"/>
          </p:nvPr>
        </p:nvSpPr>
        <p:spPr/>
        <p:txBody>
          <a:bodyPr/>
          <a:lstStyle/>
          <a:p>
            <a:r>
              <a:rPr lang="en-US" dirty="0" smtClean="0"/>
              <a:t>Potential contributions to 802.1 ICA</a:t>
            </a:r>
            <a:endParaRPr lang="en-US" dirty="0"/>
          </a:p>
        </p:txBody>
      </p:sp>
    </p:spTree>
    <p:extLst>
      <p:ext uri="{BB962C8B-B14F-4D97-AF65-F5344CB8AC3E}">
        <p14:creationId xmlns:p14="http://schemas.microsoft.com/office/powerpoint/2010/main" val="2081581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5G Network Slicing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 </a:t>
            </a:r>
            <a:r>
              <a:rPr lang="en-US" dirty="0"/>
              <a:t>“5G slice</a:t>
            </a:r>
            <a:r>
              <a:rPr lang="en-US" dirty="0" smtClean="0"/>
              <a:t>”</a:t>
            </a:r>
            <a:r>
              <a:rPr lang="en-US" dirty="0"/>
              <a:t> </a:t>
            </a:r>
            <a:r>
              <a:rPr lang="en-US" dirty="0" smtClean="0"/>
              <a:t>provides a particular connection service with specific C</a:t>
            </a:r>
            <a:r>
              <a:rPr lang="en-US" dirty="0"/>
              <a:t>- and U-plane </a:t>
            </a:r>
            <a:r>
              <a:rPr lang="en-US" dirty="0" smtClean="0"/>
              <a:t>functionality</a:t>
            </a:r>
          </a:p>
          <a:p>
            <a:pPr lvl="1"/>
            <a:r>
              <a:rPr lang="en-US" dirty="0"/>
              <a:t>C</a:t>
            </a:r>
            <a:r>
              <a:rPr lang="en-US" dirty="0" smtClean="0"/>
              <a:t>ollection </a:t>
            </a:r>
            <a:r>
              <a:rPr lang="en-US" dirty="0"/>
              <a:t>of 5G network functions and specific RAT settings </a:t>
            </a:r>
            <a:r>
              <a:rPr lang="en-US" dirty="0" smtClean="0"/>
              <a:t>for a particular service </a:t>
            </a:r>
            <a:endParaRPr lang="en-US" dirty="0"/>
          </a:p>
          <a:p>
            <a:pPr lvl="1"/>
            <a:r>
              <a:rPr lang="en-US" dirty="0" smtClean="0"/>
              <a:t>Can </a:t>
            </a:r>
            <a:r>
              <a:rPr lang="en-US" dirty="0"/>
              <a:t>span all domains of the </a:t>
            </a:r>
            <a:r>
              <a:rPr lang="en-US" dirty="0" smtClean="0"/>
              <a:t>network</a:t>
            </a:r>
          </a:p>
          <a:p>
            <a:r>
              <a:rPr lang="en-US" dirty="0" smtClean="0"/>
              <a:t>Not </a:t>
            </a:r>
            <a:r>
              <a:rPr lang="en-US" dirty="0"/>
              <a:t>all slices contain the same </a:t>
            </a:r>
            <a:r>
              <a:rPr lang="en-US" dirty="0" smtClean="0"/>
              <a:t>functions</a:t>
            </a:r>
          </a:p>
          <a:p>
            <a:pPr lvl="1"/>
            <a:r>
              <a:rPr lang="en-US" dirty="0" smtClean="0"/>
              <a:t>Can be only subset of today’s mobile networks </a:t>
            </a:r>
          </a:p>
          <a:p>
            <a:pPr lvl="1"/>
            <a:r>
              <a:rPr lang="en-US" dirty="0" smtClean="0"/>
              <a:t>Provides </a:t>
            </a:r>
            <a:r>
              <a:rPr lang="en-US" dirty="0"/>
              <a:t>only the traffic treatment that is necessary for the </a:t>
            </a:r>
            <a:r>
              <a:rPr lang="en-US" dirty="0" smtClean="0"/>
              <a:t>particular use case</a:t>
            </a:r>
            <a:r>
              <a:rPr lang="en-US" dirty="0"/>
              <a:t>.</a:t>
            </a:r>
            <a:endParaRPr lang="en-US" dirty="0" smtClean="0"/>
          </a:p>
          <a:p>
            <a:r>
              <a:rPr lang="en-US" dirty="0"/>
              <a:t>F</a:t>
            </a:r>
            <a:r>
              <a:rPr lang="en-US" dirty="0" smtClean="0"/>
              <a:t>lexibility of slicing is </a:t>
            </a:r>
            <a:r>
              <a:rPr lang="en-US" dirty="0"/>
              <a:t>a key enabler </a:t>
            </a:r>
            <a:r>
              <a:rPr lang="en-US" dirty="0" smtClean="0"/>
              <a:t>for value creation. </a:t>
            </a:r>
          </a:p>
          <a:p>
            <a:r>
              <a:rPr lang="en-US" dirty="0" smtClean="0"/>
              <a:t>Third</a:t>
            </a:r>
            <a:r>
              <a:rPr lang="en-US" dirty="0"/>
              <a:t>-party entities can be given permission to control certain aspects of </a:t>
            </a:r>
            <a:r>
              <a:rPr lang="en-US" dirty="0" smtClean="0"/>
              <a:t>slicing.</a:t>
            </a:r>
            <a:endParaRPr lang="en-US" dirty="0"/>
          </a:p>
        </p:txBody>
      </p:sp>
    </p:spTree>
    <p:extLst>
      <p:ext uri="{BB962C8B-B14F-4D97-AF65-F5344CB8AC3E}">
        <p14:creationId xmlns:p14="http://schemas.microsoft.com/office/powerpoint/2010/main" val="212968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99592" y="2060848"/>
            <a:ext cx="6192688" cy="3863961"/>
          </a:xfrm>
          <a:prstGeom prst="rect">
            <a:avLst/>
          </a:prstGeom>
        </p:spPr>
      </p:pic>
      <p:sp>
        <p:nvSpPr>
          <p:cNvPr id="2" name="Title 1"/>
          <p:cNvSpPr>
            <a:spLocks noGrp="1"/>
          </p:cNvSpPr>
          <p:nvPr>
            <p:ph type="title"/>
          </p:nvPr>
        </p:nvSpPr>
        <p:spPr/>
        <p:txBody>
          <a:bodyPr/>
          <a:lstStyle/>
          <a:p>
            <a:r>
              <a:rPr lang="en-US" dirty="0"/>
              <a:t>Description of Network Slicing Concept by NGMN Alliance </a:t>
            </a:r>
          </a:p>
        </p:txBody>
      </p:sp>
      <p:sp>
        <p:nvSpPr>
          <p:cNvPr id="3" name="Content Placeholder 2"/>
          <p:cNvSpPr>
            <a:spLocks noGrp="1"/>
          </p:cNvSpPr>
          <p:nvPr>
            <p:ph idx="1"/>
          </p:nvPr>
        </p:nvSpPr>
        <p:spPr>
          <a:xfrm flipH="1">
            <a:off x="457200" y="1417638"/>
            <a:ext cx="8229600" cy="4891682"/>
          </a:xfrm>
        </p:spPr>
        <p:txBody>
          <a:bodyPr>
            <a:normAutofit fontScale="55000" lnSpcReduction="20000"/>
          </a:bodyPr>
          <a:lstStyle/>
          <a:p>
            <a:r>
              <a:rPr lang="en-US" dirty="0"/>
              <a:t>N</a:t>
            </a:r>
            <a:r>
              <a:rPr lang="en-US" dirty="0" smtClean="0"/>
              <a:t>etwork </a:t>
            </a:r>
            <a:r>
              <a:rPr lang="en-US" dirty="0"/>
              <a:t>slicing concept consists of 3 layers: </a:t>
            </a:r>
            <a:endParaRPr lang="en-US" dirty="0" smtClean="0"/>
          </a:p>
          <a:p>
            <a:pPr lvl="1"/>
            <a:r>
              <a:rPr lang="en-US" dirty="0" smtClean="0"/>
              <a:t>1</a:t>
            </a:r>
            <a:r>
              <a:rPr lang="en-US" dirty="0"/>
              <a:t>) Service Instance Layer, </a:t>
            </a:r>
            <a:endParaRPr lang="en-US" dirty="0" smtClean="0"/>
          </a:p>
          <a:p>
            <a:pPr lvl="1"/>
            <a:r>
              <a:rPr lang="en-US" dirty="0" smtClean="0"/>
              <a:t>2</a:t>
            </a:r>
            <a:r>
              <a:rPr lang="en-US" dirty="0"/>
              <a:t>) Network Slice Instance Layer, and </a:t>
            </a:r>
            <a:endParaRPr lang="en-US" dirty="0" smtClean="0"/>
          </a:p>
          <a:p>
            <a:pPr lvl="1"/>
            <a:r>
              <a:rPr lang="en-US" dirty="0" smtClean="0"/>
              <a:t>3</a:t>
            </a:r>
            <a:r>
              <a:rPr lang="en-US" dirty="0"/>
              <a:t>) Resource layer. </a:t>
            </a:r>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Figure from NGMN whitepaper</a:t>
            </a:r>
          </a:p>
          <a:p>
            <a:endParaRPr lang="en-US" dirty="0"/>
          </a:p>
        </p:txBody>
      </p:sp>
    </p:spTree>
    <p:extLst>
      <p:ext uri="{BB962C8B-B14F-4D97-AF65-F5344CB8AC3E}">
        <p14:creationId xmlns:p14="http://schemas.microsoft.com/office/powerpoint/2010/main" val="1207198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Description of Network Slicing Concept by NGMN </a:t>
            </a:r>
            <a:r>
              <a:rPr lang="en-US" dirty="0" smtClean="0"/>
              <a:t>Alliance, cont.</a:t>
            </a:r>
            <a:endParaRPr lang="en-US" dirty="0"/>
          </a:p>
        </p:txBody>
      </p:sp>
      <p:sp>
        <p:nvSpPr>
          <p:cNvPr id="3" name="Content Placeholder 2"/>
          <p:cNvSpPr>
            <a:spLocks noGrp="1"/>
          </p:cNvSpPr>
          <p:nvPr>
            <p:ph idx="1"/>
          </p:nvPr>
        </p:nvSpPr>
        <p:spPr>
          <a:xfrm>
            <a:off x="457200" y="1417638"/>
            <a:ext cx="8229600" cy="4963690"/>
          </a:xfrm>
        </p:spPr>
        <p:txBody>
          <a:bodyPr>
            <a:normAutofit fontScale="70000" lnSpcReduction="20000"/>
          </a:bodyPr>
          <a:lstStyle/>
          <a:p>
            <a:r>
              <a:rPr lang="en-US" dirty="0"/>
              <a:t>The Service Instance Layer represents the services (end-user service or business services) which are to be supported. </a:t>
            </a:r>
            <a:r>
              <a:rPr lang="is-IS" dirty="0" smtClean="0"/>
              <a:t>…</a:t>
            </a:r>
            <a:endParaRPr lang="en-US" dirty="0"/>
          </a:p>
          <a:p>
            <a:r>
              <a:rPr lang="en-US" dirty="0"/>
              <a:t>A network operator uses a Network Slice Blueprint to create a Network Slice Instance. </a:t>
            </a:r>
            <a:endParaRPr lang="en-US" dirty="0" smtClean="0"/>
          </a:p>
          <a:p>
            <a:r>
              <a:rPr lang="en-US" dirty="0" smtClean="0"/>
              <a:t>A </a:t>
            </a:r>
            <a:r>
              <a:rPr lang="en-US" dirty="0"/>
              <a:t>Network Slice Instance provides the network characteristics which are required by a Service Instance. </a:t>
            </a:r>
            <a:endParaRPr lang="en-US" dirty="0" smtClean="0"/>
          </a:p>
          <a:p>
            <a:r>
              <a:rPr lang="en-US" dirty="0" smtClean="0"/>
              <a:t>A </a:t>
            </a:r>
            <a:r>
              <a:rPr lang="en-US" dirty="0"/>
              <a:t>Network Slice Instance may also be shared across multiple Service Instances provided by the network operator. </a:t>
            </a:r>
          </a:p>
          <a:p>
            <a:r>
              <a:rPr lang="en-US" dirty="0" smtClean="0"/>
              <a:t>The </a:t>
            </a:r>
            <a:r>
              <a:rPr lang="en-US" dirty="0"/>
              <a:t>Network Slice Instance may be composed by none, one or more Sub-network Instances, which may be shared by another Network Slice Instance. </a:t>
            </a:r>
            <a:endParaRPr lang="en-US" dirty="0" smtClean="0"/>
          </a:p>
          <a:p>
            <a:r>
              <a:rPr lang="en-US" dirty="0" smtClean="0"/>
              <a:t>Similarly</a:t>
            </a:r>
            <a:r>
              <a:rPr lang="en-US" dirty="0"/>
              <a:t>, the Sub-network Blueprint is used to create a Sub-network Instance to form a set of Network Functions, which run on the physical/logical resources. </a:t>
            </a:r>
          </a:p>
        </p:txBody>
      </p:sp>
    </p:spTree>
    <p:extLst>
      <p:ext uri="{BB962C8B-B14F-4D97-AF65-F5344CB8AC3E}">
        <p14:creationId xmlns:p14="http://schemas.microsoft.com/office/powerpoint/2010/main" val="2106285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NGMN 5G Network Slicing picture</a:t>
            </a:r>
            <a:endParaRPr lang="en-US" dirty="0"/>
          </a:p>
        </p:txBody>
      </p:sp>
      <p:pic>
        <p:nvPicPr>
          <p:cNvPr id="3" name="Picture 2"/>
          <p:cNvPicPr>
            <a:picLocks noChangeAspect="1"/>
          </p:cNvPicPr>
          <p:nvPr/>
        </p:nvPicPr>
        <p:blipFill>
          <a:blip r:embed="rId2"/>
          <a:stretch>
            <a:fillRect/>
          </a:stretch>
        </p:blipFill>
        <p:spPr>
          <a:xfrm>
            <a:off x="363799" y="1403775"/>
            <a:ext cx="8478241" cy="5158341"/>
          </a:xfrm>
          <a:prstGeom prst="rect">
            <a:avLst/>
          </a:prstGeom>
        </p:spPr>
      </p:pic>
    </p:spTree>
    <p:extLst>
      <p:ext uri="{BB962C8B-B14F-4D97-AF65-F5344CB8AC3E}">
        <p14:creationId xmlns:p14="http://schemas.microsoft.com/office/powerpoint/2010/main" val="1650831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3GPP-related Network Slicing Standardization</a:t>
            </a:r>
            <a:endParaRPr lang="en-US" dirty="0"/>
          </a:p>
        </p:txBody>
      </p:sp>
      <p:sp>
        <p:nvSpPr>
          <p:cNvPr id="3" name="Content Placeholder 2"/>
          <p:cNvSpPr>
            <a:spLocks noGrp="1"/>
          </p:cNvSpPr>
          <p:nvPr>
            <p:ph idx="1"/>
          </p:nvPr>
        </p:nvSpPr>
        <p:spPr/>
        <p:txBody>
          <a:bodyPr>
            <a:normAutofit fontScale="47500" lnSpcReduction="20000"/>
          </a:bodyPr>
          <a:lstStyle/>
          <a:p>
            <a:r>
              <a:rPr lang="de-DE" dirty="0" smtClean="0"/>
              <a:t>NGMN </a:t>
            </a:r>
          </a:p>
          <a:p>
            <a:pPr lvl="1"/>
            <a:r>
              <a:rPr lang="de-DE" dirty="0" smtClean="0"/>
              <a:t>WS1 </a:t>
            </a:r>
            <a:r>
              <a:rPr lang="de-DE" dirty="0" err="1" smtClean="0"/>
              <a:t>and</a:t>
            </a:r>
            <a:r>
              <a:rPr lang="de-DE" dirty="0" smtClean="0"/>
              <a:t> NMWO.</a:t>
            </a:r>
            <a:endParaRPr lang="en-US" dirty="0" smtClean="0"/>
          </a:p>
          <a:p>
            <a:r>
              <a:rPr lang="en-US" dirty="0" smtClean="0"/>
              <a:t>3GPP SA1:</a:t>
            </a:r>
          </a:p>
          <a:p>
            <a:pPr lvl="1"/>
            <a:r>
              <a:rPr lang="en-US" dirty="0" smtClean="0"/>
              <a:t>SMARTER: TS 22.261 (approval 03.2017).</a:t>
            </a:r>
          </a:p>
          <a:p>
            <a:r>
              <a:rPr lang="en-US" dirty="0" smtClean="0"/>
              <a:t>3GPP SA2:</a:t>
            </a:r>
          </a:p>
          <a:p>
            <a:pPr lvl="1"/>
            <a:r>
              <a:rPr lang="en-US" dirty="0" smtClean="0">
                <a:solidFill>
                  <a:srgbClr val="C00000"/>
                </a:solidFill>
              </a:rPr>
              <a:t>TR 23.799</a:t>
            </a:r>
            <a:r>
              <a:rPr lang="en-US" dirty="0" smtClean="0"/>
              <a:t> Study Item, key issue#1 ‘Network Slicing’,</a:t>
            </a:r>
          </a:p>
          <a:p>
            <a:pPr lvl="1"/>
            <a:r>
              <a:rPr lang="en-US" dirty="0" smtClean="0"/>
              <a:t>TS: 23.501 and 23.502.</a:t>
            </a:r>
          </a:p>
          <a:p>
            <a:r>
              <a:rPr lang="en-US" dirty="0" smtClean="0"/>
              <a:t>3GPP SA5 : </a:t>
            </a:r>
          </a:p>
          <a:p>
            <a:pPr lvl="1"/>
            <a:r>
              <a:rPr lang="en-US" dirty="0" smtClean="0"/>
              <a:t>TR 28.801 SI ‚Management &amp; Orchestration of Network Slicing‘.</a:t>
            </a:r>
          </a:p>
          <a:p>
            <a:r>
              <a:rPr lang="en-US" dirty="0" smtClean="0"/>
              <a:t>3GPP RAN:</a:t>
            </a:r>
          </a:p>
          <a:p>
            <a:pPr lvl="1"/>
            <a:r>
              <a:rPr lang="en-US" dirty="0" smtClean="0"/>
              <a:t>TR38.801 (RAN3), TR38.804 (RAN2)</a:t>
            </a:r>
          </a:p>
          <a:p>
            <a:r>
              <a:rPr lang="en-US" dirty="0" smtClean="0"/>
              <a:t>Transport is not in the scope of 3GPP:</a:t>
            </a:r>
          </a:p>
          <a:p>
            <a:pPr lvl="1"/>
            <a:r>
              <a:rPr lang="en-GB" dirty="0" smtClean="0"/>
              <a:t>3GPP SA5 seeks guidance on the cooperation with external bodies on Transport Network slicing management.</a:t>
            </a:r>
            <a:r>
              <a:rPr lang="en-US" dirty="0" smtClean="0"/>
              <a:t> This natural area for the IETF to work on.</a:t>
            </a:r>
          </a:p>
          <a:p>
            <a:r>
              <a:rPr lang="en-US" dirty="0" smtClean="0"/>
              <a:t>IETF:</a:t>
            </a:r>
          </a:p>
          <a:p>
            <a:pPr lvl="1"/>
            <a:r>
              <a:rPr lang="en-US" dirty="0" smtClean="0"/>
              <a:t>Emerging </a:t>
            </a:r>
            <a:r>
              <a:rPr lang="en-US" dirty="0" err="1" smtClean="0"/>
              <a:t>NETslices</a:t>
            </a:r>
            <a:r>
              <a:rPr lang="en-US" dirty="0" smtClean="0"/>
              <a:t> discussions in order to establish new WG</a:t>
            </a:r>
          </a:p>
          <a:p>
            <a:r>
              <a:rPr lang="en-US" dirty="0" smtClean="0"/>
              <a:t>ETSI-NFV</a:t>
            </a:r>
          </a:p>
          <a:p>
            <a:r>
              <a:rPr lang="de-DE" dirty="0" smtClean="0"/>
              <a:t>TM Forum: </a:t>
            </a:r>
          </a:p>
          <a:p>
            <a:pPr lvl="1"/>
            <a:r>
              <a:rPr lang="de-DE" dirty="0" smtClean="0"/>
              <a:t>Customer </a:t>
            </a:r>
            <a:r>
              <a:rPr lang="de-DE" dirty="0" err="1" smtClean="0"/>
              <a:t>Facing</a:t>
            </a:r>
            <a:r>
              <a:rPr lang="de-DE" dirty="0" smtClean="0"/>
              <a:t> Service </a:t>
            </a:r>
            <a:r>
              <a:rPr lang="de-DE" dirty="0" err="1" smtClean="0"/>
              <a:t>and</a:t>
            </a:r>
            <a:r>
              <a:rPr lang="de-DE" dirty="0" smtClean="0"/>
              <a:t> </a:t>
            </a:r>
            <a:r>
              <a:rPr lang="de-DE" dirty="0" err="1" smtClean="0"/>
              <a:t>Resource</a:t>
            </a:r>
            <a:r>
              <a:rPr lang="de-DE" dirty="0" smtClean="0"/>
              <a:t> </a:t>
            </a:r>
            <a:r>
              <a:rPr lang="de-DE" dirty="0" err="1" smtClean="0"/>
              <a:t>Facing</a:t>
            </a:r>
            <a:r>
              <a:rPr lang="de-DE" dirty="0" smtClean="0"/>
              <a:t> Service.</a:t>
            </a:r>
            <a:endParaRPr lang="en-US" dirty="0" smtClean="0"/>
          </a:p>
          <a:p>
            <a:r>
              <a:rPr lang="en-GB" dirty="0" smtClean="0"/>
              <a:t>ONF </a:t>
            </a:r>
          </a:p>
          <a:p>
            <a:pPr lvl="1"/>
            <a:r>
              <a:rPr lang="en-GB" dirty="0" smtClean="0"/>
              <a:t>Technical Recommendation TR-526, entitled Applying SDN Architecture to 5G Slicing.</a:t>
            </a:r>
            <a:endParaRPr lang="de-DE" dirty="0"/>
          </a:p>
        </p:txBody>
      </p:sp>
    </p:spTree>
    <p:extLst>
      <p:ext uri="{BB962C8B-B14F-4D97-AF65-F5344CB8AC3E}">
        <p14:creationId xmlns:p14="http://schemas.microsoft.com/office/powerpoint/2010/main" val="300550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TR 23799 Key </a:t>
            </a:r>
            <a:r>
              <a:rPr lang="en-GB" b="1" dirty="0"/>
              <a:t>issue </a:t>
            </a:r>
            <a:r>
              <a:rPr lang="en-GB" b="1" dirty="0" smtClean="0"/>
              <a:t>1:</a:t>
            </a:r>
            <a:br>
              <a:rPr lang="en-GB" b="1" dirty="0" smtClean="0"/>
            </a:br>
            <a:r>
              <a:rPr lang="en-GB" b="1" dirty="0" smtClean="0"/>
              <a:t>Support </a:t>
            </a:r>
            <a:r>
              <a:rPr lang="en-GB" b="1" dirty="0"/>
              <a:t>of network </a:t>
            </a:r>
            <a:r>
              <a:rPr lang="en-GB" b="1" dirty="0" smtClean="0"/>
              <a:t>slicing</a:t>
            </a:r>
            <a:endParaRPr lang="en-US" dirty="0"/>
          </a:p>
        </p:txBody>
      </p:sp>
      <p:sp>
        <p:nvSpPr>
          <p:cNvPr id="3" name="Content Placeholder 2"/>
          <p:cNvSpPr>
            <a:spLocks noGrp="1"/>
          </p:cNvSpPr>
          <p:nvPr>
            <p:ph idx="1"/>
          </p:nvPr>
        </p:nvSpPr>
        <p:spPr/>
        <p:txBody>
          <a:bodyPr>
            <a:normAutofit fontScale="47500" lnSpcReduction="20000"/>
          </a:bodyPr>
          <a:lstStyle/>
          <a:p>
            <a:r>
              <a:rPr lang="en-GB" dirty="0" smtClean="0"/>
              <a:t>Network </a:t>
            </a:r>
            <a:r>
              <a:rPr lang="en-GB" dirty="0"/>
              <a:t>slicing enables the operator to create networks customised to provide optimized solutions for different market scenarios which demands diverse requirements, e.g. in the areas of functionality, performance and isolation.</a:t>
            </a:r>
          </a:p>
          <a:p>
            <a:r>
              <a:rPr lang="en-GB" dirty="0"/>
              <a:t>Solutions for this key issue will study:</a:t>
            </a:r>
          </a:p>
          <a:p>
            <a:pPr lvl="1" hangingPunct="0"/>
            <a:r>
              <a:rPr lang="en-GB" dirty="0" smtClean="0"/>
              <a:t>Functionality </a:t>
            </a:r>
            <a:r>
              <a:rPr lang="en-GB" dirty="0"/>
              <a:t>and capabilities within 3GPP scope that enables the next generation system to support the Network Slicing and Network Slicing Roaming requirements defined in TR 22.864 [7] and in normative stage 1 specifications (when available), including but not limited to:</a:t>
            </a:r>
          </a:p>
          <a:p>
            <a:pPr lvl="2" hangingPunct="0"/>
            <a:r>
              <a:rPr lang="en-GB" dirty="0" smtClean="0"/>
              <a:t>How </a:t>
            </a:r>
            <a:r>
              <a:rPr lang="en-GB" dirty="0"/>
              <a:t>to achieve isolation/separation between network slice instances and which levels and types of isolation/separation will be required;</a:t>
            </a:r>
          </a:p>
          <a:p>
            <a:pPr lvl="2" hangingPunct="0"/>
            <a:r>
              <a:rPr lang="en-GB" dirty="0" smtClean="0"/>
              <a:t>How </a:t>
            </a:r>
            <a:r>
              <a:rPr lang="en-GB" dirty="0"/>
              <a:t>and what type of resource and network function sharing can be used between network slice </a:t>
            </a:r>
            <a:r>
              <a:rPr lang="en-GB" dirty="0" smtClean="0"/>
              <a:t>instances;</a:t>
            </a:r>
          </a:p>
          <a:p>
            <a:pPr lvl="1" hangingPunct="0"/>
            <a:r>
              <a:rPr lang="en-GB" dirty="0" smtClean="0"/>
              <a:t>How </a:t>
            </a:r>
            <a:r>
              <a:rPr lang="en-GB" dirty="0"/>
              <a:t>to enable a UE to simultaneously obtain services from one or more specific network slice instances of one operator;</a:t>
            </a:r>
          </a:p>
          <a:p>
            <a:pPr lvl="1" hangingPunct="0"/>
            <a:r>
              <a:rPr lang="en-GB" dirty="0" smtClean="0"/>
              <a:t>What </a:t>
            </a:r>
            <a:r>
              <a:rPr lang="en-GB" dirty="0"/>
              <a:t>is within 3GPP scope with regards to Network Slicing (e.g. network slice creation/composition, modification, deletion);</a:t>
            </a:r>
          </a:p>
          <a:p>
            <a:pPr lvl="1" hangingPunct="0"/>
            <a:r>
              <a:rPr lang="en-GB" dirty="0" smtClean="0"/>
              <a:t>Which </a:t>
            </a:r>
            <a:r>
              <a:rPr lang="en-GB" dirty="0"/>
              <a:t>network functions may be included in a specific network slice instance, and which network functions are independent of network slices;</a:t>
            </a:r>
          </a:p>
          <a:p>
            <a:pPr lvl="1" hangingPunct="0"/>
            <a:r>
              <a:rPr lang="en-GB" dirty="0" smtClean="0"/>
              <a:t>The </a:t>
            </a:r>
            <a:r>
              <a:rPr lang="en-GB" dirty="0"/>
              <a:t>procedure(s) for selection of a particular Network Slice for a UE;</a:t>
            </a:r>
          </a:p>
          <a:p>
            <a:pPr lvl="1" hangingPunct="0"/>
            <a:r>
              <a:rPr lang="en-GB" dirty="0" smtClean="0"/>
              <a:t>How </a:t>
            </a:r>
            <a:r>
              <a:rPr lang="en-GB" dirty="0"/>
              <a:t>to support Network Slicing Roaming scenarios; and</a:t>
            </a:r>
          </a:p>
          <a:p>
            <a:pPr lvl="1" hangingPunct="0"/>
            <a:r>
              <a:rPr lang="en-GB" dirty="0" smtClean="0"/>
              <a:t>How </a:t>
            </a:r>
            <a:r>
              <a:rPr lang="en-GB" dirty="0"/>
              <a:t>to enable operators to use the network slicing concept to efficiently support multiple 3rd parties (e.g. enterprises, service providers, content providers, etc.) that require similar network characteristics.</a:t>
            </a:r>
          </a:p>
          <a:p>
            <a:r>
              <a:rPr lang="en-GB" dirty="0"/>
              <a:t>The required definitions and terminology will be agreed upon during the work, e.g. adopting any terminology and definitions from SA WG1, NGMN etc. Additional input from e.g. NGMN or other industry organisations on Network Slicing will be considered.</a:t>
            </a:r>
          </a:p>
          <a:p>
            <a:endParaRPr lang="en-US" dirty="0"/>
          </a:p>
        </p:txBody>
      </p:sp>
    </p:spTree>
    <p:extLst>
      <p:ext uri="{BB962C8B-B14F-4D97-AF65-F5344CB8AC3E}">
        <p14:creationId xmlns:p14="http://schemas.microsoft.com/office/powerpoint/2010/main" val="1024620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ltLang="x-none" dirty="0" smtClean="0"/>
              <a:t>3GPP TR 23799</a:t>
            </a:r>
            <a:br>
              <a:rPr lang="de-DE" altLang="x-none" dirty="0" smtClean="0"/>
            </a:br>
            <a:r>
              <a:rPr lang="x-none" altLang="x-none" dirty="0" smtClean="0"/>
              <a:t>Work Tasks for Network Slicing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878693"/>
              </p:ext>
            </p:extLst>
          </p:nvPr>
        </p:nvGraphicFramePr>
        <p:xfrm>
          <a:off x="457200" y="1600200"/>
          <a:ext cx="8363271" cy="4603116"/>
        </p:xfrm>
        <a:graphic>
          <a:graphicData uri="http://schemas.openxmlformats.org/drawingml/2006/table">
            <a:tbl>
              <a:tblPr firstRow="1" firstCol="1" bandRow="1" bandCol="1">
                <a:tableStyleId>{5C22544A-7EE6-4342-B048-85BDC9FD1C3A}</a:tableStyleId>
              </a:tblPr>
              <a:tblGrid>
                <a:gridCol w="946448"/>
                <a:gridCol w="1152128"/>
                <a:gridCol w="6264695"/>
              </a:tblGrid>
              <a:tr h="199341">
                <a:tc>
                  <a:txBody>
                    <a:bodyPr/>
                    <a:lstStyle/>
                    <a:p>
                      <a:pPr marL="9525">
                        <a:spcAft>
                          <a:spcPts val="0"/>
                        </a:spcAft>
                      </a:pPr>
                      <a:r>
                        <a:rPr lang="en-GB" sz="1200" dirty="0" smtClean="0">
                          <a:effectLst/>
                        </a:rPr>
                        <a:t>ID</a:t>
                      </a:r>
                      <a:endParaRPr lang="en-GB" sz="1400" dirty="0">
                        <a:effectLst/>
                        <a:latin typeface="Times New Roman" charset="0"/>
                        <a:ea typeface="SimSun" charset="-122"/>
                      </a:endParaRPr>
                    </a:p>
                  </a:txBody>
                  <a:tcPr marL="0" marR="0" marT="0" marB="0"/>
                </a:tc>
                <a:tc>
                  <a:txBody>
                    <a:bodyPr/>
                    <a:lstStyle/>
                    <a:p>
                      <a:pPr marL="28575" algn="ctr">
                        <a:spcAft>
                          <a:spcPts val="0"/>
                        </a:spcAft>
                      </a:pPr>
                      <a:r>
                        <a:rPr lang="en-GB" sz="1200">
                          <a:effectLst/>
                        </a:rPr>
                        <a:t>Work Task(s)</a:t>
                      </a:r>
                      <a:endParaRPr lang="en-GB" sz="1400">
                        <a:effectLst/>
                        <a:latin typeface="Times New Roman" charset="0"/>
                        <a:ea typeface="SimSun" charset="-122"/>
                      </a:endParaRPr>
                    </a:p>
                  </a:txBody>
                  <a:tcPr marL="0" marR="0" marT="0" marB="0"/>
                </a:tc>
                <a:tc>
                  <a:txBody>
                    <a:bodyPr/>
                    <a:lstStyle/>
                    <a:p>
                      <a:pPr marL="28575" algn="ctr">
                        <a:spcAft>
                          <a:spcPts val="0"/>
                        </a:spcAft>
                      </a:pPr>
                      <a:r>
                        <a:rPr lang="en-GB" sz="1200">
                          <a:effectLst/>
                        </a:rPr>
                        <a:t>Work Task Description</a:t>
                      </a:r>
                      <a:endParaRPr lang="en-GB" sz="1400">
                        <a:effectLst/>
                        <a:latin typeface="Times New Roman" charset="0"/>
                        <a:ea typeface="SimSun" charset="-122"/>
                      </a:endParaRPr>
                    </a:p>
                  </a:txBody>
                  <a:tcPr marL="0" marR="0" marT="0" marB="0"/>
                </a:tc>
              </a:tr>
              <a:tr h="1395389">
                <a:tc>
                  <a:txBody>
                    <a:bodyPr/>
                    <a:lstStyle/>
                    <a:p>
                      <a:pPr marL="9525">
                        <a:spcAft>
                          <a:spcPts val="0"/>
                        </a:spcAft>
                      </a:pPr>
                      <a:r>
                        <a:rPr lang="en-GB" sz="1200">
                          <a:effectLst/>
                        </a:rPr>
                        <a:t>NS_WT_#1</a:t>
                      </a:r>
                      <a:endParaRPr lang="en-GB" sz="1400">
                        <a:effectLst/>
                        <a:latin typeface="Times New Roman" charset="0"/>
                        <a:ea typeface="SimSun" charset="-122"/>
                      </a:endParaRPr>
                    </a:p>
                  </a:txBody>
                  <a:tcPr marL="0" marR="0" marT="0" marB="0"/>
                </a:tc>
                <a:tc>
                  <a:txBody>
                    <a:bodyPr/>
                    <a:lstStyle/>
                    <a:p>
                      <a:pPr marL="28575">
                        <a:spcAft>
                          <a:spcPts val="0"/>
                        </a:spcAft>
                      </a:pPr>
                      <a:r>
                        <a:rPr lang="en-GB" sz="1200">
                          <a:effectLst/>
                        </a:rPr>
                        <a:t>Network Slice Instance Selection and Association</a:t>
                      </a:r>
                      <a:endParaRPr lang="en-GB" sz="1400">
                        <a:effectLst/>
                        <a:latin typeface="Times New Roman" charset="0"/>
                        <a:ea typeface="SimSun" charset="-122"/>
                      </a:endParaRPr>
                    </a:p>
                  </a:txBody>
                  <a:tcPr marL="0" marR="0" marT="0" marB="0"/>
                </a:tc>
                <a:tc>
                  <a:txBody>
                    <a:bodyPr/>
                    <a:lstStyle/>
                    <a:p>
                      <a:pPr marL="209550" indent="-209550" hangingPunct="0">
                        <a:spcAft>
                          <a:spcPts val="0"/>
                        </a:spcAft>
                      </a:pPr>
                      <a:r>
                        <a:rPr lang="en-GB" sz="1200" dirty="0">
                          <a:effectLst/>
                        </a:rPr>
                        <a:t>1)	Initial network slice instance selection to support UE's service establishment and re-selection to support UE mobility and other scenarios that are TBD,</a:t>
                      </a:r>
                    </a:p>
                    <a:p>
                      <a:pPr marL="479425" indent="-479425" hangingPunct="0">
                        <a:spcAft>
                          <a:spcPts val="0"/>
                        </a:spcAft>
                      </a:pPr>
                      <a:r>
                        <a:rPr lang="en-GB" sz="1200" dirty="0">
                          <a:effectLst/>
                        </a:rPr>
                        <a:t>Note:	More scenarios beyond the mobility need to be identified that may trigger network slice instance re-selection.</a:t>
                      </a:r>
                    </a:p>
                    <a:p>
                      <a:pPr marL="209550" indent="-209550" hangingPunct="0">
                        <a:spcAft>
                          <a:spcPts val="0"/>
                        </a:spcAft>
                      </a:pPr>
                      <a:r>
                        <a:rPr lang="en-GB" sz="1200" dirty="0">
                          <a:effectLst/>
                        </a:rPr>
                        <a:t>2)	Network slice instance identification,</a:t>
                      </a:r>
                    </a:p>
                    <a:p>
                      <a:pPr marL="209550" indent="-209550" hangingPunct="0">
                        <a:spcAft>
                          <a:spcPts val="0"/>
                        </a:spcAft>
                      </a:pPr>
                      <a:r>
                        <a:rPr lang="en-GB" sz="1200" dirty="0">
                          <a:effectLst/>
                        </a:rPr>
                        <a:t>3)	authorization for UE association with network slice instance</a:t>
                      </a:r>
                      <a:br>
                        <a:rPr lang="en-GB" sz="1200" dirty="0">
                          <a:effectLst/>
                        </a:rPr>
                      </a:br>
                      <a:r>
                        <a:rPr lang="en-GB" sz="1200" dirty="0">
                          <a:effectLst/>
                        </a:rPr>
                        <a:t>Network provided and UE provided assistance information support for network slice instance selection.</a:t>
                      </a:r>
                      <a:endParaRPr lang="en-GB" sz="1200" dirty="0">
                        <a:solidFill>
                          <a:srgbClr val="000000"/>
                        </a:solidFill>
                        <a:effectLst/>
                        <a:latin typeface="Arial" charset="0"/>
                        <a:ea typeface="Times New Roman" charset="0"/>
                        <a:cs typeface="Times New Roman" charset="0"/>
                      </a:endParaRPr>
                    </a:p>
                  </a:txBody>
                  <a:tcPr marL="0" marR="0" marT="0" marB="0"/>
                </a:tc>
              </a:tr>
              <a:tr h="797365">
                <a:tc>
                  <a:txBody>
                    <a:bodyPr/>
                    <a:lstStyle/>
                    <a:p>
                      <a:pPr marL="9525">
                        <a:spcAft>
                          <a:spcPts val="0"/>
                        </a:spcAft>
                      </a:pPr>
                      <a:r>
                        <a:rPr lang="en-GB" sz="1200">
                          <a:effectLst/>
                        </a:rPr>
                        <a:t>NS_WT_#2</a:t>
                      </a:r>
                      <a:endParaRPr lang="en-GB" sz="1400">
                        <a:effectLst/>
                        <a:latin typeface="Times New Roman" charset="0"/>
                        <a:ea typeface="SimSun" charset="-122"/>
                      </a:endParaRPr>
                    </a:p>
                  </a:txBody>
                  <a:tcPr marL="0" marR="0" marT="0" marB="0"/>
                </a:tc>
                <a:tc>
                  <a:txBody>
                    <a:bodyPr/>
                    <a:lstStyle/>
                    <a:p>
                      <a:pPr marL="28575">
                        <a:spcAft>
                          <a:spcPts val="0"/>
                        </a:spcAft>
                      </a:pPr>
                      <a:r>
                        <a:rPr lang="en-GB" sz="1200">
                          <a:effectLst/>
                        </a:rPr>
                        <a:t>Network Slicing Isolation</a:t>
                      </a:r>
                      <a:endParaRPr lang="en-GB" sz="1400">
                        <a:effectLst/>
                        <a:latin typeface="Times New Roman" charset="0"/>
                        <a:ea typeface="SimSun" charset="-122"/>
                      </a:endParaRPr>
                    </a:p>
                  </a:txBody>
                  <a:tcPr marL="0" marR="0" marT="0" marB="0"/>
                </a:tc>
                <a:tc>
                  <a:txBody>
                    <a:bodyPr/>
                    <a:lstStyle/>
                    <a:p>
                      <a:pPr marL="209550" indent="-209550" hangingPunct="0">
                        <a:spcAft>
                          <a:spcPts val="0"/>
                        </a:spcAft>
                      </a:pPr>
                      <a:r>
                        <a:rPr lang="en-GB" sz="1200" dirty="0">
                          <a:effectLst/>
                        </a:rPr>
                        <a:t>1)	Security isolation</a:t>
                      </a:r>
                    </a:p>
                    <a:p>
                      <a:pPr marL="209550" indent="-209550" hangingPunct="0">
                        <a:spcAft>
                          <a:spcPts val="0"/>
                        </a:spcAft>
                      </a:pPr>
                      <a:r>
                        <a:rPr lang="en-GB" sz="1200" dirty="0">
                          <a:effectLst/>
                        </a:rPr>
                        <a:t>2)	Resource isolation</a:t>
                      </a:r>
                    </a:p>
                    <a:p>
                      <a:pPr marL="209550" indent="-209550" hangingPunct="0">
                        <a:spcAft>
                          <a:spcPts val="0"/>
                        </a:spcAft>
                      </a:pPr>
                      <a:r>
                        <a:rPr lang="en-GB" sz="1200" dirty="0">
                          <a:effectLst/>
                        </a:rPr>
                        <a:t>3)	OAM support isolation (e.g. Usage and Fault isolation etc.)</a:t>
                      </a:r>
                    </a:p>
                    <a:p>
                      <a:pPr marL="479425" indent="-479425" hangingPunct="0">
                        <a:spcAft>
                          <a:spcPts val="0"/>
                        </a:spcAft>
                      </a:pPr>
                      <a:r>
                        <a:rPr lang="en-GB" sz="1200" dirty="0">
                          <a:effectLst/>
                        </a:rPr>
                        <a:t>Note:	Whether all items listed here are within the scope of SA WG2 is FFS.</a:t>
                      </a:r>
                      <a:endParaRPr lang="en-GB" sz="1200" dirty="0">
                        <a:solidFill>
                          <a:srgbClr val="000000"/>
                        </a:solidFill>
                        <a:effectLst/>
                        <a:latin typeface="Arial" charset="0"/>
                        <a:ea typeface="Times New Roman" charset="0"/>
                        <a:cs typeface="Times New Roman" charset="0"/>
                      </a:endParaRPr>
                    </a:p>
                  </a:txBody>
                  <a:tcPr marL="0" marR="0" marT="0" marB="0"/>
                </a:tc>
              </a:tr>
              <a:tr h="996706">
                <a:tc>
                  <a:txBody>
                    <a:bodyPr/>
                    <a:lstStyle/>
                    <a:p>
                      <a:pPr marL="9525">
                        <a:spcAft>
                          <a:spcPts val="0"/>
                        </a:spcAft>
                      </a:pPr>
                      <a:r>
                        <a:rPr lang="en-GB" sz="1200">
                          <a:effectLst/>
                        </a:rPr>
                        <a:t>NS_WT_#3</a:t>
                      </a:r>
                      <a:endParaRPr lang="en-GB" sz="1400">
                        <a:effectLst/>
                        <a:latin typeface="Times New Roman" charset="0"/>
                        <a:ea typeface="SimSun" charset="-122"/>
                      </a:endParaRPr>
                    </a:p>
                  </a:txBody>
                  <a:tcPr marL="0" marR="0" marT="0" marB="0"/>
                </a:tc>
                <a:tc>
                  <a:txBody>
                    <a:bodyPr/>
                    <a:lstStyle/>
                    <a:p>
                      <a:pPr marL="28575">
                        <a:spcAft>
                          <a:spcPts val="0"/>
                        </a:spcAft>
                      </a:pPr>
                      <a:r>
                        <a:rPr lang="en-GB" sz="1200">
                          <a:effectLst/>
                        </a:rPr>
                        <a:t>Network Slicing Architecture</a:t>
                      </a:r>
                      <a:endParaRPr lang="en-GB" sz="1400">
                        <a:effectLst/>
                        <a:latin typeface="Times New Roman" charset="0"/>
                        <a:ea typeface="SimSun" charset="-122"/>
                      </a:endParaRPr>
                    </a:p>
                  </a:txBody>
                  <a:tcPr marL="0" marR="0" marT="0" marB="0"/>
                </a:tc>
                <a:tc>
                  <a:txBody>
                    <a:bodyPr/>
                    <a:lstStyle/>
                    <a:p>
                      <a:pPr marL="209550" indent="-209550" hangingPunct="0">
                        <a:spcAft>
                          <a:spcPts val="0"/>
                        </a:spcAft>
                      </a:pPr>
                      <a:r>
                        <a:rPr lang="en-GB" sz="1200" dirty="0">
                          <a:effectLst/>
                        </a:rPr>
                        <a:t>1)	Identifying impacted network functions and interfaces to support one or more network slice instances on top of a shared RAN and a shared infrastructure.</a:t>
                      </a:r>
                    </a:p>
                    <a:p>
                      <a:pPr marL="209550" indent="-209550" hangingPunct="0">
                        <a:spcAft>
                          <a:spcPts val="0"/>
                        </a:spcAft>
                      </a:pPr>
                      <a:r>
                        <a:rPr lang="en-GB" sz="1200" dirty="0">
                          <a:effectLst/>
                        </a:rPr>
                        <a:t>2)	Identifying the common functions (if any) that need to be available in the core network and/or RAN to enable network slicing</a:t>
                      </a:r>
                      <a:br>
                        <a:rPr lang="en-GB" sz="1200" dirty="0">
                          <a:effectLst/>
                        </a:rPr>
                      </a:br>
                      <a:r>
                        <a:rPr lang="en-GB" sz="1200" dirty="0">
                          <a:effectLst/>
                        </a:rPr>
                        <a:t>Identifying the approach to enable UE to associate with multiple slices simultaneously.</a:t>
                      </a:r>
                      <a:endParaRPr lang="en-GB" sz="1200" dirty="0">
                        <a:solidFill>
                          <a:srgbClr val="000000"/>
                        </a:solidFill>
                        <a:effectLst/>
                        <a:latin typeface="Arial" charset="0"/>
                        <a:ea typeface="Times New Roman" charset="0"/>
                        <a:cs typeface="Times New Roman" charset="0"/>
                      </a:endParaRPr>
                    </a:p>
                  </a:txBody>
                  <a:tcPr marL="0" marR="0" marT="0" marB="0"/>
                </a:tc>
              </a:tr>
              <a:tr h="506271">
                <a:tc>
                  <a:txBody>
                    <a:bodyPr/>
                    <a:lstStyle/>
                    <a:p>
                      <a:pPr marL="9525">
                        <a:spcAft>
                          <a:spcPts val="0"/>
                        </a:spcAft>
                      </a:pPr>
                      <a:r>
                        <a:rPr lang="en-GB" sz="1200">
                          <a:effectLst/>
                        </a:rPr>
                        <a:t>NS_WT_#4</a:t>
                      </a:r>
                      <a:endParaRPr lang="en-GB" sz="1400">
                        <a:effectLst/>
                        <a:latin typeface="Times New Roman" charset="0"/>
                        <a:ea typeface="SimSun" charset="-122"/>
                      </a:endParaRPr>
                    </a:p>
                  </a:txBody>
                  <a:tcPr marL="0" marR="0" marT="0" marB="0"/>
                </a:tc>
                <a:tc>
                  <a:txBody>
                    <a:bodyPr/>
                    <a:lstStyle/>
                    <a:p>
                      <a:pPr marL="28575">
                        <a:spcAft>
                          <a:spcPts val="0"/>
                        </a:spcAft>
                      </a:pPr>
                      <a:r>
                        <a:rPr lang="en-GB" sz="1200">
                          <a:effectLst/>
                        </a:rPr>
                        <a:t>Network Slicing Roaming support</a:t>
                      </a:r>
                      <a:endParaRPr lang="en-GB" sz="1400">
                        <a:effectLst/>
                        <a:latin typeface="Times New Roman" charset="0"/>
                        <a:ea typeface="SimSun" charset="-122"/>
                      </a:endParaRPr>
                    </a:p>
                  </a:txBody>
                  <a:tcPr marL="0" marR="0" marT="0" marB="0"/>
                </a:tc>
                <a:tc>
                  <a:txBody>
                    <a:bodyPr/>
                    <a:lstStyle/>
                    <a:p>
                      <a:pPr marL="209550" indent="-209550" hangingPunct="0">
                        <a:spcAft>
                          <a:spcPts val="0"/>
                        </a:spcAft>
                      </a:pPr>
                      <a:r>
                        <a:rPr lang="en-GB" sz="1200">
                          <a:effectLst/>
                        </a:rPr>
                        <a:t>1)	Determination what visiting and home Network Function(s) are required to support roaming.</a:t>
                      </a:r>
                      <a:endParaRPr lang="en-GB" sz="1200">
                        <a:solidFill>
                          <a:srgbClr val="000000"/>
                        </a:solidFill>
                        <a:effectLst/>
                        <a:latin typeface="Arial" charset="0"/>
                        <a:ea typeface="Times New Roman" charset="0"/>
                        <a:cs typeface="Times New Roman" charset="0"/>
                      </a:endParaRPr>
                    </a:p>
                  </a:txBody>
                  <a:tcPr marL="0" marR="0" marT="0" marB="0"/>
                </a:tc>
              </a:tr>
              <a:tr h="598024">
                <a:tc>
                  <a:txBody>
                    <a:bodyPr/>
                    <a:lstStyle/>
                    <a:p>
                      <a:pPr marL="9525">
                        <a:spcAft>
                          <a:spcPts val="0"/>
                        </a:spcAft>
                      </a:pPr>
                      <a:r>
                        <a:rPr lang="en-GB" sz="1200">
                          <a:effectLst/>
                        </a:rPr>
                        <a:t>NS_WT_#5</a:t>
                      </a:r>
                      <a:endParaRPr lang="en-GB" sz="1400">
                        <a:effectLst/>
                        <a:latin typeface="Times New Roman" charset="0"/>
                        <a:ea typeface="SimSun" charset="-122"/>
                      </a:endParaRPr>
                    </a:p>
                  </a:txBody>
                  <a:tcPr marL="0" marR="0" marT="0" marB="0"/>
                </a:tc>
                <a:tc>
                  <a:txBody>
                    <a:bodyPr/>
                    <a:lstStyle/>
                    <a:p>
                      <a:pPr marL="28575">
                        <a:spcAft>
                          <a:spcPts val="0"/>
                        </a:spcAft>
                      </a:pPr>
                      <a:r>
                        <a:rPr lang="en-GB" sz="1200">
                          <a:effectLst/>
                        </a:rPr>
                        <a:t>Network Slicing terminology &amp; definitions</a:t>
                      </a:r>
                      <a:endParaRPr lang="en-GB" sz="1400">
                        <a:effectLst/>
                        <a:latin typeface="Times New Roman" charset="0"/>
                        <a:ea typeface="SimSun" charset="-122"/>
                      </a:endParaRPr>
                    </a:p>
                  </a:txBody>
                  <a:tcPr marL="0" marR="0" marT="0" marB="0"/>
                </a:tc>
                <a:tc>
                  <a:txBody>
                    <a:bodyPr/>
                    <a:lstStyle/>
                    <a:p>
                      <a:pPr marL="209550" indent="-209550" hangingPunct="0">
                        <a:spcAft>
                          <a:spcPts val="0"/>
                        </a:spcAft>
                      </a:pPr>
                      <a:r>
                        <a:rPr lang="en-GB" sz="1200" dirty="0">
                          <a:effectLst/>
                        </a:rPr>
                        <a:t>1)	If Network Slice Instance is agreed to apply E2E system, then, we should consider new terminology for Access slice instance and Core slice instances.</a:t>
                      </a:r>
                      <a:endParaRPr lang="en-GB" sz="1200" dirty="0">
                        <a:solidFill>
                          <a:srgbClr val="000000"/>
                        </a:solidFill>
                        <a:effectLst/>
                        <a:latin typeface="Arial" charset="0"/>
                        <a:ea typeface="Times New Roman" charset="0"/>
                        <a:cs typeface="Times New Roman" charset="0"/>
                      </a:endParaRPr>
                    </a:p>
                  </a:txBody>
                  <a:tcPr marL="0" marR="0" marT="0" marB="0"/>
                </a:tc>
              </a:tr>
            </a:tbl>
          </a:graphicData>
        </a:graphic>
      </p:graphicFrame>
    </p:spTree>
    <p:extLst>
      <p:ext uri="{BB962C8B-B14F-4D97-AF65-F5344CB8AC3E}">
        <p14:creationId xmlns:p14="http://schemas.microsoft.com/office/powerpoint/2010/main" val="541880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Potential </a:t>
            </a:r>
            <a:r>
              <a:rPr lang="en-US" dirty="0" err="1" smtClean="0"/>
              <a:t>OmniRAN</a:t>
            </a:r>
            <a:r>
              <a:rPr lang="en-US" dirty="0" smtClean="0"/>
              <a:t> contribution </a:t>
            </a:r>
            <a:r>
              <a:rPr lang="en-US" dirty="0"/>
              <a:t>to </a:t>
            </a:r>
            <a:r>
              <a:rPr lang="en-US" dirty="0" smtClean="0"/>
              <a:t/>
            </a:r>
            <a:br>
              <a:rPr lang="en-US" dirty="0" smtClean="0"/>
            </a:br>
            <a:r>
              <a:rPr lang="en-US" dirty="0" smtClean="0"/>
              <a:t>802.1 </a:t>
            </a:r>
            <a:r>
              <a:rPr lang="en-US" dirty="0"/>
              <a:t>Industry Connections Activity</a:t>
            </a:r>
          </a:p>
        </p:txBody>
      </p:sp>
      <p:sp>
        <p:nvSpPr>
          <p:cNvPr id="3" name="Subtitle 2"/>
          <p:cNvSpPr>
            <a:spLocks noGrp="1"/>
          </p:cNvSpPr>
          <p:nvPr>
            <p:ph type="subTitle" idx="1"/>
          </p:nvPr>
        </p:nvSpPr>
        <p:spPr/>
        <p:txBody>
          <a:bodyPr/>
          <a:lstStyle/>
          <a:p>
            <a:r>
              <a:rPr lang="en-US" dirty="0" smtClean="0"/>
              <a:t>Max Riegel</a:t>
            </a:r>
          </a:p>
          <a:p>
            <a:r>
              <a:rPr lang="en-US" dirty="0" smtClean="0"/>
              <a:t>(Nokia Bell Labs)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 well supports network slicing</a:t>
            </a:r>
            <a:endParaRPr lang="en-US" dirty="0"/>
          </a:p>
        </p:txBody>
      </p:sp>
      <p:sp>
        <p:nvSpPr>
          <p:cNvPr id="3" name="Content Placeholder 2"/>
          <p:cNvSpPr>
            <a:spLocks noGrp="1"/>
          </p:cNvSpPr>
          <p:nvPr>
            <p:ph idx="1"/>
          </p:nvPr>
        </p:nvSpPr>
        <p:spPr>
          <a:xfrm>
            <a:off x="457200" y="1600200"/>
            <a:ext cx="8229600" cy="4781128"/>
          </a:xfrm>
        </p:spPr>
        <p:txBody>
          <a:bodyPr>
            <a:normAutofit fontScale="85000" lnSpcReduction="20000"/>
          </a:bodyPr>
          <a:lstStyle/>
          <a:p>
            <a:r>
              <a:rPr lang="en-US" dirty="0" smtClean="0"/>
              <a:t>802.1CF specification provides</a:t>
            </a:r>
            <a:br>
              <a:rPr lang="en-US" dirty="0" smtClean="0"/>
            </a:br>
            <a:r>
              <a:rPr lang="en-US" dirty="0" smtClean="0"/>
              <a:t>model for network</a:t>
            </a:r>
            <a:br>
              <a:rPr lang="en-US" dirty="0" smtClean="0"/>
            </a:br>
            <a:r>
              <a:rPr lang="en-US" dirty="0" smtClean="0"/>
              <a:t>virtualization</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Covers architectural aspects of network slicing for IEEE 802 access network</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1412776"/>
            <a:ext cx="3672408" cy="4242608"/>
          </a:xfrm>
          <a:prstGeom prst="rect">
            <a:avLst/>
          </a:prstGeom>
        </p:spPr>
      </p:pic>
    </p:spTree>
    <p:extLst>
      <p:ext uri="{BB962C8B-B14F-4D97-AF65-F5344CB8AC3E}">
        <p14:creationId xmlns:p14="http://schemas.microsoft.com/office/powerpoint/2010/main" val="507818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network vs. virtualized network</a:t>
            </a:r>
            <a:br>
              <a:rPr lang="en-US" dirty="0" smtClean="0"/>
            </a:br>
            <a:r>
              <a:rPr lang="en-US" dirty="0" smtClean="0"/>
              <a:t>P802.1CF-D0.4, section 6.7</a:t>
            </a:r>
            <a:endParaRPr lang="en-US" dirty="0"/>
          </a:p>
        </p:txBody>
      </p:sp>
      <p:sp>
        <p:nvSpPr>
          <p:cNvPr id="3" name="Content Placeholder 2"/>
          <p:cNvSpPr>
            <a:spLocks noGrp="1"/>
          </p:cNvSpPr>
          <p:nvPr>
            <p:ph idx="1"/>
          </p:nvPr>
        </p:nvSpPr>
        <p:spPr>
          <a:xfrm>
            <a:off x="457200" y="1600200"/>
            <a:ext cx="8229600" cy="4781128"/>
          </a:xfrm>
        </p:spPr>
        <p:txBody>
          <a:bodyPr>
            <a:normAutofit fontScale="55000" lnSpcReduction="20000"/>
          </a:bodyPr>
          <a:lstStyle/>
          <a:p>
            <a:r>
              <a:rPr lang="en-US" b="1" dirty="0"/>
              <a:t>Virtual networks</a:t>
            </a:r>
            <a:r>
              <a:rPr lang="en-US" dirty="0"/>
              <a:t> define multiple instances of multipoint links, i.e., Layer 2 forwarding domains within an access network. A virtual network is denoted as VLAN and is identified within an access network through a </a:t>
            </a:r>
            <a:r>
              <a:rPr lang="en-US" dirty="0" smtClean="0"/>
              <a:t>VLAN-ID.</a:t>
            </a:r>
          </a:p>
          <a:p>
            <a:pPr lvl="1"/>
            <a:r>
              <a:rPr lang="en-US" dirty="0" smtClean="0"/>
              <a:t>For </a:t>
            </a:r>
            <a:r>
              <a:rPr lang="en-US" dirty="0"/>
              <a:t>example, IEEE 802.1Q defines the methods to share a common Ethernet infrastructure for the establishment of multiple virtual LANs (VLANs), and IEEE 802.11 describes the implementation of multiple virtual APs, each exposing its own SSID and defining its own security environment on a single radio interface. </a:t>
            </a:r>
          </a:p>
          <a:p>
            <a:r>
              <a:rPr lang="en-US" b="1" dirty="0"/>
              <a:t>Virtualized access networks</a:t>
            </a:r>
            <a:r>
              <a:rPr lang="en-US" dirty="0"/>
              <a:t> define instances of access network, each with its own ANC and NMS serving a number of network functions. Network functions in the access network are all elements carrying forward Ethernet data frames, i.e., NAs and BHs.</a:t>
            </a:r>
            <a:br>
              <a:rPr lang="en-US" dirty="0"/>
            </a:br>
            <a:r>
              <a:rPr lang="en-US" dirty="0"/>
              <a:t>The model of a virtualized access network is defined by a template representing an abstract </a:t>
            </a:r>
            <a:r>
              <a:rPr lang="en-US" dirty="0" smtClean="0"/>
              <a:t>description </a:t>
            </a:r>
            <a:r>
              <a:rPr lang="en-US" dirty="0"/>
              <a:t>of a particular design, which can be instantiated multiple times. </a:t>
            </a:r>
            <a:r>
              <a:rPr lang="en-US" dirty="0" smtClean="0"/>
              <a:t/>
            </a:r>
            <a:br>
              <a:rPr lang="en-US" dirty="0" smtClean="0"/>
            </a:br>
            <a:r>
              <a:rPr lang="en-US" dirty="0" smtClean="0"/>
              <a:t>The </a:t>
            </a:r>
            <a:r>
              <a:rPr lang="en-US" dirty="0"/>
              <a:t>CIS is the only network entity shared among multiple virtualized access networks to allow for access to and for adaptation of operational parameters. </a:t>
            </a:r>
            <a:r>
              <a:rPr lang="en-US" dirty="0" smtClean="0"/>
              <a:t/>
            </a:r>
            <a:br>
              <a:rPr lang="en-US" dirty="0" smtClean="0"/>
            </a:br>
            <a:endParaRPr lang="en-US" dirty="0"/>
          </a:p>
          <a:p>
            <a:r>
              <a:rPr lang="en-US" dirty="0" smtClean="0"/>
              <a:t>NOTE: A </a:t>
            </a:r>
            <a:r>
              <a:rPr lang="en-US" dirty="0"/>
              <a:t>virtualized access network may consist of multiple virtual networks; however, virtual networks can exist </a:t>
            </a:r>
            <a:r>
              <a:rPr lang="en-US" dirty="0" smtClean="0"/>
              <a:t>without </a:t>
            </a:r>
            <a:r>
              <a:rPr lang="en-US" dirty="0"/>
              <a:t>network virtualization. </a:t>
            </a:r>
          </a:p>
          <a:p>
            <a:endParaRPr lang="en-US" dirty="0"/>
          </a:p>
        </p:txBody>
      </p:sp>
    </p:spTree>
    <p:extLst>
      <p:ext uri="{BB962C8B-B14F-4D97-AF65-F5344CB8AC3E}">
        <p14:creationId xmlns:p14="http://schemas.microsoft.com/office/powerpoint/2010/main" val="1655376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Conclusion</a:t>
            </a:r>
            <a:r>
              <a:rPr lang="de-DE" dirty="0" smtClean="0"/>
              <a:t> </a:t>
            </a:r>
            <a:r>
              <a:rPr lang="de-DE" dirty="0" err="1" smtClean="0"/>
              <a:t>and</a:t>
            </a:r>
            <a:r>
              <a:rPr lang="de-DE" dirty="0" smtClean="0"/>
              <a:t> </a:t>
            </a:r>
            <a:br>
              <a:rPr lang="de-DE" dirty="0" smtClean="0"/>
            </a:br>
            <a:r>
              <a:rPr lang="de-DE" dirty="0" smtClean="0"/>
              <a:t>Way </a:t>
            </a:r>
            <a:r>
              <a:rPr lang="de-DE" dirty="0" err="1" smtClean="0"/>
              <a:t>forward</a:t>
            </a:r>
            <a:endParaRPr lang="en-US" dirty="0"/>
          </a:p>
        </p:txBody>
      </p:sp>
      <p:sp>
        <p:nvSpPr>
          <p:cNvPr id="3" name="Text Placeholder 2"/>
          <p:cNvSpPr>
            <a:spLocks noGrp="1"/>
          </p:cNvSpPr>
          <p:nvPr>
            <p:ph type="body" idx="1"/>
          </p:nvPr>
        </p:nvSpPr>
        <p:spPr/>
        <p:txBody>
          <a:bodyPr/>
          <a:lstStyle/>
          <a:p>
            <a:r>
              <a:rPr lang="en-US" smtClean="0"/>
              <a:t>Potential contributions to 802.1 ICA</a:t>
            </a:r>
            <a:endParaRPr lang="en-US" dirty="0"/>
          </a:p>
        </p:txBody>
      </p:sp>
    </p:spTree>
    <p:extLst>
      <p:ext uri="{BB962C8B-B14F-4D97-AF65-F5344CB8AC3E}">
        <p14:creationId xmlns:p14="http://schemas.microsoft.com/office/powerpoint/2010/main" val="1444226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IEEE 802 can serve ‘5G’ requirements out of the box</a:t>
            </a:r>
          </a:p>
          <a:p>
            <a:pPr lvl="1"/>
            <a:r>
              <a:rPr lang="en-US" dirty="0" smtClean="0"/>
              <a:t>Reasonably well demonstrated for radio, hardly considered yet for networking aspects</a:t>
            </a:r>
          </a:p>
          <a:p>
            <a:r>
              <a:rPr lang="en-US" dirty="0" smtClean="0"/>
              <a:t>To attract new and extended deployments, IEEE 802 should more prominently show its (existing!) networking capabilities compared to ‘5G’.</a:t>
            </a:r>
            <a:endParaRPr lang="en-US" dirty="0"/>
          </a:p>
        </p:txBody>
      </p:sp>
    </p:spTree>
    <p:extLst>
      <p:ext uri="{BB962C8B-B14F-4D97-AF65-F5344CB8AC3E}">
        <p14:creationId xmlns:p14="http://schemas.microsoft.com/office/powerpoint/2010/main" val="814685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way forward</a:t>
            </a:r>
            <a:endParaRPr lang="en-US" dirty="0"/>
          </a:p>
        </p:txBody>
      </p:sp>
      <p:sp>
        <p:nvSpPr>
          <p:cNvPr id="3" name="Content Placeholder 2"/>
          <p:cNvSpPr>
            <a:spLocks noGrp="1"/>
          </p:cNvSpPr>
          <p:nvPr>
            <p:ph idx="1"/>
          </p:nvPr>
        </p:nvSpPr>
        <p:spPr/>
        <p:txBody>
          <a:bodyPr/>
          <a:lstStyle/>
          <a:p>
            <a:r>
              <a:rPr lang="en-US" dirty="0" smtClean="0"/>
              <a:t>Create white paper / presentation of IEEE 802 networking capabilities compared to emerging discussions for ‘5G’</a:t>
            </a:r>
          </a:p>
          <a:p>
            <a:pPr lvl="1"/>
            <a:r>
              <a:rPr lang="en-US" dirty="0" smtClean="0"/>
              <a:t>Put particular focus on network slicing</a:t>
            </a:r>
          </a:p>
          <a:p>
            <a:pPr lvl="1"/>
            <a:endParaRPr lang="en-US" dirty="0" smtClean="0"/>
          </a:p>
          <a:p>
            <a:r>
              <a:rPr lang="en-US" dirty="0" smtClean="0"/>
              <a:t>P802.1CF provides the reference specification of IEEE 802 access network</a:t>
            </a:r>
            <a:endParaRPr lang="en-US" dirty="0"/>
          </a:p>
        </p:txBody>
      </p:sp>
    </p:spTree>
    <p:extLst>
      <p:ext uri="{BB962C8B-B14F-4D97-AF65-F5344CB8AC3E}">
        <p14:creationId xmlns:p14="http://schemas.microsoft.com/office/powerpoint/2010/main" val="1873331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 Industry Connections Activity</a:t>
            </a:r>
            <a:br>
              <a:rPr lang="en-US" dirty="0" smtClean="0"/>
            </a:br>
            <a:r>
              <a:rPr lang="en-US" dirty="0" smtClean="0"/>
              <a:t>‘</a:t>
            </a:r>
            <a:r>
              <a:rPr lang="en-US" sz="2400" i="1" dirty="0" smtClean="0"/>
              <a:t>IEEE </a:t>
            </a:r>
            <a:r>
              <a:rPr lang="en-US" sz="2400" i="1" dirty="0"/>
              <a:t>802 network enhancements for the next </a:t>
            </a:r>
            <a:r>
              <a:rPr lang="en-US" sz="2400" i="1" dirty="0" smtClean="0"/>
              <a:t>decade’</a:t>
            </a:r>
            <a:endParaRPr lang="en-US" i="1" dirty="0"/>
          </a:p>
        </p:txBody>
      </p:sp>
      <p:sp>
        <p:nvSpPr>
          <p:cNvPr id="3" name="Content Placeholder 2"/>
          <p:cNvSpPr>
            <a:spLocks noGrp="1"/>
          </p:cNvSpPr>
          <p:nvPr>
            <p:ph idx="1"/>
          </p:nvPr>
        </p:nvSpPr>
        <p:spPr/>
        <p:txBody>
          <a:bodyPr>
            <a:normAutofit fontScale="70000" lnSpcReduction="20000"/>
          </a:bodyPr>
          <a:lstStyle/>
          <a:p>
            <a:pPr marL="0" indent="0">
              <a:lnSpc>
                <a:spcPct val="120000"/>
              </a:lnSpc>
              <a:buNone/>
            </a:pPr>
            <a:r>
              <a:rPr lang="en-US" dirty="0"/>
              <a:t>The goal of this activity is to assess, outside of the IMT activity, emerging requirements for IEEE 802 wireless and higher-layer communication infrastructures, identify commonalities, gaps, and trends not currently addressed by IEEE 802 standards and projects, and facilitate building industry consensus towards proposals to initiate new standards development </a:t>
            </a:r>
            <a:r>
              <a:rPr lang="en-US" dirty="0" smtClean="0"/>
              <a:t>efforts.</a:t>
            </a:r>
          </a:p>
          <a:p>
            <a:pPr marL="0" indent="0">
              <a:lnSpc>
                <a:spcPct val="120000"/>
              </a:lnSpc>
              <a:buNone/>
            </a:pPr>
            <a:r>
              <a:rPr lang="en-US" dirty="0" smtClean="0"/>
              <a:t>Encouraged </a:t>
            </a:r>
            <a:r>
              <a:rPr lang="en-US" dirty="0"/>
              <a:t>topics include enhancements of IEEE 802 communication networks and vertical networks as well as enhanced cooperative functionality among existing IEEE standards in support of network integration. Findings related to existing IEEE 802 standards and projects are forwarded to the responsible working groups for further considerations.</a:t>
            </a:r>
            <a:r>
              <a:rPr lang="en-GB" dirty="0"/>
              <a:t> </a:t>
            </a:r>
            <a:endParaRPr lang="en-US" dirty="0"/>
          </a:p>
        </p:txBody>
      </p:sp>
    </p:spTree>
    <p:extLst>
      <p:ext uri="{BB962C8B-B14F-4D97-AF65-F5344CB8AC3E}">
        <p14:creationId xmlns:p14="http://schemas.microsoft.com/office/powerpoint/2010/main" val="806911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 Industry Connections Activity</a:t>
            </a:r>
            <a:br>
              <a:rPr lang="en-US" dirty="0" smtClean="0"/>
            </a:br>
            <a:r>
              <a:rPr lang="en-US" dirty="0" smtClean="0"/>
              <a:t>‘</a:t>
            </a:r>
            <a:r>
              <a:rPr lang="en-US" sz="2400" i="1" dirty="0" smtClean="0"/>
              <a:t>IEEE </a:t>
            </a:r>
            <a:r>
              <a:rPr lang="en-US" sz="2400" i="1" dirty="0"/>
              <a:t>802 network enhancements for the next </a:t>
            </a:r>
            <a:r>
              <a:rPr lang="en-US" sz="2400" i="1" dirty="0" smtClean="0"/>
              <a:t>decade’</a:t>
            </a:r>
            <a:endParaRPr lang="en-US" i="1" dirty="0"/>
          </a:p>
        </p:txBody>
      </p:sp>
      <p:sp>
        <p:nvSpPr>
          <p:cNvPr id="3" name="Content Placeholder 2"/>
          <p:cNvSpPr>
            <a:spLocks noGrp="1"/>
          </p:cNvSpPr>
          <p:nvPr>
            <p:ph idx="1"/>
          </p:nvPr>
        </p:nvSpPr>
        <p:spPr/>
        <p:txBody>
          <a:bodyPr/>
          <a:lstStyle/>
          <a:p>
            <a:r>
              <a:rPr lang="en-US" dirty="0" smtClean="0"/>
              <a:t>Will start at the upcoming July ‘17 plenary</a:t>
            </a:r>
          </a:p>
          <a:p>
            <a:r>
              <a:rPr lang="en-US" dirty="0" smtClean="0"/>
              <a:t>Aim of the activity by my own words:</a:t>
            </a:r>
          </a:p>
          <a:p>
            <a:pPr lvl="1"/>
            <a:r>
              <a:rPr lang="en-US" dirty="0" smtClean="0"/>
              <a:t>Attract increased participation in IEEE 802 standardization and further deployment of IEEE 802 technologies through serving ‘non-3GPP’ type of network deployments with ‘5G’-like networking capabilities.</a:t>
            </a:r>
            <a:endParaRPr lang="en-US" dirty="0"/>
          </a:p>
        </p:txBody>
      </p:sp>
    </p:spTree>
    <p:extLst>
      <p:ext uri="{BB962C8B-B14F-4D97-AF65-F5344CB8AC3E}">
        <p14:creationId xmlns:p14="http://schemas.microsoft.com/office/powerpoint/2010/main" val="406568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‘5G’ Radio Requirements</a:t>
            </a:r>
            <a:endParaRPr lang="en-US" dirty="0"/>
          </a:p>
        </p:txBody>
      </p:sp>
      <p:sp>
        <p:nvSpPr>
          <p:cNvPr id="3" name="Text Placeholder 2"/>
          <p:cNvSpPr>
            <a:spLocks noGrp="1"/>
          </p:cNvSpPr>
          <p:nvPr>
            <p:ph type="body" idx="1"/>
          </p:nvPr>
        </p:nvSpPr>
        <p:spPr/>
        <p:txBody>
          <a:bodyPr/>
          <a:lstStyle/>
          <a:p>
            <a:r>
              <a:rPr lang="en-US" dirty="0" smtClean="0"/>
              <a:t>Potential contributions to 802.1 ICA</a:t>
            </a:r>
            <a:endParaRPr lang="en-US" dirty="0"/>
          </a:p>
        </p:txBody>
      </p:sp>
    </p:spTree>
    <p:extLst>
      <p:ext uri="{BB962C8B-B14F-4D97-AF65-F5344CB8AC3E}">
        <p14:creationId xmlns:p14="http://schemas.microsoft.com/office/powerpoint/2010/main" val="573028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lstStyle/>
          <a:p>
            <a:r>
              <a:rPr lang="en-US" dirty="0" smtClean="0"/>
              <a:t>IEEE 802 matches 5G radio requirements</a:t>
            </a:r>
            <a:endParaRPr lang="en-US" dirty="0"/>
          </a:p>
        </p:txBody>
      </p:sp>
      <p:sp>
        <p:nvSpPr>
          <p:cNvPr id="4" name="Text Placeholder 3"/>
          <p:cNvSpPr>
            <a:spLocks noGrp="1"/>
          </p:cNvSpPr>
          <p:nvPr>
            <p:ph type="body" idx="1"/>
          </p:nvPr>
        </p:nvSpPr>
        <p:spPr/>
        <p:txBody>
          <a:bodyPr/>
          <a:lstStyle/>
          <a:p>
            <a:r>
              <a:rPr lang="en-US" dirty="0" smtClean="0"/>
              <a:t>5G Technology Directions</a:t>
            </a:r>
            <a:endParaRPr lang="en-US" dirty="0"/>
          </a:p>
        </p:txBody>
      </p:sp>
      <p:sp>
        <p:nvSpPr>
          <p:cNvPr id="6" name="Text Placeholder 5"/>
          <p:cNvSpPr>
            <a:spLocks noGrp="1"/>
          </p:cNvSpPr>
          <p:nvPr>
            <p:ph type="body" sz="quarter" idx="3"/>
          </p:nvPr>
        </p:nvSpPr>
        <p:spPr/>
        <p:txBody>
          <a:bodyPr/>
          <a:lstStyle/>
          <a:p>
            <a:r>
              <a:rPr lang="en-US" dirty="0" smtClean="0"/>
              <a:t>IEEE 802 technologies</a:t>
            </a:r>
            <a:endParaRPr lang="en-US" dirty="0"/>
          </a:p>
        </p:txBody>
      </p:sp>
      <p:sp>
        <p:nvSpPr>
          <p:cNvPr id="7" name="Content Placeholder 6"/>
          <p:cNvSpPr>
            <a:spLocks noGrp="1"/>
          </p:cNvSpPr>
          <p:nvPr>
            <p:ph sz="quarter" idx="4"/>
          </p:nvPr>
        </p:nvSpPr>
        <p:spPr/>
        <p:txBody>
          <a:bodyPr/>
          <a:lstStyle/>
          <a:p>
            <a:r>
              <a:rPr lang="en-US" dirty="0" smtClean="0"/>
              <a:t>Extreme broadband</a:t>
            </a:r>
          </a:p>
          <a:p>
            <a:pPr lvl="1"/>
            <a:r>
              <a:rPr lang="en-US" dirty="0" smtClean="0"/>
              <a:t>802.11ac, 802.11ad</a:t>
            </a:r>
          </a:p>
          <a:p>
            <a:pPr lvl="1"/>
            <a:r>
              <a:rPr lang="en-US" dirty="0" smtClean="0"/>
              <a:t>Upcoming: .11ax &amp; .11ay</a:t>
            </a:r>
          </a:p>
          <a:p>
            <a:r>
              <a:rPr lang="en-US" dirty="0" smtClean="0"/>
              <a:t>M2M</a:t>
            </a:r>
          </a:p>
          <a:p>
            <a:pPr lvl="1"/>
            <a:r>
              <a:rPr lang="en-US" dirty="0" smtClean="0"/>
              <a:t>802.11ah</a:t>
            </a:r>
          </a:p>
          <a:p>
            <a:pPr lvl="1"/>
            <a:r>
              <a:rPr lang="en-US" dirty="0" smtClean="0"/>
              <a:t>Various 802.15 radios</a:t>
            </a:r>
          </a:p>
          <a:p>
            <a:pPr lvl="1"/>
            <a:r>
              <a:rPr lang="en-US" dirty="0" smtClean="0"/>
              <a:t>802.11ba WUR</a:t>
            </a:r>
          </a:p>
          <a:p>
            <a:r>
              <a:rPr lang="en-US" dirty="0" smtClean="0"/>
              <a:t>Critical communication</a:t>
            </a:r>
          </a:p>
          <a:p>
            <a:pPr lvl="1"/>
            <a:r>
              <a:rPr lang="en-US" dirty="0" smtClean="0"/>
              <a:t>802.11e</a:t>
            </a:r>
          </a:p>
          <a:p>
            <a:pPr lvl="1"/>
            <a:r>
              <a:rPr lang="en-US" dirty="0" smtClean="0"/>
              <a:t>802.11p</a:t>
            </a:r>
          </a:p>
        </p:txBody>
      </p:sp>
      <p:sp>
        <p:nvSpPr>
          <p:cNvPr id="9" name="Isosceles Triangle 8"/>
          <p:cNvSpPr/>
          <p:nvPr/>
        </p:nvSpPr>
        <p:spPr bwMode="auto">
          <a:xfrm>
            <a:off x="701570" y="2933945"/>
            <a:ext cx="3132348" cy="2700300"/>
          </a:xfrm>
          <a:prstGeom prst="triangl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5G Radio</a:t>
            </a:r>
            <a:br>
              <a:rPr kumimoji="0" lang="en-US" sz="1800" b="0" i="0" u="none" strike="noStrike" cap="none" normalizeH="0" baseline="0" dirty="0" smtClean="0">
                <a:ln>
                  <a:noFill/>
                </a:ln>
                <a:solidFill>
                  <a:schemeClr val="tx1"/>
                </a:solidFill>
                <a:effectLst/>
                <a:latin typeface="+mn-lt"/>
              </a:rPr>
            </a:br>
            <a:r>
              <a:rPr kumimoji="0" lang="en-US" sz="1800" b="0" i="0" u="none" strike="noStrike" cap="none" normalizeH="0" baseline="0" dirty="0" smtClean="0">
                <a:ln>
                  <a:noFill/>
                </a:ln>
                <a:solidFill>
                  <a:schemeClr val="tx1"/>
                </a:solidFill>
                <a:effectLst/>
                <a:latin typeface="+mn-lt"/>
              </a:rPr>
              <a:t>Requirements</a:t>
            </a:r>
            <a:endParaRPr kumimoji="0" lang="en-US" sz="1800" b="0" i="0" u="none" strike="noStrike" cap="none" normalizeH="0" baseline="0" dirty="0">
              <a:ln>
                <a:noFill/>
              </a:ln>
              <a:solidFill>
                <a:schemeClr val="tx1"/>
              </a:solidFill>
              <a:effectLst/>
              <a:latin typeface="+mn-lt"/>
            </a:endParaRPr>
          </a:p>
        </p:txBody>
      </p:sp>
      <p:sp>
        <p:nvSpPr>
          <p:cNvPr id="10" name="TextBox 9"/>
          <p:cNvSpPr txBox="1"/>
          <p:nvPr/>
        </p:nvSpPr>
        <p:spPr>
          <a:xfrm>
            <a:off x="1061610" y="2393885"/>
            <a:ext cx="2408833" cy="523220"/>
          </a:xfrm>
          <a:prstGeom prst="rect">
            <a:avLst/>
          </a:prstGeom>
          <a:noFill/>
        </p:spPr>
        <p:txBody>
          <a:bodyPr wrap="none" rtlCol="0">
            <a:spAutoFit/>
          </a:bodyPr>
          <a:lstStyle/>
          <a:p>
            <a:pPr algn="ctr"/>
            <a:r>
              <a:rPr lang="en-US" sz="1600" dirty="0" smtClean="0">
                <a:latin typeface="+mn-lt"/>
              </a:rPr>
              <a:t>Extreme Broadband</a:t>
            </a:r>
          </a:p>
          <a:p>
            <a:pPr algn="ctr"/>
            <a:r>
              <a:rPr lang="en-US" dirty="0" smtClean="0">
                <a:latin typeface="+mn-lt"/>
              </a:rPr>
              <a:t>High throughput, consistent </a:t>
            </a:r>
            <a:r>
              <a:rPr lang="en-US" dirty="0" err="1" smtClean="0">
                <a:latin typeface="+mn-lt"/>
              </a:rPr>
              <a:t>QoE</a:t>
            </a:r>
            <a:endParaRPr lang="en-US" dirty="0">
              <a:latin typeface="+mn-lt"/>
            </a:endParaRPr>
          </a:p>
        </p:txBody>
      </p:sp>
      <p:sp>
        <p:nvSpPr>
          <p:cNvPr id="11" name="TextBox 10"/>
          <p:cNvSpPr txBox="1"/>
          <p:nvPr/>
        </p:nvSpPr>
        <p:spPr>
          <a:xfrm>
            <a:off x="-17380" y="5634245"/>
            <a:ext cx="1844075" cy="707886"/>
          </a:xfrm>
          <a:prstGeom prst="rect">
            <a:avLst/>
          </a:prstGeom>
          <a:noFill/>
        </p:spPr>
        <p:txBody>
          <a:bodyPr wrap="none" rtlCol="0">
            <a:spAutoFit/>
          </a:bodyPr>
          <a:lstStyle/>
          <a:p>
            <a:pPr algn="ctr"/>
            <a:r>
              <a:rPr lang="en-US" sz="1600" dirty="0" smtClean="0">
                <a:latin typeface="+mn-lt"/>
              </a:rPr>
              <a:t>M2M</a:t>
            </a:r>
          </a:p>
          <a:p>
            <a:pPr algn="ctr"/>
            <a:r>
              <a:rPr lang="en-US" dirty="0" smtClean="0">
                <a:latin typeface="+mn-lt"/>
              </a:rPr>
              <a:t>Low cost, </a:t>
            </a:r>
            <a:br>
              <a:rPr lang="en-US" dirty="0" smtClean="0">
                <a:latin typeface="+mn-lt"/>
              </a:rPr>
            </a:br>
            <a:r>
              <a:rPr lang="en-US" dirty="0" smtClean="0">
                <a:latin typeface="+mn-lt"/>
              </a:rPr>
              <a:t>low battery consumption</a:t>
            </a:r>
            <a:endParaRPr lang="en-US" dirty="0">
              <a:latin typeface="+mn-lt"/>
            </a:endParaRPr>
          </a:p>
        </p:txBody>
      </p:sp>
      <p:sp>
        <p:nvSpPr>
          <p:cNvPr id="12" name="TextBox 11"/>
          <p:cNvSpPr txBox="1"/>
          <p:nvPr/>
        </p:nvSpPr>
        <p:spPr>
          <a:xfrm>
            <a:off x="2456765" y="5634245"/>
            <a:ext cx="2248532" cy="707886"/>
          </a:xfrm>
          <a:prstGeom prst="rect">
            <a:avLst/>
          </a:prstGeom>
          <a:noFill/>
        </p:spPr>
        <p:txBody>
          <a:bodyPr wrap="none" rtlCol="0">
            <a:spAutoFit/>
          </a:bodyPr>
          <a:lstStyle/>
          <a:p>
            <a:pPr algn="ctr"/>
            <a:r>
              <a:rPr lang="en-US" sz="1600" dirty="0" smtClean="0">
                <a:latin typeface="+mn-lt"/>
              </a:rPr>
              <a:t>Critical communication</a:t>
            </a:r>
          </a:p>
          <a:p>
            <a:pPr algn="ctr"/>
            <a:r>
              <a:rPr lang="en-US" dirty="0" smtClean="0">
                <a:latin typeface="+mn-lt"/>
              </a:rPr>
              <a:t>Low latency, </a:t>
            </a:r>
            <a:br>
              <a:rPr lang="en-US" dirty="0" smtClean="0">
                <a:latin typeface="+mn-lt"/>
              </a:rPr>
            </a:br>
            <a:r>
              <a:rPr lang="en-US" dirty="0" smtClean="0">
                <a:latin typeface="+mn-lt"/>
              </a:rPr>
              <a:t>high reliability</a:t>
            </a:r>
            <a:endParaRPr lang="en-US" dirty="0">
              <a:latin typeface="+mn-lt"/>
            </a:endParaRPr>
          </a:p>
        </p:txBody>
      </p:sp>
    </p:spTree>
    <p:extLst>
      <p:ext uri="{BB962C8B-B14F-4D97-AF65-F5344CB8AC3E}">
        <p14:creationId xmlns:p14="http://schemas.microsoft.com/office/powerpoint/2010/main" val="1533695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‘5G’ Network Requirements</a:t>
            </a:r>
            <a:endParaRPr lang="en-US" sz="3600" dirty="0"/>
          </a:p>
        </p:txBody>
      </p:sp>
      <p:sp>
        <p:nvSpPr>
          <p:cNvPr id="3" name="Text Placeholder 2"/>
          <p:cNvSpPr>
            <a:spLocks noGrp="1"/>
          </p:cNvSpPr>
          <p:nvPr>
            <p:ph type="body" idx="1"/>
          </p:nvPr>
        </p:nvSpPr>
        <p:spPr/>
        <p:txBody>
          <a:bodyPr/>
          <a:lstStyle/>
          <a:p>
            <a:r>
              <a:rPr lang="en-US" dirty="0" smtClean="0"/>
              <a:t>Potential contributions to 802.1 ICA</a:t>
            </a:r>
            <a:endParaRPr lang="en-US" dirty="0"/>
          </a:p>
        </p:txBody>
      </p:sp>
    </p:spTree>
    <p:extLst>
      <p:ext uri="{BB962C8B-B14F-4D97-AF65-F5344CB8AC3E}">
        <p14:creationId xmlns:p14="http://schemas.microsoft.com/office/powerpoint/2010/main" val="977620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NGMN 5G Use Cases</a:t>
            </a:r>
          </a:p>
        </p:txBody>
      </p:sp>
      <p:pic>
        <p:nvPicPr>
          <p:cNvPr id="1026" name="Picture 2"/>
          <p:cNvPicPr>
            <a:picLocks noChangeAspect="1" noChangeArrowheads="1"/>
          </p:cNvPicPr>
          <p:nvPr/>
        </p:nvPicPr>
        <p:blipFill>
          <a:blip r:embed="rId2"/>
          <a:srcRect/>
          <a:stretch>
            <a:fillRect/>
          </a:stretch>
        </p:blipFill>
        <p:spPr bwMode="auto">
          <a:xfrm>
            <a:off x="341530" y="1222882"/>
            <a:ext cx="8442000" cy="5131118"/>
          </a:xfrm>
          <a:prstGeom prst="rect">
            <a:avLst/>
          </a:prstGeom>
          <a:noFill/>
          <a:ln w="9525">
            <a:noFill/>
            <a:miter lim="800000"/>
            <a:headEnd/>
            <a:tailEnd/>
          </a:ln>
        </p:spPr>
      </p:pic>
    </p:spTree>
    <p:extLst>
      <p:ext uri="{BB962C8B-B14F-4D97-AF65-F5344CB8AC3E}">
        <p14:creationId xmlns:p14="http://schemas.microsoft.com/office/powerpoint/2010/main" val="769300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NGMN 5G Business Models </a:t>
            </a:r>
          </a:p>
        </p:txBody>
      </p:sp>
      <p:pic>
        <p:nvPicPr>
          <p:cNvPr id="2050" name="Picture 2"/>
          <p:cNvPicPr>
            <a:picLocks noChangeAspect="1" noChangeArrowheads="1"/>
          </p:cNvPicPr>
          <p:nvPr/>
        </p:nvPicPr>
        <p:blipFill>
          <a:blip r:embed="rId2"/>
          <a:srcRect/>
          <a:stretch>
            <a:fillRect/>
          </a:stretch>
        </p:blipFill>
        <p:spPr bwMode="auto">
          <a:xfrm>
            <a:off x="206515" y="1404260"/>
            <a:ext cx="8696654" cy="4545020"/>
          </a:xfrm>
          <a:prstGeom prst="rect">
            <a:avLst/>
          </a:prstGeom>
          <a:noFill/>
          <a:ln w="9525">
            <a:noFill/>
            <a:miter lim="800000"/>
            <a:headEnd/>
            <a:tailEnd/>
          </a:ln>
        </p:spPr>
      </p:pic>
    </p:spTree>
    <p:extLst>
      <p:ext uri="{BB962C8B-B14F-4D97-AF65-F5344CB8AC3E}">
        <p14:creationId xmlns:p14="http://schemas.microsoft.com/office/powerpoint/2010/main" val="1221096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mniran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lnDef>
    <a:txDef>
      <a:spPr>
        <a:noFill/>
      </a:spPr>
      <a:bodyPr wrap="none" rtlCol="0">
        <a:spAutoFit/>
      </a:bodyPr>
      <a:lstStyle>
        <a:defPPr>
          <a:defRPr dirty="0" smtClean="0">
            <a:latin typeface="+mn-lt"/>
          </a:defRPr>
        </a:defPPr>
      </a:lstStyle>
    </a:txDef>
  </a:objectDefaults>
  <a:extraClrSchemeLst>
    <a:extraClrScheme>
      <a:clrScheme name="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mniran-CF00-functionalDescription-template" id="{DF332D3A-4001-D947-AE9E-2473D520E8A8}" vid="{759A2307-25D4-A748-89E9-CCCBC87FF11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omniran-CF00-functionalDescription-template</Template>
  <TotalTime>112</TotalTime>
  <Words>1386</Words>
  <Application>Microsoft Macintosh PowerPoint</Application>
  <PresentationFormat>On-screen Show (4:3)</PresentationFormat>
  <Paragraphs>274</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 Narrow</vt:lpstr>
      <vt:lpstr>ＭＳ Ｐゴシック</vt:lpstr>
      <vt:lpstr>SimSun</vt:lpstr>
      <vt:lpstr>Times</vt:lpstr>
      <vt:lpstr>Times New Roman</vt:lpstr>
      <vt:lpstr>omniran_template</vt:lpstr>
      <vt:lpstr>PowerPoint Presentation</vt:lpstr>
      <vt:lpstr>Potential OmniRAN contribution to  802.1 Industry Connections Activity</vt:lpstr>
      <vt:lpstr>802.1 Industry Connections Activity ‘IEEE 802 network enhancements for the next decade’</vt:lpstr>
      <vt:lpstr>802.1 Industry Connections Activity ‘IEEE 802 network enhancements for the next decade’</vt:lpstr>
      <vt:lpstr>‘5G’ Radio Requirements</vt:lpstr>
      <vt:lpstr>IEEE 802 matches 5G radio requirements</vt:lpstr>
      <vt:lpstr>‘5G’ Network Requirements</vt:lpstr>
      <vt:lpstr>NGMN 5G Use Cases</vt:lpstr>
      <vt:lpstr>NGMN 5G Business Models </vt:lpstr>
      <vt:lpstr>IEEE 802 Network Reference Model</vt:lpstr>
      <vt:lpstr>IEEE 802 access accommodates all the business arrangements considered in 5G </vt:lpstr>
      <vt:lpstr>Network Slicing – the most prominent new ‘5G’ feature</vt:lpstr>
      <vt:lpstr>5G Network Slicing</vt:lpstr>
      <vt:lpstr>Description of Network Slicing Concept by NGMN Alliance </vt:lpstr>
      <vt:lpstr>Description of Network Slicing Concept by NGMN Alliance, cont.</vt:lpstr>
      <vt:lpstr>NGMN 5G Network Slicing picture</vt:lpstr>
      <vt:lpstr>3GPP-related Network Slicing Standardization</vt:lpstr>
      <vt:lpstr>TR 23799 Key issue 1: Support of network slicing</vt:lpstr>
      <vt:lpstr>3GPP TR 23799 Work Tasks for Network Slicing</vt:lpstr>
      <vt:lpstr>IEEE 802 well supports network slicing</vt:lpstr>
      <vt:lpstr>Virtual network vs. virtualized network P802.1CF-D0.4, section 6.7</vt:lpstr>
      <vt:lpstr>Conclusion and  Way forward</vt:lpstr>
      <vt:lpstr>Conclusion</vt:lpstr>
      <vt:lpstr>Proposed way forward</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 Riegel</dc:creator>
  <cp:lastModifiedBy>Max Riegel</cp:lastModifiedBy>
  <cp:revision>14</cp:revision>
  <cp:lastPrinted>1998-02-10T13:28:06Z</cp:lastPrinted>
  <dcterms:created xsi:type="dcterms:W3CDTF">2017-05-16T07:28:07Z</dcterms:created>
  <dcterms:modified xsi:type="dcterms:W3CDTF">2017-05-16T09:44:04Z</dcterms:modified>
</cp:coreProperties>
</file>