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7" r:id="rId2"/>
    <p:sldId id="262" r:id="rId3"/>
    <p:sldId id="298" r:id="rId4"/>
    <p:sldId id="299" r:id="rId5"/>
    <p:sldId id="300" r:id="rId6"/>
    <p:sldId id="301" r:id="rId7"/>
    <p:sldId id="302" r:id="rId8"/>
    <p:sldId id="303" r:id="rId9"/>
    <p:sldId id="304" r:id="rId10"/>
    <p:sldId id="306" r:id="rId11"/>
    <p:sldId id="307" r:id="rId12"/>
    <p:sldId id="305" r:id="rId13"/>
  </p:sldIdLst>
  <p:sldSz cx="9144000" cy="5143500" type="screen16x9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11" userDrawn="1">
          <p15:clr>
            <a:srgbClr val="A4A3A4"/>
          </p15:clr>
        </p15:guide>
        <p15:guide id="2" pos="20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4" autoAdjust="0"/>
    <p:restoredTop sz="95643" autoAdjust="0"/>
  </p:normalViewPr>
  <p:slideViewPr>
    <p:cSldViewPr>
      <p:cViewPr varScale="1">
        <p:scale>
          <a:sx n="153" d="100"/>
          <a:sy n="153" d="100"/>
        </p:scale>
        <p:origin x="192" y="288"/>
      </p:cViewPr>
      <p:guideLst>
        <p:guide orient="horz" pos="1711"/>
        <p:guide pos="20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vert="horz" anchor="t"/>
          <a:lstStyle>
            <a:lvl1pPr algn="l">
              <a:defRPr sz="3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150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 vert="horz"/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 vert="horz"/>
          <a:lstStyle>
            <a:lvl1pPr>
              <a:defRPr sz="21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500">
                <a:latin typeface="Arial" pitchFamily="34" charset="0"/>
                <a:cs typeface="Arial" pitchFamily="34" charset="0"/>
              </a:defRPr>
            </a:lvl3pPr>
            <a:lvl4pPr>
              <a:defRPr sz="1350">
                <a:latin typeface="Arial" pitchFamily="34" charset="0"/>
                <a:cs typeface="Arial" pitchFamily="34" charset="0"/>
              </a:defRPr>
            </a:lvl4pPr>
            <a:lvl5pPr>
              <a:defRPr sz="1350">
                <a:latin typeface="Arial" pitchFamily="34" charset="0"/>
                <a:cs typeface="Arial" pitchFamily="34" charset="0"/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18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 vert="horz"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500">
                <a:latin typeface="Arial" pitchFamily="34" charset="0"/>
                <a:cs typeface="Arial" pitchFamily="34" charset="0"/>
              </a:defRPr>
            </a:lvl2pPr>
            <a:lvl3pPr>
              <a:defRPr sz="135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1800" b="1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 vert="horz"/>
          <a:lstStyle>
            <a:lvl1pPr>
              <a:defRPr sz="1800">
                <a:latin typeface="Arial" pitchFamily="34" charset="0"/>
                <a:cs typeface="Arial" pitchFamily="34" charset="0"/>
              </a:defRPr>
            </a:lvl1pPr>
            <a:lvl2pPr>
              <a:defRPr sz="1500">
                <a:latin typeface="Arial" pitchFamily="34" charset="0"/>
                <a:cs typeface="Arial" pitchFamily="34" charset="0"/>
              </a:defRPr>
            </a:lvl2pPr>
            <a:lvl3pPr>
              <a:defRPr sz="135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vert="horz" anchor="b"/>
          <a:lstStyle>
            <a:lvl1pPr algn="l">
              <a:defRPr sz="15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1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500">
                <a:latin typeface="Arial" pitchFamily="34" charset="0"/>
                <a:cs typeface="Arial" pitchFamily="34" charset="0"/>
              </a:defRPr>
            </a:lvl4pPr>
            <a:lvl5pPr>
              <a:defRPr sz="1500">
                <a:latin typeface="Arial" pitchFamily="34" charset="0"/>
                <a:cs typeface="Arial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>
                <a:latin typeface="Arial" pitchFamily="34" charset="0"/>
                <a:cs typeface="Arial" pitchFamily="34" charset="0"/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vert="horz"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4983" y="57150"/>
            <a:ext cx="176041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050" b="1" dirty="0">
                <a:latin typeface="+mn-lt"/>
              </a:rPr>
              <a:t>omniran-1</a:t>
            </a:r>
            <a:r>
              <a:rPr lang="en-US" sz="1050" b="1" dirty="0">
                <a:latin typeface="+mn-lt"/>
              </a:rPr>
              <a:t>7</a:t>
            </a:r>
            <a:r>
              <a:rPr lang="hr-HR" sz="1050" b="1" dirty="0" smtClean="0">
                <a:latin typeface="+mn-lt"/>
              </a:rPr>
              <a:t>-00</a:t>
            </a:r>
            <a:r>
              <a:rPr lang="en-US" sz="1050" b="1" dirty="0" smtClean="0">
                <a:latin typeface="+mn-lt"/>
              </a:rPr>
              <a:t>53</a:t>
            </a:r>
            <a:r>
              <a:rPr lang="hr-HR" sz="1050" b="1" dirty="0" smtClean="0">
                <a:latin typeface="+mn-lt"/>
              </a:rPr>
              <a:t>-00-00ic</a:t>
            </a:r>
            <a:endParaRPr lang="en-US" sz="105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85696" y="4800600"/>
            <a:ext cx="34176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050" smtClean="0"/>
              <a:pPr algn="r"/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ea typeface="ＭＳ Ｐゴシック" charset="-128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ＭＳ Ｐゴシック" charset="-128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  <a:ea typeface="ＭＳ Ｐゴシック" charset="-128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5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79950"/>
              </p:ext>
            </p:extLst>
          </p:nvPr>
        </p:nvGraphicFramePr>
        <p:xfrm>
          <a:off x="539552" y="362318"/>
          <a:ext cx="8280921" cy="2433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78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18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533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6178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9962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500" b="0" dirty="0">
                          <a:solidFill>
                            <a:schemeClr val="tx1"/>
                          </a:solidFill>
                          <a:latin typeface="+mn-lt"/>
                        </a:rPr>
                        <a:t>Layer-2</a:t>
                      </a:r>
                      <a:r>
                        <a:rPr lang="en-US" sz="15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Network Virtualization</a:t>
                      </a:r>
                      <a:endParaRPr lang="en-US" sz="1500" b="0" dirty="0"/>
                    </a:p>
                  </a:txBody>
                  <a:tcPr marL="27000" marR="27000" marT="27000" marB="27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2676">
                <a:tc gridSpan="4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Date: </a:t>
                      </a:r>
                      <a:r>
                        <a:rPr lang="en-US" sz="900" dirty="0" smtClean="0"/>
                        <a:t>2017-07-10</a:t>
                      </a:r>
                      <a:endParaRPr lang="en-US" sz="900" dirty="0"/>
                    </a:p>
                  </a:txBody>
                  <a:tcPr marL="27000" marR="27000" marT="27000" marB="27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45423">
                <a:tc gridSpan="4">
                  <a:txBody>
                    <a:bodyPr/>
                    <a:lstStyle/>
                    <a:p>
                      <a:r>
                        <a:rPr lang="en-US" sz="900" b="1" i="1" dirty="0"/>
                        <a:t>Authors:</a:t>
                      </a:r>
                    </a:p>
                  </a:txBody>
                  <a:tcPr marL="27000" marR="27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2960">
                <a:tc>
                  <a:txBody>
                    <a:bodyPr/>
                    <a:lstStyle/>
                    <a:p>
                      <a:r>
                        <a:rPr lang="en-US" sz="800" b="0" i="1" dirty="0"/>
                        <a:t>Name</a:t>
                      </a:r>
                    </a:p>
                  </a:txBody>
                  <a:tcPr marL="27000" marR="27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1" dirty="0"/>
                        <a:t>Affiliation</a:t>
                      </a:r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1" dirty="0"/>
                        <a:t>Phone</a:t>
                      </a:r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0" i="1" dirty="0"/>
                        <a:t>Email</a:t>
                      </a:r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r>
                        <a:rPr lang="en-US" sz="1100" dirty="0"/>
                        <a:t>Max</a:t>
                      </a:r>
                      <a:r>
                        <a:rPr lang="en-US" sz="1100" baseline="0" dirty="0"/>
                        <a:t> Riegel</a:t>
                      </a:r>
                      <a:endParaRPr lang="en-US" sz="1100" dirty="0"/>
                    </a:p>
                  </a:txBody>
                  <a:tcPr marL="27000" marR="27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Nokia Bell Labs</a:t>
                      </a:r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maximilian.riegel@nokia.com</a:t>
                      </a:r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7000" marR="27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800" b="1" i="1" dirty="0"/>
                        <a:t>Notice:</a:t>
                      </a:r>
                    </a:p>
                    <a:p>
                      <a:r>
                        <a:rPr lang="en-US" sz="8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8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8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800" i="0" dirty="0"/>
                    </a:p>
                  </a:txBody>
                  <a:tcPr marL="27000" marR="27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7816">
                <a:tc gridSpan="4">
                  <a:txBody>
                    <a:bodyPr/>
                    <a:lstStyle/>
                    <a:p>
                      <a:r>
                        <a:rPr lang="en-US" sz="800" b="1" i="1" dirty="0"/>
                        <a:t>Copyright policy:</a:t>
                      </a:r>
                    </a:p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800" dirty="0"/>
                    </a:p>
                  </a:txBody>
                  <a:tcPr marL="27000" marR="27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3557">
                <a:tc gridSpan="4">
                  <a:txBody>
                    <a:bodyPr/>
                    <a:lstStyle/>
                    <a:p>
                      <a:r>
                        <a:rPr lang="en-US" sz="800" b="1" i="1" dirty="0"/>
                        <a:t>Patent policy:</a:t>
                      </a:r>
                    </a:p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8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27000" marR="27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9551" y="3111810"/>
            <a:ext cx="8280921" cy="1574490"/>
          </a:xfrm>
          <a:prstGeom prst="rect">
            <a:avLst/>
          </a:prstGeom>
          <a:noFill/>
        </p:spPr>
        <p:txBody>
          <a:bodyPr wrap="square" lIns="27000" tIns="27000" rIns="27000" bIns="27000" rtlCol="0">
            <a:normAutofit/>
          </a:bodyPr>
          <a:lstStyle/>
          <a:p>
            <a:pPr algn="ctr"/>
            <a:r>
              <a:rPr lang="en-US" sz="1500" dirty="0">
                <a:latin typeface="+mn-lt"/>
              </a:rPr>
              <a:t>Abstract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presentation provides</a:t>
            </a:r>
            <a:r>
              <a:rPr lang="is-IS" dirty="0">
                <a:latin typeface="+mn-lt"/>
              </a:rPr>
              <a:t> an introduction into the </a:t>
            </a:r>
            <a:r>
              <a:rPr lang="is-IS" dirty="0" smtClean="0">
                <a:latin typeface="+mn-lt"/>
              </a:rPr>
              <a:t>rationales and </a:t>
            </a:r>
            <a:r>
              <a:rPr lang="is-IS" dirty="0">
                <a:latin typeface="+mn-lt"/>
              </a:rPr>
              <a:t>basic concepts for Layer-2 virtualized networks.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Standardization demand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900" y="1151335"/>
            <a:ext cx="3011488" cy="479822"/>
          </a:xfrm>
        </p:spPr>
        <p:txBody>
          <a:bodyPr/>
          <a:lstStyle/>
          <a:p>
            <a:r>
              <a:rPr lang="en-US" smtClean="0"/>
              <a:t>Landlord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Owns and operates the network infrastructure</a:t>
            </a:r>
          </a:p>
          <a:p>
            <a:r>
              <a:rPr lang="en-US" smtClean="0"/>
              <a:t>Assigns resources to multiple tenants according to contractual agreements</a:t>
            </a:r>
          </a:p>
          <a:p>
            <a:r>
              <a:rPr lang="en-US" smtClean="0"/>
              <a:t>A common template of a virtualized network would simplify business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80112" y="1151335"/>
            <a:ext cx="3106689" cy="479822"/>
          </a:xfrm>
        </p:spPr>
        <p:txBody>
          <a:bodyPr/>
          <a:lstStyle/>
          <a:p>
            <a:r>
              <a:rPr lang="en-US" smtClean="0"/>
              <a:t>Tenant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Produces a service at multiple locations</a:t>
            </a:r>
          </a:p>
          <a:p>
            <a:r>
              <a:rPr lang="en-US" dirty="0" smtClean="0"/>
              <a:t>Requires same kind of virtualized network at all of the locations.</a:t>
            </a:r>
          </a:p>
          <a:p>
            <a:r>
              <a:rPr lang="en-US" dirty="0" smtClean="0"/>
              <a:t>A common template of a virtualized network would simplify the business.</a:t>
            </a:r>
            <a:endParaRPr lang="en-US" dirty="0"/>
          </a:p>
        </p:txBody>
      </p:sp>
      <p:grpSp>
        <p:nvGrpSpPr>
          <p:cNvPr id="7" name="Group 61"/>
          <p:cNvGrpSpPr>
            <a:grpSpLocks noChangeAspect="1"/>
          </p:cNvGrpSpPr>
          <p:nvPr/>
        </p:nvGrpSpPr>
        <p:grpSpPr>
          <a:xfrm>
            <a:off x="878982" y="950344"/>
            <a:ext cx="486054" cy="616159"/>
            <a:chOff x="6305550" y="2947988"/>
            <a:chExt cx="314325" cy="398462"/>
          </a:xfrm>
        </p:grpSpPr>
        <p:sp>
          <p:nvSpPr>
            <p:cNvPr id="8" name="Freeform 79"/>
            <p:cNvSpPr>
              <a:spLocks noEditPoints="1"/>
            </p:cNvSpPr>
            <p:nvPr/>
          </p:nvSpPr>
          <p:spPr bwMode="auto">
            <a:xfrm>
              <a:off x="6388100" y="2947988"/>
              <a:ext cx="152400" cy="152400"/>
            </a:xfrm>
            <a:custGeom>
              <a:avLst/>
              <a:gdLst>
                <a:gd name="T0" fmla="*/ 68 w 135"/>
                <a:gd name="T1" fmla="*/ 135 h 135"/>
                <a:gd name="T2" fmla="*/ 0 w 135"/>
                <a:gd name="T3" fmla="*/ 67 h 135"/>
                <a:gd name="T4" fmla="*/ 68 w 135"/>
                <a:gd name="T5" fmla="*/ 0 h 135"/>
                <a:gd name="T6" fmla="*/ 135 w 135"/>
                <a:gd name="T7" fmla="*/ 67 h 135"/>
                <a:gd name="T8" fmla="*/ 68 w 135"/>
                <a:gd name="T9" fmla="*/ 135 h 135"/>
                <a:gd name="T10" fmla="*/ 68 w 135"/>
                <a:gd name="T11" fmla="*/ 21 h 135"/>
                <a:gd name="T12" fmla="*/ 22 w 135"/>
                <a:gd name="T13" fmla="*/ 67 h 135"/>
                <a:gd name="T14" fmla="*/ 68 w 135"/>
                <a:gd name="T15" fmla="*/ 114 h 135"/>
                <a:gd name="T16" fmla="*/ 114 w 135"/>
                <a:gd name="T17" fmla="*/ 67 h 135"/>
                <a:gd name="T18" fmla="*/ 68 w 135"/>
                <a:gd name="T19" fmla="*/ 2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135">
                  <a:moveTo>
                    <a:pt x="68" y="135"/>
                  </a:moveTo>
                  <a:cubicBezTo>
                    <a:pt x="31" y="135"/>
                    <a:pt x="0" y="105"/>
                    <a:pt x="0" y="67"/>
                  </a:cubicBezTo>
                  <a:cubicBezTo>
                    <a:pt x="0" y="30"/>
                    <a:pt x="31" y="0"/>
                    <a:pt x="68" y="0"/>
                  </a:cubicBezTo>
                  <a:cubicBezTo>
                    <a:pt x="105" y="0"/>
                    <a:pt x="135" y="30"/>
                    <a:pt x="135" y="67"/>
                  </a:cubicBezTo>
                  <a:cubicBezTo>
                    <a:pt x="135" y="105"/>
                    <a:pt x="105" y="135"/>
                    <a:pt x="68" y="135"/>
                  </a:cubicBezTo>
                  <a:close/>
                  <a:moveTo>
                    <a:pt x="68" y="21"/>
                  </a:moveTo>
                  <a:cubicBezTo>
                    <a:pt x="42" y="21"/>
                    <a:pt x="22" y="42"/>
                    <a:pt x="22" y="67"/>
                  </a:cubicBezTo>
                  <a:cubicBezTo>
                    <a:pt x="22" y="93"/>
                    <a:pt x="42" y="114"/>
                    <a:pt x="68" y="114"/>
                  </a:cubicBezTo>
                  <a:cubicBezTo>
                    <a:pt x="93" y="114"/>
                    <a:pt x="114" y="93"/>
                    <a:pt x="114" y="67"/>
                  </a:cubicBezTo>
                  <a:cubicBezTo>
                    <a:pt x="114" y="42"/>
                    <a:pt x="93" y="21"/>
                    <a:pt x="68" y="21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900"/>
            </a:p>
          </p:txBody>
        </p:sp>
        <p:sp>
          <p:nvSpPr>
            <p:cNvPr id="9" name="Freeform 80"/>
            <p:cNvSpPr>
              <a:spLocks noEditPoints="1"/>
            </p:cNvSpPr>
            <p:nvPr/>
          </p:nvSpPr>
          <p:spPr bwMode="auto">
            <a:xfrm>
              <a:off x="6305550" y="3106738"/>
              <a:ext cx="314325" cy="239712"/>
            </a:xfrm>
            <a:custGeom>
              <a:avLst/>
              <a:gdLst>
                <a:gd name="T0" fmla="*/ 219 w 279"/>
                <a:gd name="T1" fmla="*/ 213 h 213"/>
                <a:gd name="T2" fmla="*/ 60 w 279"/>
                <a:gd name="T3" fmla="*/ 213 h 213"/>
                <a:gd name="T4" fmla="*/ 50 w 279"/>
                <a:gd name="T5" fmla="*/ 202 h 213"/>
                <a:gd name="T6" fmla="*/ 50 w 279"/>
                <a:gd name="T7" fmla="*/ 140 h 213"/>
                <a:gd name="T8" fmla="*/ 11 w 279"/>
                <a:gd name="T9" fmla="*/ 140 h 213"/>
                <a:gd name="T10" fmla="*/ 0 w 279"/>
                <a:gd name="T11" fmla="*/ 129 h 213"/>
                <a:gd name="T12" fmla="*/ 0 w 279"/>
                <a:gd name="T13" fmla="*/ 44 h 213"/>
                <a:gd name="T14" fmla="*/ 35 w 279"/>
                <a:gd name="T15" fmla="*/ 8 h 213"/>
                <a:gd name="T16" fmla="*/ 38 w 279"/>
                <a:gd name="T17" fmla="*/ 8 h 213"/>
                <a:gd name="T18" fmla="*/ 101 w 279"/>
                <a:gd name="T19" fmla="*/ 1 h 213"/>
                <a:gd name="T20" fmla="*/ 109 w 279"/>
                <a:gd name="T21" fmla="*/ 3 h 213"/>
                <a:gd name="T22" fmla="*/ 113 w 279"/>
                <a:gd name="T23" fmla="*/ 11 h 213"/>
                <a:gd name="T24" fmla="*/ 139 w 279"/>
                <a:gd name="T25" fmla="*/ 37 h 213"/>
                <a:gd name="T26" fmla="*/ 165 w 279"/>
                <a:gd name="T27" fmla="*/ 11 h 213"/>
                <a:gd name="T28" fmla="*/ 168 w 279"/>
                <a:gd name="T29" fmla="*/ 3 h 213"/>
                <a:gd name="T30" fmla="*/ 176 w 279"/>
                <a:gd name="T31" fmla="*/ 1 h 213"/>
                <a:gd name="T32" fmla="*/ 244 w 279"/>
                <a:gd name="T33" fmla="*/ 8 h 213"/>
                <a:gd name="T34" fmla="*/ 279 w 279"/>
                <a:gd name="T35" fmla="*/ 44 h 213"/>
                <a:gd name="T36" fmla="*/ 279 w 279"/>
                <a:gd name="T37" fmla="*/ 129 h 213"/>
                <a:gd name="T38" fmla="*/ 269 w 279"/>
                <a:gd name="T39" fmla="*/ 140 h 213"/>
                <a:gd name="T40" fmla="*/ 230 w 279"/>
                <a:gd name="T41" fmla="*/ 140 h 213"/>
                <a:gd name="T42" fmla="*/ 230 w 279"/>
                <a:gd name="T43" fmla="*/ 202 h 213"/>
                <a:gd name="T44" fmla="*/ 219 w 279"/>
                <a:gd name="T45" fmla="*/ 213 h 213"/>
                <a:gd name="T46" fmla="*/ 71 w 279"/>
                <a:gd name="T47" fmla="*/ 192 h 213"/>
                <a:gd name="T48" fmla="*/ 208 w 279"/>
                <a:gd name="T49" fmla="*/ 192 h 213"/>
                <a:gd name="T50" fmla="*/ 208 w 279"/>
                <a:gd name="T51" fmla="*/ 91 h 213"/>
                <a:gd name="T52" fmla="*/ 219 w 279"/>
                <a:gd name="T53" fmla="*/ 80 h 213"/>
                <a:gd name="T54" fmla="*/ 230 w 279"/>
                <a:gd name="T55" fmla="*/ 91 h 213"/>
                <a:gd name="T56" fmla="*/ 230 w 279"/>
                <a:gd name="T57" fmla="*/ 118 h 213"/>
                <a:gd name="T58" fmla="*/ 258 w 279"/>
                <a:gd name="T59" fmla="*/ 118 h 213"/>
                <a:gd name="T60" fmla="*/ 258 w 279"/>
                <a:gd name="T61" fmla="*/ 44 h 213"/>
                <a:gd name="T62" fmla="*/ 244 w 279"/>
                <a:gd name="T63" fmla="*/ 30 h 213"/>
                <a:gd name="T64" fmla="*/ 240 w 279"/>
                <a:gd name="T65" fmla="*/ 30 h 213"/>
                <a:gd name="T66" fmla="*/ 239 w 279"/>
                <a:gd name="T67" fmla="*/ 29 h 213"/>
                <a:gd name="T68" fmla="*/ 184 w 279"/>
                <a:gd name="T69" fmla="*/ 23 h 213"/>
                <a:gd name="T70" fmla="*/ 139 w 279"/>
                <a:gd name="T71" fmla="*/ 58 h 213"/>
                <a:gd name="T72" fmla="*/ 93 w 279"/>
                <a:gd name="T73" fmla="*/ 23 h 213"/>
                <a:gd name="T74" fmla="*/ 40 w 279"/>
                <a:gd name="T75" fmla="*/ 29 h 213"/>
                <a:gd name="T76" fmla="*/ 39 w 279"/>
                <a:gd name="T77" fmla="*/ 30 h 213"/>
                <a:gd name="T78" fmla="*/ 35 w 279"/>
                <a:gd name="T79" fmla="*/ 30 h 213"/>
                <a:gd name="T80" fmla="*/ 21 w 279"/>
                <a:gd name="T81" fmla="*/ 44 h 213"/>
                <a:gd name="T82" fmla="*/ 21 w 279"/>
                <a:gd name="T83" fmla="*/ 118 h 213"/>
                <a:gd name="T84" fmla="*/ 60 w 279"/>
                <a:gd name="T85" fmla="*/ 118 h 213"/>
                <a:gd name="T86" fmla="*/ 71 w 279"/>
                <a:gd name="T87" fmla="*/ 129 h 213"/>
                <a:gd name="T88" fmla="*/ 71 w 279"/>
                <a:gd name="T89" fmla="*/ 19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9" h="213">
                  <a:moveTo>
                    <a:pt x="219" y="213"/>
                  </a:moveTo>
                  <a:cubicBezTo>
                    <a:pt x="60" y="213"/>
                    <a:pt x="60" y="213"/>
                    <a:pt x="60" y="213"/>
                  </a:cubicBezTo>
                  <a:cubicBezTo>
                    <a:pt x="54" y="213"/>
                    <a:pt x="50" y="208"/>
                    <a:pt x="50" y="202"/>
                  </a:cubicBezTo>
                  <a:cubicBezTo>
                    <a:pt x="50" y="140"/>
                    <a:pt x="50" y="140"/>
                    <a:pt x="50" y="140"/>
                  </a:cubicBezTo>
                  <a:cubicBezTo>
                    <a:pt x="11" y="140"/>
                    <a:pt x="11" y="140"/>
                    <a:pt x="11" y="140"/>
                  </a:cubicBezTo>
                  <a:cubicBezTo>
                    <a:pt x="5" y="140"/>
                    <a:pt x="0" y="135"/>
                    <a:pt x="0" y="129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4"/>
                    <a:pt x="16" y="8"/>
                    <a:pt x="35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101" y="1"/>
                    <a:pt x="101" y="1"/>
                    <a:pt x="101" y="1"/>
                  </a:cubicBezTo>
                  <a:cubicBezTo>
                    <a:pt x="104" y="0"/>
                    <a:pt x="107" y="1"/>
                    <a:pt x="109" y="3"/>
                  </a:cubicBezTo>
                  <a:cubicBezTo>
                    <a:pt x="112" y="5"/>
                    <a:pt x="113" y="8"/>
                    <a:pt x="113" y="11"/>
                  </a:cubicBezTo>
                  <a:cubicBezTo>
                    <a:pt x="113" y="25"/>
                    <a:pt x="124" y="37"/>
                    <a:pt x="139" y="37"/>
                  </a:cubicBezTo>
                  <a:cubicBezTo>
                    <a:pt x="153" y="37"/>
                    <a:pt x="165" y="25"/>
                    <a:pt x="165" y="11"/>
                  </a:cubicBezTo>
                  <a:cubicBezTo>
                    <a:pt x="165" y="8"/>
                    <a:pt x="166" y="5"/>
                    <a:pt x="168" y="3"/>
                  </a:cubicBezTo>
                  <a:cubicBezTo>
                    <a:pt x="170" y="1"/>
                    <a:pt x="173" y="0"/>
                    <a:pt x="176" y="1"/>
                  </a:cubicBezTo>
                  <a:cubicBezTo>
                    <a:pt x="244" y="8"/>
                    <a:pt x="244" y="8"/>
                    <a:pt x="244" y="8"/>
                  </a:cubicBezTo>
                  <a:cubicBezTo>
                    <a:pt x="263" y="8"/>
                    <a:pt x="279" y="24"/>
                    <a:pt x="279" y="44"/>
                  </a:cubicBezTo>
                  <a:cubicBezTo>
                    <a:pt x="279" y="129"/>
                    <a:pt x="279" y="129"/>
                    <a:pt x="279" y="129"/>
                  </a:cubicBezTo>
                  <a:cubicBezTo>
                    <a:pt x="279" y="135"/>
                    <a:pt x="274" y="140"/>
                    <a:pt x="269" y="140"/>
                  </a:cubicBezTo>
                  <a:cubicBezTo>
                    <a:pt x="230" y="140"/>
                    <a:pt x="230" y="140"/>
                    <a:pt x="230" y="140"/>
                  </a:cubicBezTo>
                  <a:cubicBezTo>
                    <a:pt x="230" y="202"/>
                    <a:pt x="230" y="202"/>
                    <a:pt x="230" y="202"/>
                  </a:cubicBezTo>
                  <a:cubicBezTo>
                    <a:pt x="230" y="208"/>
                    <a:pt x="225" y="213"/>
                    <a:pt x="219" y="213"/>
                  </a:cubicBezTo>
                  <a:close/>
                  <a:moveTo>
                    <a:pt x="71" y="192"/>
                  </a:moveTo>
                  <a:cubicBezTo>
                    <a:pt x="208" y="192"/>
                    <a:pt x="208" y="192"/>
                    <a:pt x="208" y="192"/>
                  </a:cubicBezTo>
                  <a:cubicBezTo>
                    <a:pt x="208" y="91"/>
                    <a:pt x="208" y="91"/>
                    <a:pt x="208" y="91"/>
                  </a:cubicBezTo>
                  <a:cubicBezTo>
                    <a:pt x="208" y="85"/>
                    <a:pt x="213" y="80"/>
                    <a:pt x="219" y="80"/>
                  </a:cubicBezTo>
                  <a:cubicBezTo>
                    <a:pt x="225" y="80"/>
                    <a:pt x="230" y="85"/>
                    <a:pt x="230" y="91"/>
                  </a:cubicBezTo>
                  <a:cubicBezTo>
                    <a:pt x="230" y="118"/>
                    <a:pt x="230" y="118"/>
                    <a:pt x="230" y="118"/>
                  </a:cubicBezTo>
                  <a:cubicBezTo>
                    <a:pt x="258" y="118"/>
                    <a:pt x="258" y="118"/>
                    <a:pt x="258" y="118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36"/>
                    <a:pt x="252" y="30"/>
                    <a:pt x="244" y="30"/>
                  </a:cubicBezTo>
                  <a:cubicBezTo>
                    <a:pt x="240" y="30"/>
                    <a:pt x="240" y="30"/>
                    <a:pt x="240" y="30"/>
                  </a:cubicBezTo>
                  <a:cubicBezTo>
                    <a:pt x="240" y="30"/>
                    <a:pt x="239" y="29"/>
                    <a:pt x="239" y="29"/>
                  </a:cubicBezTo>
                  <a:cubicBezTo>
                    <a:pt x="184" y="23"/>
                    <a:pt x="184" y="23"/>
                    <a:pt x="184" y="23"/>
                  </a:cubicBezTo>
                  <a:cubicBezTo>
                    <a:pt x="179" y="43"/>
                    <a:pt x="161" y="58"/>
                    <a:pt x="139" y="58"/>
                  </a:cubicBezTo>
                  <a:cubicBezTo>
                    <a:pt x="117" y="58"/>
                    <a:pt x="99" y="43"/>
                    <a:pt x="93" y="23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40" y="29"/>
                    <a:pt x="40" y="30"/>
                    <a:pt x="39" y="30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28" y="30"/>
                    <a:pt x="21" y="36"/>
                    <a:pt x="21" y="44"/>
                  </a:cubicBezTo>
                  <a:cubicBezTo>
                    <a:pt x="21" y="118"/>
                    <a:pt x="21" y="118"/>
                    <a:pt x="21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6" y="118"/>
                    <a:pt x="71" y="123"/>
                    <a:pt x="71" y="129"/>
                  </a:cubicBezTo>
                  <a:lnTo>
                    <a:pt x="71" y="192"/>
                  </a:ln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900"/>
            </a:p>
          </p:txBody>
        </p:sp>
        <p:sp>
          <p:nvSpPr>
            <p:cNvPr id="10" name="Freeform 81"/>
            <p:cNvSpPr>
              <a:spLocks/>
            </p:cNvSpPr>
            <p:nvPr/>
          </p:nvSpPr>
          <p:spPr bwMode="auto">
            <a:xfrm>
              <a:off x="6361113" y="3195638"/>
              <a:ext cx="23813" cy="68262"/>
            </a:xfrm>
            <a:custGeom>
              <a:avLst/>
              <a:gdLst>
                <a:gd name="T0" fmla="*/ 10 w 21"/>
                <a:gd name="T1" fmla="*/ 60 h 60"/>
                <a:gd name="T2" fmla="*/ 0 w 21"/>
                <a:gd name="T3" fmla="*/ 49 h 60"/>
                <a:gd name="T4" fmla="*/ 0 w 21"/>
                <a:gd name="T5" fmla="*/ 11 h 60"/>
                <a:gd name="T6" fmla="*/ 10 w 21"/>
                <a:gd name="T7" fmla="*/ 0 h 60"/>
                <a:gd name="T8" fmla="*/ 21 w 21"/>
                <a:gd name="T9" fmla="*/ 11 h 60"/>
                <a:gd name="T10" fmla="*/ 21 w 21"/>
                <a:gd name="T11" fmla="*/ 49 h 60"/>
                <a:gd name="T12" fmla="*/ 10 w 21"/>
                <a:gd name="T13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60">
                  <a:moveTo>
                    <a:pt x="10" y="60"/>
                  </a:moveTo>
                  <a:cubicBezTo>
                    <a:pt x="4" y="60"/>
                    <a:pt x="0" y="55"/>
                    <a:pt x="0" y="49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1" y="5"/>
                    <a:pt x="21" y="11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5"/>
                    <a:pt x="16" y="60"/>
                    <a:pt x="10" y="60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900"/>
            </a:p>
          </p:txBody>
        </p:sp>
      </p:grpSp>
      <p:grpSp>
        <p:nvGrpSpPr>
          <p:cNvPr id="11" name="Group 61"/>
          <p:cNvGrpSpPr>
            <a:grpSpLocks noChangeAspect="1"/>
          </p:cNvGrpSpPr>
          <p:nvPr/>
        </p:nvGrpSpPr>
        <p:grpSpPr>
          <a:xfrm>
            <a:off x="5022050" y="933751"/>
            <a:ext cx="486054" cy="616159"/>
            <a:chOff x="6305550" y="2947988"/>
            <a:chExt cx="314325" cy="398462"/>
          </a:xfrm>
        </p:grpSpPr>
        <p:sp>
          <p:nvSpPr>
            <p:cNvPr id="12" name="Freeform 79"/>
            <p:cNvSpPr>
              <a:spLocks noEditPoints="1"/>
            </p:cNvSpPr>
            <p:nvPr/>
          </p:nvSpPr>
          <p:spPr bwMode="auto">
            <a:xfrm>
              <a:off x="6388100" y="2947988"/>
              <a:ext cx="152400" cy="152400"/>
            </a:xfrm>
            <a:custGeom>
              <a:avLst/>
              <a:gdLst>
                <a:gd name="T0" fmla="*/ 68 w 135"/>
                <a:gd name="T1" fmla="*/ 135 h 135"/>
                <a:gd name="T2" fmla="*/ 0 w 135"/>
                <a:gd name="T3" fmla="*/ 67 h 135"/>
                <a:gd name="T4" fmla="*/ 68 w 135"/>
                <a:gd name="T5" fmla="*/ 0 h 135"/>
                <a:gd name="T6" fmla="*/ 135 w 135"/>
                <a:gd name="T7" fmla="*/ 67 h 135"/>
                <a:gd name="T8" fmla="*/ 68 w 135"/>
                <a:gd name="T9" fmla="*/ 135 h 135"/>
                <a:gd name="T10" fmla="*/ 68 w 135"/>
                <a:gd name="T11" fmla="*/ 21 h 135"/>
                <a:gd name="T12" fmla="*/ 22 w 135"/>
                <a:gd name="T13" fmla="*/ 67 h 135"/>
                <a:gd name="T14" fmla="*/ 68 w 135"/>
                <a:gd name="T15" fmla="*/ 114 h 135"/>
                <a:gd name="T16" fmla="*/ 114 w 135"/>
                <a:gd name="T17" fmla="*/ 67 h 135"/>
                <a:gd name="T18" fmla="*/ 68 w 135"/>
                <a:gd name="T19" fmla="*/ 21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135">
                  <a:moveTo>
                    <a:pt x="68" y="135"/>
                  </a:moveTo>
                  <a:cubicBezTo>
                    <a:pt x="31" y="135"/>
                    <a:pt x="0" y="105"/>
                    <a:pt x="0" y="67"/>
                  </a:cubicBezTo>
                  <a:cubicBezTo>
                    <a:pt x="0" y="30"/>
                    <a:pt x="31" y="0"/>
                    <a:pt x="68" y="0"/>
                  </a:cubicBezTo>
                  <a:cubicBezTo>
                    <a:pt x="105" y="0"/>
                    <a:pt x="135" y="30"/>
                    <a:pt x="135" y="67"/>
                  </a:cubicBezTo>
                  <a:cubicBezTo>
                    <a:pt x="135" y="105"/>
                    <a:pt x="105" y="135"/>
                    <a:pt x="68" y="135"/>
                  </a:cubicBezTo>
                  <a:close/>
                  <a:moveTo>
                    <a:pt x="68" y="21"/>
                  </a:moveTo>
                  <a:cubicBezTo>
                    <a:pt x="42" y="21"/>
                    <a:pt x="22" y="42"/>
                    <a:pt x="22" y="67"/>
                  </a:cubicBezTo>
                  <a:cubicBezTo>
                    <a:pt x="22" y="93"/>
                    <a:pt x="42" y="114"/>
                    <a:pt x="68" y="114"/>
                  </a:cubicBezTo>
                  <a:cubicBezTo>
                    <a:pt x="93" y="114"/>
                    <a:pt x="114" y="93"/>
                    <a:pt x="114" y="67"/>
                  </a:cubicBezTo>
                  <a:cubicBezTo>
                    <a:pt x="114" y="42"/>
                    <a:pt x="93" y="21"/>
                    <a:pt x="68" y="21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900"/>
            </a:p>
          </p:txBody>
        </p:sp>
        <p:sp>
          <p:nvSpPr>
            <p:cNvPr id="13" name="Freeform 80"/>
            <p:cNvSpPr>
              <a:spLocks noEditPoints="1"/>
            </p:cNvSpPr>
            <p:nvPr/>
          </p:nvSpPr>
          <p:spPr bwMode="auto">
            <a:xfrm>
              <a:off x="6305550" y="3106738"/>
              <a:ext cx="314325" cy="239712"/>
            </a:xfrm>
            <a:custGeom>
              <a:avLst/>
              <a:gdLst>
                <a:gd name="T0" fmla="*/ 219 w 279"/>
                <a:gd name="T1" fmla="*/ 213 h 213"/>
                <a:gd name="T2" fmla="*/ 60 w 279"/>
                <a:gd name="T3" fmla="*/ 213 h 213"/>
                <a:gd name="T4" fmla="*/ 50 w 279"/>
                <a:gd name="T5" fmla="*/ 202 h 213"/>
                <a:gd name="T6" fmla="*/ 50 w 279"/>
                <a:gd name="T7" fmla="*/ 140 h 213"/>
                <a:gd name="T8" fmla="*/ 11 w 279"/>
                <a:gd name="T9" fmla="*/ 140 h 213"/>
                <a:gd name="T10" fmla="*/ 0 w 279"/>
                <a:gd name="T11" fmla="*/ 129 h 213"/>
                <a:gd name="T12" fmla="*/ 0 w 279"/>
                <a:gd name="T13" fmla="*/ 44 h 213"/>
                <a:gd name="T14" fmla="*/ 35 w 279"/>
                <a:gd name="T15" fmla="*/ 8 h 213"/>
                <a:gd name="T16" fmla="*/ 38 w 279"/>
                <a:gd name="T17" fmla="*/ 8 h 213"/>
                <a:gd name="T18" fmla="*/ 101 w 279"/>
                <a:gd name="T19" fmla="*/ 1 h 213"/>
                <a:gd name="T20" fmla="*/ 109 w 279"/>
                <a:gd name="T21" fmla="*/ 3 h 213"/>
                <a:gd name="T22" fmla="*/ 113 w 279"/>
                <a:gd name="T23" fmla="*/ 11 h 213"/>
                <a:gd name="T24" fmla="*/ 139 w 279"/>
                <a:gd name="T25" fmla="*/ 37 h 213"/>
                <a:gd name="T26" fmla="*/ 165 w 279"/>
                <a:gd name="T27" fmla="*/ 11 h 213"/>
                <a:gd name="T28" fmla="*/ 168 w 279"/>
                <a:gd name="T29" fmla="*/ 3 h 213"/>
                <a:gd name="T30" fmla="*/ 176 w 279"/>
                <a:gd name="T31" fmla="*/ 1 h 213"/>
                <a:gd name="T32" fmla="*/ 244 w 279"/>
                <a:gd name="T33" fmla="*/ 8 h 213"/>
                <a:gd name="T34" fmla="*/ 279 w 279"/>
                <a:gd name="T35" fmla="*/ 44 h 213"/>
                <a:gd name="T36" fmla="*/ 279 w 279"/>
                <a:gd name="T37" fmla="*/ 129 h 213"/>
                <a:gd name="T38" fmla="*/ 269 w 279"/>
                <a:gd name="T39" fmla="*/ 140 h 213"/>
                <a:gd name="T40" fmla="*/ 230 w 279"/>
                <a:gd name="T41" fmla="*/ 140 h 213"/>
                <a:gd name="T42" fmla="*/ 230 w 279"/>
                <a:gd name="T43" fmla="*/ 202 h 213"/>
                <a:gd name="T44" fmla="*/ 219 w 279"/>
                <a:gd name="T45" fmla="*/ 213 h 213"/>
                <a:gd name="T46" fmla="*/ 71 w 279"/>
                <a:gd name="T47" fmla="*/ 192 h 213"/>
                <a:gd name="T48" fmla="*/ 208 w 279"/>
                <a:gd name="T49" fmla="*/ 192 h 213"/>
                <a:gd name="T50" fmla="*/ 208 w 279"/>
                <a:gd name="T51" fmla="*/ 91 h 213"/>
                <a:gd name="T52" fmla="*/ 219 w 279"/>
                <a:gd name="T53" fmla="*/ 80 h 213"/>
                <a:gd name="T54" fmla="*/ 230 w 279"/>
                <a:gd name="T55" fmla="*/ 91 h 213"/>
                <a:gd name="T56" fmla="*/ 230 w 279"/>
                <a:gd name="T57" fmla="*/ 118 h 213"/>
                <a:gd name="T58" fmla="*/ 258 w 279"/>
                <a:gd name="T59" fmla="*/ 118 h 213"/>
                <a:gd name="T60" fmla="*/ 258 w 279"/>
                <a:gd name="T61" fmla="*/ 44 h 213"/>
                <a:gd name="T62" fmla="*/ 244 w 279"/>
                <a:gd name="T63" fmla="*/ 30 h 213"/>
                <a:gd name="T64" fmla="*/ 240 w 279"/>
                <a:gd name="T65" fmla="*/ 30 h 213"/>
                <a:gd name="T66" fmla="*/ 239 w 279"/>
                <a:gd name="T67" fmla="*/ 29 h 213"/>
                <a:gd name="T68" fmla="*/ 184 w 279"/>
                <a:gd name="T69" fmla="*/ 23 h 213"/>
                <a:gd name="T70" fmla="*/ 139 w 279"/>
                <a:gd name="T71" fmla="*/ 58 h 213"/>
                <a:gd name="T72" fmla="*/ 93 w 279"/>
                <a:gd name="T73" fmla="*/ 23 h 213"/>
                <a:gd name="T74" fmla="*/ 40 w 279"/>
                <a:gd name="T75" fmla="*/ 29 h 213"/>
                <a:gd name="T76" fmla="*/ 39 w 279"/>
                <a:gd name="T77" fmla="*/ 30 h 213"/>
                <a:gd name="T78" fmla="*/ 35 w 279"/>
                <a:gd name="T79" fmla="*/ 30 h 213"/>
                <a:gd name="T80" fmla="*/ 21 w 279"/>
                <a:gd name="T81" fmla="*/ 44 h 213"/>
                <a:gd name="T82" fmla="*/ 21 w 279"/>
                <a:gd name="T83" fmla="*/ 118 h 213"/>
                <a:gd name="T84" fmla="*/ 60 w 279"/>
                <a:gd name="T85" fmla="*/ 118 h 213"/>
                <a:gd name="T86" fmla="*/ 71 w 279"/>
                <a:gd name="T87" fmla="*/ 129 h 213"/>
                <a:gd name="T88" fmla="*/ 71 w 279"/>
                <a:gd name="T89" fmla="*/ 19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79" h="213">
                  <a:moveTo>
                    <a:pt x="219" y="213"/>
                  </a:moveTo>
                  <a:cubicBezTo>
                    <a:pt x="60" y="213"/>
                    <a:pt x="60" y="213"/>
                    <a:pt x="60" y="213"/>
                  </a:cubicBezTo>
                  <a:cubicBezTo>
                    <a:pt x="54" y="213"/>
                    <a:pt x="50" y="208"/>
                    <a:pt x="50" y="202"/>
                  </a:cubicBezTo>
                  <a:cubicBezTo>
                    <a:pt x="50" y="140"/>
                    <a:pt x="50" y="140"/>
                    <a:pt x="50" y="140"/>
                  </a:cubicBezTo>
                  <a:cubicBezTo>
                    <a:pt x="11" y="140"/>
                    <a:pt x="11" y="140"/>
                    <a:pt x="11" y="140"/>
                  </a:cubicBezTo>
                  <a:cubicBezTo>
                    <a:pt x="5" y="140"/>
                    <a:pt x="0" y="135"/>
                    <a:pt x="0" y="129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24"/>
                    <a:pt x="16" y="8"/>
                    <a:pt x="35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101" y="1"/>
                    <a:pt x="101" y="1"/>
                    <a:pt x="101" y="1"/>
                  </a:cubicBezTo>
                  <a:cubicBezTo>
                    <a:pt x="104" y="0"/>
                    <a:pt x="107" y="1"/>
                    <a:pt x="109" y="3"/>
                  </a:cubicBezTo>
                  <a:cubicBezTo>
                    <a:pt x="112" y="5"/>
                    <a:pt x="113" y="8"/>
                    <a:pt x="113" y="11"/>
                  </a:cubicBezTo>
                  <a:cubicBezTo>
                    <a:pt x="113" y="25"/>
                    <a:pt x="124" y="37"/>
                    <a:pt x="139" y="37"/>
                  </a:cubicBezTo>
                  <a:cubicBezTo>
                    <a:pt x="153" y="37"/>
                    <a:pt x="165" y="25"/>
                    <a:pt x="165" y="11"/>
                  </a:cubicBezTo>
                  <a:cubicBezTo>
                    <a:pt x="165" y="8"/>
                    <a:pt x="166" y="5"/>
                    <a:pt x="168" y="3"/>
                  </a:cubicBezTo>
                  <a:cubicBezTo>
                    <a:pt x="170" y="1"/>
                    <a:pt x="173" y="0"/>
                    <a:pt x="176" y="1"/>
                  </a:cubicBezTo>
                  <a:cubicBezTo>
                    <a:pt x="244" y="8"/>
                    <a:pt x="244" y="8"/>
                    <a:pt x="244" y="8"/>
                  </a:cubicBezTo>
                  <a:cubicBezTo>
                    <a:pt x="263" y="8"/>
                    <a:pt x="279" y="24"/>
                    <a:pt x="279" y="44"/>
                  </a:cubicBezTo>
                  <a:cubicBezTo>
                    <a:pt x="279" y="129"/>
                    <a:pt x="279" y="129"/>
                    <a:pt x="279" y="129"/>
                  </a:cubicBezTo>
                  <a:cubicBezTo>
                    <a:pt x="279" y="135"/>
                    <a:pt x="274" y="140"/>
                    <a:pt x="269" y="140"/>
                  </a:cubicBezTo>
                  <a:cubicBezTo>
                    <a:pt x="230" y="140"/>
                    <a:pt x="230" y="140"/>
                    <a:pt x="230" y="140"/>
                  </a:cubicBezTo>
                  <a:cubicBezTo>
                    <a:pt x="230" y="202"/>
                    <a:pt x="230" y="202"/>
                    <a:pt x="230" y="202"/>
                  </a:cubicBezTo>
                  <a:cubicBezTo>
                    <a:pt x="230" y="208"/>
                    <a:pt x="225" y="213"/>
                    <a:pt x="219" y="213"/>
                  </a:cubicBezTo>
                  <a:close/>
                  <a:moveTo>
                    <a:pt x="71" y="192"/>
                  </a:moveTo>
                  <a:cubicBezTo>
                    <a:pt x="208" y="192"/>
                    <a:pt x="208" y="192"/>
                    <a:pt x="208" y="192"/>
                  </a:cubicBezTo>
                  <a:cubicBezTo>
                    <a:pt x="208" y="91"/>
                    <a:pt x="208" y="91"/>
                    <a:pt x="208" y="91"/>
                  </a:cubicBezTo>
                  <a:cubicBezTo>
                    <a:pt x="208" y="85"/>
                    <a:pt x="213" y="80"/>
                    <a:pt x="219" y="80"/>
                  </a:cubicBezTo>
                  <a:cubicBezTo>
                    <a:pt x="225" y="80"/>
                    <a:pt x="230" y="85"/>
                    <a:pt x="230" y="91"/>
                  </a:cubicBezTo>
                  <a:cubicBezTo>
                    <a:pt x="230" y="118"/>
                    <a:pt x="230" y="118"/>
                    <a:pt x="230" y="118"/>
                  </a:cubicBezTo>
                  <a:cubicBezTo>
                    <a:pt x="258" y="118"/>
                    <a:pt x="258" y="118"/>
                    <a:pt x="258" y="118"/>
                  </a:cubicBezTo>
                  <a:cubicBezTo>
                    <a:pt x="258" y="44"/>
                    <a:pt x="258" y="44"/>
                    <a:pt x="258" y="44"/>
                  </a:cubicBezTo>
                  <a:cubicBezTo>
                    <a:pt x="258" y="36"/>
                    <a:pt x="252" y="30"/>
                    <a:pt x="244" y="30"/>
                  </a:cubicBezTo>
                  <a:cubicBezTo>
                    <a:pt x="240" y="30"/>
                    <a:pt x="240" y="30"/>
                    <a:pt x="240" y="30"/>
                  </a:cubicBezTo>
                  <a:cubicBezTo>
                    <a:pt x="240" y="30"/>
                    <a:pt x="239" y="29"/>
                    <a:pt x="239" y="29"/>
                  </a:cubicBezTo>
                  <a:cubicBezTo>
                    <a:pt x="184" y="23"/>
                    <a:pt x="184" y="23"/>
                    <a:pt x="184" y="23"/>
                  </a:cubicBezTo>
                  <a:cubicBezTo>
                    <a:pt x="179" y="43"/>
                    <a:pt x="161" y="58"/>
                    <a:pt x="139" y="58"/>
                  </a:cubicBezTo>
                  <a:cubicBezTo>
                    <a:pt x="117" y="58"/>
                    <a:pt x="99" y="43"/>
                    <a:pt x="93" y="23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40" y="29"/>
                    <a:pt x="40" y="30"/>
                    <a:pt x="39" y="30"/>
                  </a:cubicBezTo>
                  <a:cubicBezTo>
                    <a:pt x="35" y="30"/>
                    <a:pt x="35" y="30"/>
                    <a:pt x="35" y="30"/>
                  </a:cubicBezTo>
                  <a:cubicBezTo>
                    <a:pt x="28" y="30"/>
                    <a:pt x="21" y="36"/>
                    <a:pt x="21" y="44"/>
                  </a:cubicBezTo>
                  <a:cubicBezTo>
                    <a:pt x="21" y="118"/>
                    <a:pt x="21" y="118"/>
                    <a:pt x="21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6" y="118"/>
                    <a:pt x="71" y="123"/>
                    <a:pt x="71" y="129"/>
                  </a:cubicBezTo>
                  <a:lnTo>
                    <a:pt x="71" y="192"/>
                  </a:ln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900"/>
            </a:p>
          </p:txBody>
        </p:sp>
        <p:sp>
          <p:nvSpPr>
            <p:cNvPr id="14" name="Freeform 81"/>
            <p:cNvSpPr>
              <a:spLocks/>
            </p:cNvSpPr>
            <p:nvPr/>
          </p:nvSpPr>
          <p:spPr bwMode="auto">
            <a:xfrm>
              <a:off x="6361113" y="3195638"/>
              <a:ext cx="23813" cy="68262"/>
            </a:xfrm>
            <a:custGeom>
              <a:avLst/>
              <a:gdLst>
                <a:gd name="T0" fmla="*/ 10 w 21"/>
                <a:gd name="T1" fmla="*/ 60 h 60"/>
                <a:gd name="T2" fmla="*/ 0 w 21"/>
                <a:gd name="T3" fmla="*/ 49 h 60"/>
                <a:gd name="T4" fmla="*/ 0 w 21"/>
                <a:gd name="T5" fmla="*/ 11 h 60"/>
                <a:gd name="T6" fmla="*/ 10 w 21"/>
                <a:gd name="T7" fmla="*/ 0 h 60"/>
                <a:gd name="T8" fmla="*/ 21 w 21"/>
                <a:gd name="T9" fmla="*/ 11 h 60"/>
                <a:gd name="T10" fmla="*/ 21 w 21"/>
                <a:gd name="T11" fmla="*/ 49 h 60"/>
                <a:gd name="T12" fmla="*/ 10 w 21"/>
                <a:gd name="T13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60">
                  <a:moveTo>
                    <a:pt x="10" y="60"/>
                  </a:moveTo>
                  <a:cubicBezTo>
                    <a:pt x="4" y="60"/>
                    <a:pt x="0" y="55"/>
                    <a:pt x="0" y="49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1" y="5"/>
                    <a:pt x="21" y="11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5"/>
                    <a:pt x="16" y="60"/>
                    <a:pt x="10" y="60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90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457200" y="3880668"/>
            <a:ext cx="8229600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+mn-lt"/>
              </a:rPr>
              <a:t>A common template of a virtualized network could be a YANG data model of a network connecting terminals among each others and with remote locations (access network).</a:t>
            </a:r>
          </a:p>
        </p:txBody>
      </p:sp>
    </p:spTree>
    <p:extLst>
      <p:ext uri="{BB962C8B-B14F-4D97-AF65-F5344CB8AC3E}">
        <p14:creationId xmlns:p14="http://schemas.microsoft.com/office/powerpoint/2010/main" val="15963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969572"/>
            <a:ext cx="2047416" cy="27543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isometricOffAxis1Top">
              <a:rot lat="20711941" lon="20448593" rev="327850"/>
            </a:camera>
            <a:lightRig rig="threePt" dir="t"/>
          </a:scene3d>
          <a:sp3d extrusionH="381000" contourW="12700">
            <a:extrusionClr>
              <a:schemeClr val="bg1">
                <a:lumMod val="65000"/>
              </a:schemeClr>
            </a:extrusionClr>
            <a:contourClr>
              <a:schemeClr val="bg1">
                <a:lumMod val="65000"/>
              </a:schemeClr>
            </a:contourClr>
          </a:sp3d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P802.1CF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843808" y="987574"/>
            <a:ext cx="5842992" cy="295232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 smtClean="0"/>
              <a:t>P802.1CF defines Network Reference Model and Functional Description of IEEE 802 Access Network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 smtClean="0"/>
              <a:t>Network model fits well the deployment scenario in shopping malls and production plants.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en-US" dirty="0" smtClean="0"/>
              <a:t>Plain Layer-2 data path avoids interdependencies with network layer configurations</a:t>
            </a:r>
          </a:p>
          <a:p>
            <a:pPr>
              <a:lnSpc>
                <a:spcPct val="110000"/>
              </a:lnSpc>
              <a:spcBef>
                <a:spcPts val="300"/>
              </a:spcBef>
            </a:pPr>
            <a:r>
              <a:rPr lang="en-US" dirty="0" smtClean="0"/>
              <a:t>Specification contains generic information model (UML) of IEEE 802 Access Network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3880668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+mn-lt"/>
              </a:rPr>
              <a:t>Specification of YANG data model of IEEE 802 Access Network for particular deployment scenario could be based on the generic concepts described in P802.1CF</a:t>
            </a:r>
          </a:p>
        </p:txBody>
      </p:sp>
    </p:spTree>
    <p:extLst>
      <p:ext uri="{BB962C8B-B14F-4D97-AF65-F5344CB8AC3E}">
        <p14:creationId xmlns:p14="http://schemas.microsoft.com/office/powerpoint/2010/main" val="261569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Way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Does it really make sense to standardize a YANG data model of a virtualized IEEE 802 Access Network.</a:t>
            </a:r>
          </a:p>
          <a:p>
            <a:pPr lvl="1"/>
            <a:r>
              <a:rPr lang="en-US" dirty="0" smtClean="0"/>
              <a:t>For which deployment scenario?</a:t>
            </a:r>
          </a:p>
          <a:p>
            <a:pPr lvl="2"/>
            <a:r>
              <a:rPr lang="en-US" dirty="0" smtClean="0"/>
              <a:t>IMHO: There is not the one-fits-all solution.</a:t>
            </a:r>
          </a:p>
          <a:p>
            <a:pPr lvl="1"/>
            <a:r>
              <a:rPr lang="en-US" dirty="0" smtClean="0"/>
              <a:t>Where are the market drivers?</a:t>
            </a:r>
          </a:p>
          <a:p>
            <a:pPr lvl="1"/>
            <a:r>
              <a:rPr lang="en-US" dirty="0" smtClean="0"/>
              <a:t>Who are the opponents?</a:t>
            </a:r>
          </a:p>
          <a:p>
            <a:r>
              <a:rPr lang="en-US" dirty="0" smtClean="0"/>
              <a:t>Is a YANG data model the right approach?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Who would be interested in progressing the idea further?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67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Layer-2 Network Virtualization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 Bell Labs</a:t>
            </a:r>
            <a:r>
              <a:rPr lang="en-US" dirty="0" smtClean="0"/>
              <a:t>)</a:t>
            </a:r>
          </a:p>
          <a:p>
            <a:r>
              <a:rPr lang="en-US" dirty="0" smtClean="0"/>
              <a:t>2017-07-10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Multi-tenancy requirements</a:t>
            </a:r>
          </a:p>
          <a:p>
            <a:pPr lvl="1"/>
            <a:r>
              <a:rPr lang="en-US" dirty="0" smtClean="0"/>
              <a:t>Shopping mall</a:t>
            </a:r>
          </a:p>
          <a:p>
            <a:pPr lvl="1"/>
            <a:r>
              <a:rPr lang="en-US" dirty="0" smtClean="0"/>
              <a:t>Factory floor</a:t>
            </a:r>
          </a:p>
          <a:p>
            <a:r>
              <a:rPr lang="en-US" dirty="0" smtClean="0"/>
              <a:t>Virtual networking</a:t>
            </a:r>
          </a:p>
          <a:p>
            <a:r>
              <a:rPr lang="en-US" dirty="0" smtClean="0"/>
              <a:t>Virtualized networks</a:t>
            </a:r>
          </a:p>
          <a:p>
            <a:r>
              <a:rPr lang="en-US" dirty="0" smtClean="0"/>
              <a:t>Standardization demand</a:t>
            </a:r>
          </a:p>
          <a:p>
            <a:r>
              <a:rPr lang="en-US" dirty="0" smtClean="0"/>
              <a:t>P802.1CF</a:t>
            </a:r>
          </a:p>
          <a:p>
            <a:r>
              <a:rPr lang="en-US" dirty="0" smtClean="0"/>
              <a:t>Way forward</a:t>
            </a:r>
          </a:p>
        </p:txBody>
      </p:sp>
    </p:spTree>
    <p:extLst>
      <p:ext uri="{BB962C8B-B14F-4D97-AF65-F5344CB8AC3E}">
        <p14:creationId xmlns:p14="http://schemas.microsoft.com/office/powerpoint/2010/main" val="43100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provides idea of standardization demand</a:t>
            </a:r>
          </a:p>
          <a:p>
            <a:pPr lvl="1"/>
            <a:r>
              <a:rPr lang="en-US" dirty="0" smtClean="0"/>
              <a:t>Idea stems from observations of emerging networking demand in the enterprise market</a:t>
            </a:r>
          </a:p>
          <a:p>
            <a:r>
              <a:rPr lang="en-US" dirty="0" smtClean="0"/>
              <a:t>Preliminary thoughts, no firm proposal</a:t>
            </a:r>
          </a:p>
          <a:p>
            <a:r>
              <a:rPr lang="en-US" dirty="0" smtClean="0"/>
              <a:t>Further discussions required with potential stakeholders to create sharper picture.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93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Multi-Tenancy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384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Shared use of common infrastructure for operational or economic reasons</a:t>
            </a:r>
          </a:p>
          <a:p>
            <a:r>
              <a:rPr lang="en-US" dirty="0" smtClean="0"/>
              <a:t>Multiple operational domains</a:t>
            </a:r>
          </a:p>
          <a:p>
            <a:pPr lvl="1"/>
            <a:r>
              <a:rPr lang="en-US" dirty="0" smtClean="0"/>
              <a:t>A tenant pays for some exclusive rights to use a defined portion of the infrastructure</a:t>
            </a:r>
          </a:p>
          <a:p>
            <a:pPr lvl="1"/>
            <a:r>
              <a:rPr lang="en-US" dirty="0" smtClean="0"/>
              <a:t>Infrastructure is owned by </a:t>
            </a:r>
            <a:r>
              <a:rPr lang="en-US" dirty="0"/>
              <a:t>a</a:t>
            </a:r>
            <a:r>
              <a:rPr lang="en-US" dirty="0" smtClean="0"/>
              <a:t> ‘landlord’</a:t>
            </a:r>
          </a:p>
          <a:p>
            <a:r>
              <a:rPr lang="en-US" dirty="0" smtClean="0"/>
              <a:t>Growing importance in highly distributed economy</a:t>
            </a:r>
          </a:p>
          <a:p>
            <a:pPr lvl="1"/>
            <a:r>
              <a:rPr lang="en-US" dirty="0" smtClean="0"/>
              <a:t>Smaller, highly specialized entities operate pieces of a bigger process</a:t>
            </a:r>
          </a:p>
          <a:p>
            <a:pPr lvl="1"/>
            <a:r>
              <a:rPr lang="en-US" dirty="0" smtClean="0"/>
              <a:t>Independent </a:t>
            </a:r>
            <a:r>
              <a:rPr lang="en-US" dirty="0" smtClean="0"/>
              <a:t>business entities </a:t>
            </a:r>
            <a:r>
              <a:rPr lang="en-US" dirty="0" smtClean="0"/>
              <a:t>require independent networks, but share a common place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82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Shopping Mall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30"/>
            <a:ext cx="8229600" cy="36687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Shopping malls assemble a variety </a:t>
            </a:r>
            <a:br>
              <a:rPr lang="en-US" dirty="0" smtClean="0"/>
            </a:br>
            <a:r>
              <a:rPr lang="en-US" dirty="0"/>
              <a:t>of </a:t>
            </a:r>
            <a:r>
              <a:rPr lang="en-US" dirty="0" smtClean="0"/>
              <a:t>(even) competing shops at</a:t>
            </a:r>
            <a:br>
              <a:rPr lang="en-US" dirty="0" smtClean="0"/>
            </a:br>
            <a:r>
              <a:rPr lang="en-US" dirty="0" smtClean="0"/>
              <a:t>a common place.</a:t>
            </a:r>
            <a:endParaRPr lang="en-US" dirty="0" smtClean="0"/>
          </a:p>
          <a:p>
            <a:r>
              <a:rPr lang="en-US" dirty="0" smtClean="0"/>
              <a:t>Stores gain </a:t>
            </a:r>
            <a:r>
              <a:rPr lang="en-US" dirty="0" smtClean="0"/>
              <a:t>their competitiveness through offering the same goods at many places</a:t>
            </a:r>
          </a:p>
          <a:p>
            <a:pPr lvl="1"/>
            <a:r>
              <a:rPr lang="en-US" dirty="0" smtClean="0"/>
              <a:t>Common supply processes and correlation of customer insights</a:t>
            </a:r>
          </a:p>
          <a:p>
            <a:r>
              <a:rPr lang="en-US" dirty="0" smtClean="0"/>
              <a:t>With ‘cloud’, ‘big data’ and ‘customer </a:t>
            </a:r>
            <a:r>
              <a:rPr lang="en-US" dirty="0" smtClean="0"/>
              <a:t>intelligence’ </a:t>
            </a:r>
            <a:r>
              <a:rPr lang="en-US" dirty="0" smtClean="0"/>
              <a:t>driving the evolution of the business, </a:t>
            </a:r>
            <a:r>
              <a:rPr lang="en-US" dirty="0" smtClean="0"/>
              <a:t>vendors require </a:t>
            </a:r>
            <a:r>
              <a:rPr lang="en-US" dirty="0" smtClean="0"/>
              <a:t>their own network</a:t>
            </a:r>
          </a:p>
          <a:p>
            <a:pPr lvl="1"/>
            <a:r>
              <a:rPr lang="en-US" dirty="0" smtClean="0"/>
              <a:t>Not only a networking service of the mall owner</a:t>
            </a:r>
          </a:p>
          <a:p>
            <a:pPr lvl="2"/>
            <a:r>
              <a:rPr lang="en-US" dirty="0" smtClean="0"/>
              <a:t>Responsiveness and flexibility to install new functions</a:t>
            </a:r>
          </a:p>
          <a:p>
            <a:pPr lvl="2"/>
            <a:r>
              <a:rPr lang="en-US" dirty="0" smtClean="0"/>
              <a:t>Exclusive access to communication meta-data </a:t>
            </a:r>
          </a:p>
          <a:p>
            <a:endParaRPr lang="en-US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5292081" y="1009258"/>
            <a:ext cx="3240360" cy="986427"/>
            <a:chOff x="4139952" y="1635646"/>
            <a:chExt cx="2088233" cy="635698"/>
          </a:xfrm>
        </p:grpSpPr>
        <p:sp>
          <p:nvSpPr>
            <p:cNvPr id="5" name="Freeform 275"/>
            <p:cNvSpPr>
              <a:spLocks/>
            </p:cNvSpPr>
            <p:nvPr/>
          </p:nvSpPr>
          <p:spPr bwMode="auto">
            <a:xfrm>
              <a:off x="4473327" y="1635646"/>
              <a:ext cx="327025" cy="618554"/>
            </a:xfrm>
            <a:custGeom>
              <a:avLst/>
              <a:gdLst>
                <a:gd name="T0" fmla="*/ 278 w 290"/>
                <a:gd name="T1" fmla="*/ 613 h 613"/>
                <a:gd name="T2" fmla="*/ 265 w 290"/>
                <a:gd name="T3" fmla="*/ 601 h 613"/>
                <a:gd name="T4" fmla="*/ 265 w 290"/>
                <a:gd name="T5" fmla="*/ 25 h 613"/>
                <a:gd name="T6" fmla="*/ 25 w 290"/>
                <a:gd name="T7" fmla="*/ 25 h 613"/>
                <a:gd name="T8" fmla="*/ 25 w 290"/>
                <a:gd name="T9" fmla="*/ 601 h 613"/>
                <a:gd name="T10" fmla="*/ 13 w 290"/>
                <a:gd name="T11" fmla="*/ 613 h 613"/>
                <a:gd name="T12" fmla="*/ 0 w 290"/>
                <a:gd name="T13" fmla="*/ 601 h 613"/>
                <a:gd name="T14" fmla="*/ 0 w 290"/>
                <a:gd name="T15" fmla="*/ 13 h 613"/>
                <a:gd name="T16" fmla="*/ 13 w 290"/>
                <a:gd name="T17" fmla="*/ 0 h 613"/>
                <a:gd name="T18" fmla="*/ 278 w 290"/>
                <a:gd name="T19" fmla="*/ 0 h 613"/>
                <a:gd name="T20" fmla="*/ 290 w 290"/>
                <a:gd name="T21" fmla="*/ 13 h 613"/>
                <a:gd name="T22" fmla="*/ 290 w 290"/>
                <a:gd name="T23" fmla="*/ 601 h 613"/>
                <a:gd name="T24" fmla="*/ 278 w 290"/>
                <a:gd name="T25" fmla="*/ 6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0" h="613">
                  <a:moveTo>
                    <a:pt x="278" y="613"/>
                  </a:moveTo>
                  <a:cubicBezTo>
                    <a:pt x="271" y="613"/>
                    <a:pt x="265" y="608"/>
                    <a:pt x="265" y="601"/>
                  </a:cubicBezTo>
                  <a:cubicBezTo>
                    <a:pt x="265" y="25"/>
                    <a:pt x="265" y="25"/>
                    <a:pt x="265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601"/>
                    <a:pt x="25" y="601"/>
                    <a:pt x="25" y="601"/>
                  </a:cubicBezTo>
                  <a:cubicBezTo>
                    <a:pt x="25" y="608"/>
                    <a:pt x="20" y="613"/>
                    <a:pt x="13" y="613"/>
                  </a:cubicBezTo>
                  <a:cubicBezTo>
                    <a:pt x="6" y="613"/>
                    <a:pt x="0" y="608"/>
                    <a:pt x="0" y="601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78" y="0"/>
                    <a:pt x="278" y="0"/>
                    <a:pt x="278" y="0"/>
                  </a:cubicBezTo>
                  <a:cubicBezTo>
                    <a:pt x="285" y="0"/>
                    <a:pt x="290" y="6"/>
                    <a:pt x="290" y="13"/>
                  </a:cubicBezTo>
                  <a:cubicBezTo>
                    <a:pt x="290" y="601"/>
                    <a:pt x="290" y="601"/>
                    <a:pt x="290" y="601"/>
                  </a:cubicBezTo>
                  <a:cubicBezTo>
                    <a:pt x="290" y="608"/>
                    <a:pt x="285" y="613"/>
                    <a:pt x="278" y="613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Freeform 276"/>
            <p:cNvSpPr>
              <a:spLocks/>
            </p:cNvSpPr>
            <p:nvPr/>
          </p:nvSpPr>
          <p:spPr bwMode="auto">
            <a:xfrm>
              <a:off x="4316165" y="1970038"/>
              <a:ext cx="185738" cy="284162"/>
            </a:xfrm>
            <a:custGeom>
              <a:avLst/>
              <a:gdLst>
                <a:gd name="T0" fmla="*/ 152 w 164"/>
                <a:gd name="T1" fmla="*/ 252 h 252"/>
                <a:gd name="T2" fmla="*/ 139 w 164"/>
                <a:gd name="T3" fmla="*/ 240 h 252"/>
                <a:gd name="T4" fmla="*/ 139 w 164"/>
                <a:gd name="T5" fmla="*/ 26 h 252"/>
                <a:gd name="T6" fmla="*/ 25 w 164"/>
                <a:gd name="T7" fmla="*/ 26 h 252"/>
                <a:gd name="T8" fmla="*/ 25 w 164"/>
                <a:gd name="T9" fmla="*/ 240 h 252"/>
                <a:gd name="T10" fmla="*/ 12 w 164"/>
                <a:gd name="T11" fmla="*/ 252 h 252"/>
                <a:gd name="T12" fmla="*/ 0 w 164"/>
                <a:gd name="T13" fmla="*/ 240 h 252"/>
                <a:gd name="T14" fmla="*/ 0 w 164"/>
                <a:gd name="T15" fmla="*/ 13 h 252"/>
                <a:gd name="T16" fmla="*/ 12 w 164"/>
                <a:gd name="T17" fmla="*/ 0 h 252"/>
                <a:gd name="T18" fmla="*/ 152 w 164"/>
                <a:gd name="T19" fmla="*/ 0 h 252"/>
                <a:gd name="T20" fmla="*/ 164 w 164"/>
                <a:gd name="T21" fmla="*/ 13 h 252"/>
                <a:gd name="T22" fmla="*/ 164 w 164"/>
                <a:gd name="T23" fmla="*/ 240 h 252"/>
                <a:gd name="T24" fmla="*/ 152 w 164"/>
                <a:gd name="T25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4" h="252">
                  <a:moveTo>
                    <a:pt x="152" y="252"/>
                  </a:moveTo>
                  <a:cubicBezTo>
                    <a:pt x="145" y="252"/>
                    <a:pt x="139" y="247"/>
                    <a:pt x="139" y="240"/>
                  </a:cubicBezTo>
                  <a:cubicBezTo>
                    <a:pt x="139" y="26"/>
                    <a:pt x="139" y="26"/>
                    <a:pt x="139" y="26"/>
                  </a:cubicBezTo>
                  <a:cubicBezTo>
                    <a:pt x="25" y="26"/>
                    <a:pt x="25" y="26"/>
                    <a:pt x="25" y="26"/>
                  </a:cubicBezTo>
                  <a:cubicBezTo>
                    <a:pt x="25" y="240"/>
                    <a:pt x="25" y="240"/>
                    <a:pt x="25" y="240"/>
                  </a:cubicBezTo>
                  <a:cubicBezTo>
                    <a:pt x="25" y="247"/>
                    <a:pt x="19" y="252"/>
                    <a:pt x="12" y="252"/>
                  </a:cubicBezTo>
                  <a:cubicBezTo>
                    <a:pt x="5" y="252"/>
                    <a:pt x="0" y="247"/>
                    <a:pt x="0" y="24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9" y="0"/>
                    <a:pt x="164" y="6"/>
                    <a:pt x="164" y="13"/>
                  </a:cubicBezTo>
                  <a:cubicBezTo>
                    <a:pt x="164" y="240"/>
                    <a:pt x="164" y="240"/>
                    <a:pt x="164" y="240"/>
                  </a:cubicBezTo>
                  <a:cubicBezTo>
                    <a:pt x="164" y="247"/>
                    <a:pt x="159" y="252"/>
                    <a:pt x="152" y="252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277"/>
            <p:cNvSpPr>
              <a:spLocks/>
            </p:cNvSpPr>
            <p:nvPr/>
          </p:nvSpPr>
          <p:spPr bwMode="auto">
            <a:xfrm>
              <a:off x="4771777" y="1847800"/>
              <a:ext cx="520304" cy="403225"/>
            </a:xfrm>
            <a:custGeom>
              <a:avLst/>
              <a:gdLst>
                <a:gd name="T0" fmla="*/ 152 w 165"/>
                <a:gd name="T1" fmla="*/ 358 h 358"/>
                <a:gd name="T2" fmla="*/ 140 w 165"/>
                <a:gd name="T3" fmla="*/ 345 h 358"/>
                <a:gd name="T4" fmla="*/ 140 w 165"/>
                <a:gd name="T5" fmla="*/ 25 h 358"/>
                <a:gd name="T6" fmla="*/ 25 w 165"/>
                <a:gd name="T7" fmla="*/ 25 h 358"/>
                <a:gd name="T8" fmla="*/ 25 w 165"/>
                <a:gd name="T9" fmla="*/ 345 h 358"/>
                <a:gd name="T10" fmla="*/ 13 w 165"/>
                <a:gd name="T11" fmla="*/ 358 h 358"/>
                <a:gd name="T12" fmla="*/ 0 w 165"/>
                <a:gd name="T13" fmla="*/ 345 h 358"/>
                <a:gd name="T14" fmla="*/ 0 w 165"/>
                <a:gd name="T15" fmla="*/ 13 h 358"/>
                <a:gd name="T16" fmla="*/ 13 w 165"/>
                <a:gd name="T17" fmla="*/ 0 h 358"/>
                <a:gd name="T18" fmla="*/ 152 w 165"/>
                <a:gd name="T19" fmla="*/ 0 h 358"/>
                <a:gd name="T20" fmla="*/ 165 w 165"/>
                <a:gd name="T21" fmla="*/ 13 h 358"/>
                <a:gd name="T22" fmla="*/ 165 w 165"/>
                <a:gd name="T23" fmla="*/ 345 h 358"/>
                <a:gd name="T24" fmla="*/ 152 w 165"/>
                <a:gd name="T2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358">
                  <a:moveTo>
                    <a:pt x="152" y="358"/>
                  </a:moveTo>
                  <a:cubicBezTo>
                    <a:pt x="145" y="358"/>
                    <a:pt x="140" y="352"/>
                    <a:pt x="140" y="345"/>
                  </a:cubicBezTo>
                  <a:cubicBezTo>
                    <a:pt x="140" y="25"/>
                    <a:pt x="140" y="25"/>
                    <a:pt x="140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25" y="352"/>
                    <a:pt x="20" y="358"/>
                    <a:pt x="13" y="358"/>
                  </a:cubicBezTo>
                  <a:cubicBezTo>
                    <a:pt x="6" y="358"/>
                    <a:pt x="0" y="352"/>
                    <a:pt x="0" y="34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9" y="0"/>
                    <a:pt x="165" y="6"/>
                    <a:pt x="165" y="13"/>
                  </a:cubicBezTo>
                  <a:cubicBezTo>
                    <a:pt x="165" y="345"/>
                    <a:pt x="165" y="345"/>
                    <a:pt x="165" y="345"/>
                  </a:cubicBezTo>
                  <a:cubicBezTo>
                    <a:pt x="165" y="352"/>
                    <a:pt x="159" y="358"/>
                    <a:pt x="152" y="358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278"/>
            <p:cNvSpPr>
              <a:spLocks/>
            </p:cNvSpPr>
            <p:nvPr/>
          </p:nvSpPr>
          <p:spPr bwMode="auto">
            <a:xfrm>
              <a:off x="4170115" y="2225625"/>
              <a:ext cx="2058070" cy="45719"/>
            </a:xfrm>
            <a:custGeom>
              <a:avLst/>
              <a:gdLst>
                <a:gd name="T0" fmla="*/ 817 w 830"/>
                <a:gd name="T1" fmla="*/ 25 h 25"/>
                <a:gd name="T2" fmla="*/ 12 w 830"/>
                <a:gd name="T3" fmla="*/ 25 h 25"/>
                <a:gd name="T4" fmla="*/ 0 w 830"/>
                <a:gd name="T5" fmla="*/ 13 h 25"/>
                <a:gd name="T6" fmla="*/ 12 w 830"/>
                <a:gd name="T7" fmla="*/ 0 h 25"/>
                <a:gd name="T8" fmla="*/ 817 w 830"/>
                <a:gd name="T9" fmla="*/ 0 h 25"/>
                <a:gd name="T10" fmla="*/ 830 w 830"/>
                <a:gd name="T11" fmla="*/ 13 h 25"/>
                <a:gd name="T12" fmla="*/ 817 w 830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0" h="25">
                  <a:moveTo>
                    <a:pt x="817" y="25"/>
                  </a:moveTo>
                  <a:cubicBezTo>
                    <a:pt x="12" y="25"/>
                    <a:pt x="12" y="25"/>
                    <a:pt x="12" y="25"/>
                  </a:cubicBezTo>
                  <a:cubicBezTo>
                    <a:pt x="5" y="25"/>
                    <a:pt x="0" y="20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817" y="0"/>
                    <a:pt x="817" y="0"/>
                    <a:pt x="817" y="0"/>
                  </a:cubicBezTo>
                  <a:cubicBezTo>
                    <a:pt x="824" y="0"/>
                    <a:pt x="830" y="6"/>
                    <a:pt x="830" y="13"/>
                  </a:cubicBezTo>
                  <a:cubicBezTo>
                    <a:pt x="830" y="20"/>
                    <a:pt x="824" y="25"/>
                    <a:pt x="817" y="25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280"/>
            <p:cNvSpPr>
              <a:spLocks noEditPoints="1"/>
            </p:cNvSpPr>
            <p:nvPr/>
          </p:nvSpPr>
          <p:spPr bwMode="auto">
            <a:xfrm>
              <a:off x="4525715" y="1730325"/>
              <a:ext cx="90488" cy="92075"/>
            </a:xfrm>
            <a:custGeom>
              <a:avLst/>
              <a:gdLst>
                <a:gd name="T0" fmla="*/ 68 w 80"/>
                <a:gd name="T1" fmla="*/ 82 h 82"/>
                <a:gd name="T2" fmla="*/ 12 w 80"/>
                <a:gd name="T3" fmla="*/ 82 h 82"/>
                <a:gd name="T4" fmla="*/ 0 w 80"/>
                <a:gd name="T5" fmla="*/ 69 h 82"/>
                <a:gd name="T6" fmla="*/ 0 w 80"/>
                <a:gd name="T7" fmla="*/ 13 h 82"/>
                <a:gd name="T8" fmla="*/ 12 w 80"/>
                <a:gd name="T9" fmla="*/ 0 h 82"/>
                <a:gd name="T10" fmla="*/ 68 w 80"/>
                <a:gd name="T11" fmla="*/ 0 h 82"/>
                <a:gd name="T12" fmla="*/ 80 w 80"/>
                <a:gd name="T13" fmla="*/ 13 h 82"/>
                <a:gd name="T14" fmla="*/ 80 w 80"/>
                <a:gd name="T15" fmla="*/ 69 h 82"/>
                <a:gd name="T16" fmla="*/ 68 w 80"/>
                <a:gd name="T17" fmla="*/ 82 h 82"/>
                <a:gd name="T18" fmla="*/ 25 w 80"/>
                <a:gd name="T19" fmla="*/ 56 h 82"/>
                <a:gd name="T20" fmla="*/ 55 w 80"/>
                <a:gd name="T21" fmla="*/ 56 h 82"/>
                <a:gd name="T22" fmla="*/ 55 w 80"/>
                <a:gd name="T23" fmla="*/ 25 h 82"/>
                <a:gd name="T24" fmla="*/ 25 w 80"/>
                <a:gd name="T25" fmla="*/ 25 h 82"/>
                <a:gd name="T26" fmla="*/ 25 w 80"/>
                <a:gd name="T27" fmla="*/ 5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" h="82">
                  <a:moveTo>
                    <a:pt x="68" y="82"/>
                  </a:moveTo>
                  <a:cubicBezTo>
                    <a:pt x="12" y="82"/>
                    <a:pt x="12" y="82"/>
                    <a:pt x="12" y="82"/>
                  </a:cubicBezTo>
                  <a:cubicBezTo>
                    <a:pt x="5" y="82"/>
                    <a:pt x="0" y="76"/>
                    <a:pt x="0" y="6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5" y="0"/>
                    <a:pt x="80" y="6"/>
                    <a:pt x="80" y="13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80" y="76"/>
                    <a:pt x="75" y="82"/>
                    <a:pt x="68" y="82"/>
                  </a:cubicBezTo>
                  <a:close/>
                  <a:moveTo>
                    <a:pt x="25" y="56"/>
                  </a:moveTo>
                  <a:cubicBezTo>
                    <a:pt x="55" y="56"/>
                    <a:pt x="55" y="56"/>
                    <a:pt x="55" y="56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25" y="25"/>
                    <a:pt x="25" y="25"/>
                    <a:pt x="25" y="25"/>
                  </a:cubicBezTo>
                  <a:lnTo>
                    <a:pt x="25" y="56"/>
                  </a:ln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281"/>
            <p:cNvSpPr>
              <a:spLocks noEditPoints="1"/>
            </p:cNvSpPr>
            <p:nvPr/>
          </p:nvSpPr>
          <p:spPr bwMode="auto">
            <a:xfrm>
              <a:off x="4525715" y="1844625"/>
              <a:ext cx="90488" cy="90487"/>
            </a:xfrm>
            <a:custGeom>
              <a:avLst/>
              <a:gdLst>
                <a:gd name="T0" fmla="*/ 68 w 80"/>
                <a:gd name="T1" fmla="*/ 81 h 81"/>
                <a:gd name="T2" fmla="*/ 12 w 80"/>
                <a:gd name="T3" fmla="*/ 81 h 81"/>
                <a:gd name="T4" fmla="*/ 0 w 80"/>
                <a:gd name="T5" fmla="*/ 69 h 81"/>
                <a:gd name="T6" fmla="*/ 0 w 80"/>
                <a:gd name="T7" fmla="*/ 12 h 81"/>
                <a:gd name="T8" fmla="*/ 12 w 80"/>
                <a:gd name="T9" fmla="*/ 0 h 81"/>
                <a:gd name="T10" fmla="*/ 68 w 80"/>
                <a:gd name="T11" fmla="*/ 0 h 81"/>
                <a:gd name="T12" fmla="*/ 80 w 80"/>
                <a:gd name="T13" fmla="*/ 12 h 81"/>
                <a:gd name="T14" fmla="*/ 80 w 80"/>
                <a:gd name="T15" fmla="*/ 69 h 81"/>
                <a:gd name="T16" fmla="*/ 68 w 80"/>
                <a:gd name="T17" fmla="*/ 81 h 81"/>
                <a:gd name="T18" fmla="*/ 25 w 80"/>
                <a:gd name="T19" fmla="*/ 56 h 81"/>
                <a:gd name="T20" fmla="*/ 55 w 80"/>
                <a:gd name="T21" fmla="*/ 56 h 81"/>
                <a:gd name="T22" fmla="*/ 55 w 80"/>
                <a:gd name="T23" fmla="*/ 25 h 81"/>
                <a:gd name="T24" fmla="*/ 25 w 80"/>
                <a:gd name="T25" fmla="*/ 25 h 81"/>
                <a:gd name="T26" fmla="*/ 25 w 80"/>
                <a:gd name="T27" fmla="*/ 56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" h="81">
                  <a:moveTo>
                    <a:pt x="68" y="81"/>
                  </a:moveTo>
                  <a:cubicBezTo>
                    <a:pt x="12" y="81"/>
                    <a:pt x="12" y="81"/>
                    <a:pt x="12" y="81"/>
                  </a:cubicBezTo>
                  <a:cubicBezTo>
                    <a:pt x="5" y="81"/>
                    <a:pt x="0" y="76"/>
                    <a:pt x="0" y="69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75" y="0"/>
                    <a:pt x="80" y="5"/>
                    <a:pt x="80" y="12"/>
                  </a:cubicBezTo>
                  <a:cubicBezTo>
                    <a:pt x="80" y="69"/>
                    <a:pt x="80" y="69"/>
                    <a:pt x="80" y="69"/>
                  </a:cubicBezTo>
                  <a:cubicBezTo>
                    <a:pt x="80" y="76"/>
                    <a:pt x="75" y="81"/>
                    <a:pt x="68" y="81"/>
                  </a:cubicBezTo>
                  <a:close/>
                  <a:moveTo>
                    <a:pt x="25" y="56"/>
                  </a:moveTo>
                  <a:cubicBezTo>
                    <a:pt x="55" y="56"/>
                    <a:pt x="55" y="56"/>
                    <a:pt x="55" y="56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25" y="25"/>
                    <a:pt x="25" y="25"/>
                    <a:pt x="25" y="25"/>
                  </a:cubicBezTo>
                  <a:lnTo>
                    <a:pt x="25" y="56"/>
                  </a:ln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82"/>
            <p:cNvSpPr>
              <a:spLocks/>
            </p:cNvSpPr>
            <p:nvPr/>
          </p:nvSpPr>
          <p:spPr bwMode="auto">
            <a:xfrm>
              <a:off x="4393952" y="1970038"/>
              <a:ext cx="30163" cy="284162"/>
            </a:xfrm>
            <a:custGeom>
              <a:avLst/>
              <a:gdLst>
                <a:gd name="T0" fmla="*/ 13 w 26"/>
                <a:gd name="T1" fmla="*/ 252 h 252"/>
                <a:gd name="T2" fmla="*/ 0 w 26"/>
                <a:gd name="T3" fmla="*/ 240 h 252"/>
                <a:gd name="T4" fmla="*/ 0 w 26"/>
                <a:gd name="T5" fmla="*/ 13 h 252"/>
                <a:gd name="T6" fmla="*/ 13 w 26"/>
                <a:gd name="T7" fmla="*/ 0 h 252"/>
                <a:gd name="T8" fmla="*/ 26 w 26"/>
                <a:gd name="T9" fmla="*/ 13 h 252"/>
                <a:gd name="T10" fmla="*/ 26 w 26"/>
                <a:gd name="T11" fmla="*/ 240 h 252"/>
                <a:gd name="T12" fmla="*/ 13 w 26"/>
                <a:gd name="T13" fmla="*/ 252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2">
                  <a:moveTo>
                    <a:pt x="13" y="252"/>
                  </a:moveTo>
                  <a:cubicBezTo>
                    <a:pt x="6" y="252"/>
                    <a:pt x="0" y="247"/>
                    <a:pt x="0" y="24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3"/>
                  </a:cubicBezTo>
                  <a:cubicBezTo>
                    <a:pt x="26" y="240"/>
                    <a:pt x="26" y="240"/>
                    <a:pt x="26" y="240"/>
                  </a:cubicBezTo>
                  <a:cubicBezTo>
                    <a:pt x="26" y="247"/>
                    <a:pt x="20" y="252"/>
                    <a:pt x="13" y="252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283"/>
            <p:cNvSpPr>
              <a:spLocks/>
            </p:cNvSpPr>
            <p:nvPr/>
          </p:nvSpPr>
          <p:spPr bwMode="auto">
            <a:xfrm>
              <a:off x="4244727" y="1990675"/>
              <a:ext cx="28575" cy="260350"/>
            </a:xfrm>
            <a:custGeom>
              <a:avLst/>
              <a:gdLst>
                <a:gd name="T0" fmla="*/ 12 w 25"/>
                <a:gd name="T1" fmla="*/ 231 h 231"/>
                <a:gd name="T2" fmla="*/ 0 w 25"/>
                <a:gd name="T3" fmla="*/ 218 h 231"/>
                <a:gd name="T4" fmla="*/ 0 w 25"/>
                <a:gd name="T5" fmla="*/ 12 h 231"/>
                <a:gd name="T6" fmla="*/ 12 w 25"/>
                <a:gd name="T7" fmla="*/ 0 h 231"/>
                <a:gd name="T8" fmla="*/ 25 w 25"/>
                <a:gd name="T9" fmla="*/ 12 h 231"/>
                <a:gd name="T10" fmla="*/ 25 w 25"/>
                <a:gd name="T11" fmla="*/ 218 h 231"/>
                <a:gd name="T12" fmla="*/ 12 w 25"/>
                <a:gd name="T13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31">
                  <a:moveTo>
                    <a:pt x="12" y="231"/>
                  </a:moveTo>
                  <a:cubicBezTo>
                    <a:pt x="5" y="231"/>
                    <a:pt x="0" y="225"/>
                    <a:pt x="0" y="218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5" y="5"/>
                    <a:pt x="25" y="12"/>
                  </a:cubicBezTo>
                  <a:cubicBezTo>
                    <a:pt x="25" y="218"/>
                    <a:pt x="25" y="218"/>
                    <a:pt x="25" y="218"/>
                  </a:cubicBezTo>
                  <a:cubicBezTo>
                    <a:pt x="25" y="225"/>
                    <a:pt x="19" y="231"/>
                    <a:pt x="12" y="231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284"/>
            <p:cNvSpPr>
              <a:spLocks noEditPoints="1"/>
            </p:cNvSpPr>
            <p:nvPr/>
          </p:nvSpPr>
          <p:spPr bwMode="auto">
            <a:xfrm>
              <a:off x="4139952" y="1781125"/>
              <a:ext cx="238125" cy="238125"/>
            </a:xfrm>
            <a:custGeom>
              <a:avLst/>
              <a:gdLst>
                <a:gd name="T0" fmla="*/ 105 w 211"/>
                <a:gd name="T1" fmla="*/ 211 h 211"/>
                <a:gd name="T2" fmla="*/ 0 w 211"/>
                <a:gd name="T3" fmla="*/ 106 h 211"/>
                <a:gd name="T4" fmla="*/ 105 w 211"/>
                <a:gd name="T5" fmla="*/ 0 h 211"/>
                <a:gd name="T6" fmla="*/ 211 w 211"/>
                <a:gd name="T7" fmla="*/ 106 h 211"/>
                <a:gd name="T8" fmla="*/ 105 w 211"/>
                <a:gd name="T9" fmla="*/ 211 h 211"/>
                <a:gd name="T10" fmla="*/ 105 w 211"/>
                <a:gd name="T11" fmla="*/ 25 h 211"/>
                <a:gd name="T12" fmla="*/ 25 w 211"/>
                <a:gd name="T13" fmla="*/ 106 h 211"/>
                <a:gd name="T14" fmla="*/ 105 w 211"/>
                <a:gd name="T15" fmla="*/ 186 h 211"/>
                <a:gd name="T16" fmla="*/ 185 w 211"/>
                <a:gd name="T17" fmla="*/ 106 h 211"/>
                <a:gd name="T18" fmla="*/ 105 w 211"/>
                <a:gd name="T19" fmla="*/ 25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211">
                  <a:moveTo>
                    <a:pt x="105" y="211"/>
                  </a:moveTo>
                  <a:cubicBezTo>
                    <a:pt x="47" y="211"/>
                    <a:pt x="0" y="164"/>
                    <a:pt x="0" y="106"/>
                  </a:cubicBezTo>
                  <a:cubicBezTo>
                    <a:pt x="0" y="48"/>
                    <a:pt x="47" y="0"/>
                    <a:pt x="105" y="0"/>
                  </a:cubicBezTo>
                  <a:cubicBezTo>
                    <a:pt x="163" y="0"/>
                    <a:pt x="211" y="48"/>
                    <a:pt x="211" y="106"/>
                  </a:cubicBezTo>
                  <a:cubicBezTo>
                    <a:pt x="211" y="164"/>
                    <a:pt x="163" y="211"/>
                    <a:pt x="105" y="211"/>
                  </a:cubicBezTo>
                  <a:close/>
                  <a:moveTo>
                    <a:pt x="105" y="25"/>
                  </a:moveTo>
                  <a:cubicBezTo>
                    <a:pt x="61" y="25"/>
                    <a:pt x="25" y="61"/>
                    <a:pt x="25" y="106"/>
                  </a:cubicBezTo>
                  <a:cubicBezTo>
                    <a:pt x="25" y="150"/>
                    <a:pt x="61" y="186"/>
                    <a:pt x="105" y="186"/>
                  </a:cubicBezTo>
                  <a:cubicBezTo>
                    <a:pt x="149" y="186"/>
                    <a:pt x="185" y="150"/>
                    <a:pt x="185" y="106"/>
                  </a:cubicBezTo>
                  <a:cubicBezTo>
                    <a:pt x="185" y="61"/>
                    <a:pt x="149" y="25"/>
                    <a:pt x="105" y="25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277"/>
            <p:cNvSpPr>
              <a:spLocks/>
            </p:cNvSpPr>
            <p:nvPr/>
          </p:nvSpPr>
          <p:spPr bwMode="auto">
            <a:xfrm>
              <a:off x="5220072" y="1730326"/>
              <a:ext cx="520304" cy="520856"/>
            </a:xfrm>
            <a:custGeom>
              <a:avLst/>
              <a:gdLst>
                <a:gd name="T0" fmla="*/ 152 w 165"/>
                <a:gd name="T1" fmla="*/ 358 h 358"/>
                <a:gd name="T2" fmla="*/ 140 w 165"/>
                <a:gd name="T3" fmla="*/ 345 h 358"/>
                <a:gd name="T4" fmla="*/ 140 w 165"/>
                <a:gd name="T5" fmla="*/ 25 h 358"/>
                <a:gd name="T6" fmla="*/ 25 w 165"/>
                <a:gd name="T7" fmla="*/ 25 h 358"/>
                <a:gd name="T8" fmla="*/ 25 w 165"/>
                <a:gd name="T9" fmla="*/ 345 h 358"/>
                <a:gd name="T10" fmla="*/ 13 w 165"/>
                <a:gd name="T11" fmla="*/ 358 h 358"/>
                <a:gd name="T12" fmla="*/ 0 w 165"/>
                <a:gd name="T13" fmla="*/ 345 h 358"/>
                <a:gd name="T14" fmla="*/ 0 w 165"/>
                <a:gd name="T15" fmla="*/ 13 h 358"/>
                <a:gd name="T16" fmla="*/ 13 w 165"/>
                <a:gd name="T17" fmla="*/ 0 h 358"/>
                <a:gd name="T18" fmla="*/ 152 w 165"/>
                <a:gd name="T19" fmla="*/ 0 h 358"/>
                <a:gd name="T20" fmla="*/ 165 w 165"/>
                <a:gd name="T21" fmla="*/ 13 h 358"/>
                <a:gd name="T22" fmla="*/ 165 w 165"/>
                <a:gd name="T23" fmla="*/ 345 h 358"/>
                <a:gd name="T24" fmla="*/ 152 w 165"/>
                <a:gd name="T2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358">
                  <a:moveTo>
                    <a:pt x="152" y="358"/>
                  </a:moveTo>
                  <a:cubicBezTo>
                    <a:pt x="145" y="358"/>
                    <a:pt x="140" y="352"/>
                    <a:pt x="140" y="345"/>
                  </a:cubicBezTo>
                  <a:cubicBezTo>
                    <a:pt x="140" y="25"/>
                    <a:pt x="140" y="25"/>
                    <a:pt x="140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25" y="352"/>
                    <a:pt x="20" y="358"/>
                    <a:pt x="13" y="358"/>
                  </a:cubicBezTo>
                  <a:cubicBezTo>
                    <a:pt x="6" y="358"/>
                    <a:pt x="0" y="352"/>
                    <a:pt x="0" y="34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9" y="0"/>
                    <a:pt x="165" y="6"/>
                    <a:pt x="165" y="13"/>
                  </a:cubicBezTo>
                  <a:cubicBezTo>
                    <a:pt x="165" y="345"/>
                    <a:pt x="165" y="345"/>
                    <a:pt x="165" y="345"/>
                  </a:cubicBezTo>
                  <a:cubicBezTo>
                    <a:pt x="165" y="352"/>
                    <a:pt x="159" y="358"/>
                    <a:pt x="152" y="358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277"/>
            <p:cNvSpPr>
              <a:spLocks/>
            </p:cNvSpPr>
            <p:nvPr/>
          </p:nvSpPr>
          <p:spPr bwMode="auto">
            <a:xfrm>
              <a:off x="5662966" y="1835100"/>
              <a:ext cx="520304" cy="403225"/>
            </a:xfrm>
            <a:custGeom>
              <a:avLst/>
              <a:gdLst>
                <a:gd name="T0" fmla="*/ 152 w 165"/>
                <a:gd name="T1" fmla="*/ 358 h 358"/>
                <a:gd name="T2" fmla="*/ 140 w 165"/>
                <a:gd name="T3" fmla="*/ 345 h 358"/>
                <a:gd name="T4" fmla="*/ 140 w 165"/>
                <a:gd name="T5" fmla="*/ 25 h 358"/>
                <a:gd name="T6" fmla="*/ 25 w 165"/>
                <a:gd name="T7" fmla="*/ 25 h 358"/>
                <a:gd name="T8" fmla="*/ 25 w 165"/>
                <a:gd name="T9" fmla="*/ 345 h 358"/>
                <a:gd name="T10" fmla="*/ 13 w 165"/>
                <a:gd name="T11" fmla="*/ 358 h 358"/>
                <a:gd name="T12" fmla="*/ 0 w 165"/>
                <a:gd name="T13" fmla="*/ 345 h 358"/>
                <a:gd name="T14" fmla="*/ 0 w 165"/>
                <a:gd name="T15" fmla="*/ 13 h 358"/>
                <a:gd name="T16" fmla="*/ 13 w 165"/>
                <a:gd name="T17" fmla="*/ 0 h 358"/>
                <a:gd name="T18" fmla="*/ 152 w 165"/>
                <a:gd name="T19" fmla="*/ 0 h 358"/>
                <a:gd name="T20" fmla="*/ 165 w 165"/>
                <a:gd name="T21" fmla="*/ 13 h 358"/>
                <a:gd name="T22" fmla="*/ 165 w 165"/>
                <a:gd name="T23" fmla="*/ 345 h 358"/>
                <a:gd name="T24" fmla="*/ 152 w 165"/>
                <a:gd name="T2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358">
                  <a:moveTo>
                    <a:pt x="152" y="358"/>
                  </a:moveTo>
                  <a:cubicBezTo>
                    <a:pt x="145" y="358"/>
                    <a:pt x="140" y="352"/>
                    <a:pt x="140" y="345"/>
                  </a:cubicBezTo>
                  <a:cubicBezTo>
                    <a:pt x="140" y="25"/>
                    <a:pt x="140" y="25"/>
                    <a:pt x="140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25" y="352"/>
                    <a:pt x="20" y="358"/>
                    <a:pt x="13" y="358"/>
                  </a:cubicBezTo>
                  <a:cubicBezTo>
                    <a:pt x="6" y="358"/>
                    <a:pt x="0" y="352"/>
                    <a:pt x="0" y="34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9" y="0"/>
                    <a:pt x="165" y="6"/>
                    <a:pt x="165" y="13"/>
                  </a:cubicBezTo>
                  <a:cubicBezTo>
                    <a:pt x="165" y="345"/>
                    <a:pt x="165" y="345"/>
                    <a:pt x="165" y="345"/>
                  </a:cubicBezTo>
                  <a:cubicBezTo>
                    <a:pt x="165" y="352"/>
                    <a:pt x="159" y="358"/>
                    <a:pt x="152" y="358"/>
                  </a:cubicBezTo>
                  <a:close/>
                </a:path>
              </a:pathLst>
            </a:custGeom>
            <a:solidFill>
              <a:srgbClr val="5F60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277"/>
            <p:cNvSpPr>
              <a:spLocks/>
            </p:cNvSpPr>
            <p:nvPr/>
          </p:nvSpPr>
          <p:spPr bwMode="auto">
            <a:xfrm>
              <a:off x="5746979" y="1995686"/>
              <a:ext cx="343733" cy="224258"/>
            </a:xfrm>
            <a:custGeom>
              <a:avLst/>
              <a:gdLst>
                <a:gd name="T0" fmla="*/ 152 w 165"/>
                <a:gd name="T1" fmla="*/ 358 h 358"/>
                <a:gd name="T2" fmla="*/ 140 w 165"/>
                <a:gd name="T3" fmla="*/ 345 h 358"/>
                <a:gd name="T4" fmla="*/ 140 w 165"/>
                <a:gd name="T5" fmla="*/ 25 h 358"/>
                <a:gd name="T6" fmla="*/ 25 w 165"/>
                <a:gd name="T7" fmla="*/ 25 h 358"/>
                <a:gd name="T8" fmla="*/ 25 w 165"/>
                <a:gd name="T9" fmla="*/ 345 h 358"/>
                <a:gd name="T10" fmla="*/ 13 w 165"/>
                <a:gd name="T11" fmla="*/ 358 h 358"/>
                <a:gd name="T12" fmla="*/ 0 w 165"/>
                <a:gd name="T13" fmla="*/ 345 h 358"/>
                <a:gd name="T14" fmla="*/ 0 w 165"/>
                <a:gd name="T15" fmla="*/ 13 h 358"/>
                <a:gd name="T16" fmla="*/ 13 w 165"/>
                <a:gd name="T17" fmla="*/ 0 h 358"/>
                <a:gd name="T18" fmla="*/ 152 w 165"/>
                <a:gd name="T19" fmla="*/ 0 h 358"/>
                <a:gd name="T20" fmla="*/ 165 w 165"/>
                <a:gd name="T21" fmla="*/ 13 h 358"/>
                <a:gd name="T22" fmla="*/ 165 w 165"/>
                <a:gd name="T23" fmla="*/ 345 h 358"/>
                <a:gd name="T24" fmla="*/ 152 w 165"/>
                <a:gd name="T2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358">
                  <a:moveTo>
                    <a:pt x="152" y="358"/>
                  </a:moveTo>
                  <a:cubicBezTo>
                    <a:pt x="145" y="358"/>
                    <a:pt x="140" y="352"/>
                    <a:pt x="140" y="345"/>
                  </a:cubicBezTo>
                  <a:cubicBezTo>
                    <a:pt x="140" y="25"/>
                    <a:pt x="140" y="25"/>
                    <a:pt x="140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25" y="352"/>
                    <a:pt x="20" y="358"/>
                    <a:pt x="13" y="358"/>
                  </a:cubicBezTo>
                  <a:cubicBezTo>
                    <a:pt x="6" y="358"/>
                    <a:pt x="0" y="352"/>
                    <a:pt x="0" y="34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9" y="0"/>
                    <a:pt x="165" y="6"/>
                    <a:pt x="165" y="13"/>
                  </a:cubicBezTo>
                  <a:cubicBezTo>
                    <a:pt x="165" y="345"/>
                    <a:pt x="165" y="345"/>
                    <a:pt x="165" y="345"/>
                  </a:cubicBezTo>
                  <a:cubicBezTo>
                    <a:pt x="165" y="352"/>
                    <a:pt x="159" y="358"/>
                    <a:pt x="152" y="358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277"/>
            <p:cNvSpPr>
              <a:spLocks/>
            </p:cNvSpPr>
            <p:nvPr/>
          </p:nvSpPr>
          <p:spPr bwMode="auto">
            <a:xfrm>
              <a:off x="5303198" y="1995686"/>
              <a:ext cx="343733" cy="224258"/>
            </a:xfrm>
            <a:custGeom>
              <a:avLst/>
              <a:gdLst>
                <a:gd name="T0" fmla="*/ 152 w 165"/>
                <a:gd name="T1" fmla="*/ 358 h 358"/>
                <a:gd name="T2" fmla="*/ 140 w 165"/>
                <a:gd name="T3" fmla="*/ 345 h 358"/>
                <a:gd name="T4" fmla="*/ 140 w 165"/>
                <a:gd name="T5" fmla="*/ 25 h 358"/>
                <a:gd name="T6" fmla="*/ 25 w 165"/>
                <a:gd name="T7" fmla="*/ 25 h 358"/>
                <a:gd name="T8" fmla="*/ 25 w 165"/>
                <a:gd name="T9" fmla="*/ 345 h 358"/>
                <a:gd name="T10" fmla="*/ 13 w 165"/>
                <a:gd name="T11" fmla="*/ 358 h 358"/>
                <a:gd name="T12" fmla="*/ 0 w 165"/>
                <a:gd name="T13" fmla="*/ 345 h 358"/>
                <a:gd name="T14" fmla="*/ 0 w 165"/>
                <a:gd name="T15" fmla="*/ 13 h 358"/>
                <a:gd name="T16" fmla="*/ 13 w 165"/>
                <a:gd name="T17" fmla="*/ 0 h 358"/>
                <a:gd name="T18" fmla="*/ 152 w 165"/>
                <a:gd name="T19" fmla="*/ 0 h 358"/>
                <a:gd name="T20" fmla="*/ 165 w 165"/>
                <a:gd name="T21" fmla="*/ 13 h 358"/>
                <a:gd name="T22" fmla="*/ 165 w 165"/>
                <a:gd name="T23" fmla="*/ 345 h 358"/>
                <a:gd name="T24" fmla="*/ 152 w 165"/>
                <a:gd name="T2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358">
                  <a:moveTo>
                    <a:pt x="152" y="358"/>
                  </a:moveTo>
                  <a:cubicBezTo>
                    <a:pt x="145" y="358"/>
                    <a:pt x="140" y="352"/>
                    <a:pt x="140" y="345"/>
                  </a:cubicBezTo>
                  <a:cubicBezTo>
                    <a:pt x="140" y="25"/>
                    <a:pt x="140" y="25"/>
                    <a:pt x="140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25" y="352"/>
                    <a:pt x="20" y="358"/>
                    <a:pt x="13" y="358"/>
                  </a:cubicBezTo>
                  <a:cubicBezTo>
                    <a:pt x="6" y="358"/>
                    <a:pt x="0" y="352"/>
                    <a:pt x="0" y="34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9" y="0"/>
                    <a:pt x="165" y="6"/>
                    <a:pt x="165" y="13"/>
                  </a:cubicBezTo>
                  <a:cubicBezTo>
                    <a:pt x="165" y="345"/>
                    <a:pt x="165" y="345"/>
                    <a:pt x="165" y="345"/>
                  </a:cubicBezTo>
                  <a:cubicBezTo>
                    <a:pt x="165" y="352"/>
                    <a:pt x="159" y="358"/>
                    <a:pt x="152" y="358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solidFill>
                <a:schemeClr val="accent3">
                  <a:lumMod val="75000"/>
                </a:schemeClr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277"/>
            <p:cNvSpPr>
              <a:spLocks/>
            </p:cNvSpPr>
            <p:nvPr/>
          </p:nvSpPr>
          <p:spPr bwMode="auto">
            <a:xfrm>
              <a:off x="4859865" y="1995686"/>
              <a:ext cx="343733" cy="224258"/>
            </a:xfrm>
            <a:custGeom>
              <a:avLst/>
              <a:gdLst>
                <a:gd name="T0" fmla="*/ 152 w 165"/>
                <a:gd name="T1" fmla="*/ 358 h 358"/>
                <a:gd name="T2" fmla="*/ 140 w 165"/>
                <a:gd name="T3" fmla="*/ 345 h 358"/>
                <a:gd name="T4" fmla="*/ 140 w 165"/>
                <a:gd name="T5" fmla="*/ 25 h 358"/>
                <a:gd name="T6" fmla="*/ 25 w 165"/>
                <a:gd name="T7" fmla="*/ 25 h 358"/>
                <a:gd name="T8" fmla="*/ 25 w 165"/>
                <a:gd name="T9" fmla="*/ 345 h 358"/>
                <a:gd name="T10" fmla="*/ 13 w 165"/>
                <a:gd name="T11" fmla="*/ 358 h 358"/>
                <a:gd name="T12" fmla="*/ 0 w 165"/>
                <a:gd name="T13" fmla="*/ 345 h 358"/>
                <a:gd name="T14" fmla="*/ 0 w 165"/>
                <a:gd name="T15" fmla="*/ 13 h 358"/>
                <a:gd name="T16" fmla="*/ 13 w 165"/>
                <a:gd name="T17" fmla="*/ 0 h 358"/>
                <a:gd name="T18" fmla="*/ 152 w 165"/>
                <a:gd name="T19" fmla="*/ 0 h 358"/>
                <a:gd name="T20" fmla="*/ 165 w 165"/>
                <a:gd name="T21" fmla="*/ 13 h 358"/>
                <a:gd name="T22" fmla="*/ 165 w 165"/>
                <a:gd name="T23" fmla="*/ 345 h 358"/>
                <a:gd name="T24" fmla="*/ 152 w 165"/>
                <a:gd name="T2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358">
                  <a:moveTo>
                    <a:pt x="152" y="358"/>
                  </a:moveTo>
                  <a:cubicBezTo>
                    <a:pt x="145" y="358"/>
                    <a:pt x="140" y="352"/>
                    <a:pt x="140" y="345"/>
                  </a:cubicBezTo>
                  <a:cubicBezTo>
                    <a:pt x="140" y="25"/>
                    <a:pt x="140" y="25"/>
                    <a:pt x="140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25" y="352"/>
                    <a:pt x="20" y="358"/>
                    <a:pt x="13" y="358"/>
                  </a:cubicBezTo>
                  <a:cubicBezTo>
                    <a:pt x="6" y="358"/>
                    <a:pt x="0" y="352"/>
                    <a:pt x="0" y="34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9" y="0"/>
                    <a:pt x="165" y="6"/>
                    <a:pt x="165" y="13"/>
                  </a:cubicBezTo>
                  <a:cubicBezTo>
                    <a:pt x="165" y="345"/>
                    <a:pt x="165" y="345"/>
                    <a:pt x="165" y="345"/>
                  </a:cubicBezTo>
                  <a:cubicBezTo>
                    <a:pt x="165" y="352"/>
                    <a:pt x="159" y="358"/>
                    <a:pt x="152" y="35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277"/>
            <p:cNvSpPr>
              <a:spLocks/>
            </p:cNvSpPr>
            <p:nvPr/>
          </p:nvSpPr>
          <p:spPr bwMode="auto">
            <a:xfrm>
              <a:off x="4528658" y="2059418"/>
              <a:ext cx="203606" cy="165521"/>
            </a:xfrm>
            <a:custGeom>
              <a:avLst/>
              <a:gdLst>
                <a:gd name="T0" fmla="*/ 152 w 165"/>
                <a:gd name="T1" fmla="*/ 358 h 358"/>
                <a:gd name="T2" fmla="*/ 140 w 165"/>
                <a:gd name="T3" fmla="*/ 345 h 358"/>
                <a:gd name="T4" fmla="*/ 140 w 165"/>
                <a:gd name="T5" fmla="*/ 25 h 358"/>
                <a:gd name="T6" fmla="*/ 25 w 165"/>
                <a:gd name="T7" fmla="*/ 25 h 358"/>
                <a:gd name="T8" fmla="*/ 25 w 165"/>
                <a:gd name="T9" fmla="*/ 345 h 358"/>
                <a:gd name="T10" fmla="*/ 13 w 165"/>
                <a:gd name="T11" fmla="*/ 358 h 358"/>
                <a:gd name="T12" fmla="*/ 0 w 165"/>
                <a:gd name="T13" fmla="*/ 345 h 358"/>
                <a:gd name="T14" fmla="*/ 0 w 165"/>
                <a:gd name="T15" fmla="*/ 13 h 358"/>
                <a:gd name="T16" fmla="*/ 13 w 165"/>
                <a:gd name="T17" fmla="*/ 0 h 358"/>
                <a:gd name="T18" fmla="*/ 152 w 165"/>
                <a:gd name="T19" fmla="*/ 0 h 358"/>
                <a:gd name="T20" fmla="*/ 165 w 165"/>
                <a:gd name="T21" fmla="*/ 13 h 358"/>
                <a:gd name="T22" fmla="*/ 165 w 165"/>
                <a:gd name="T23" fmla="*/ 345 h 358"/>
                <a:gd name="T24" fmla="*/ 152 w 165"/>
                <a:gd name="T25" fmla="*/ 35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358">
                  <a:moveTo>
                    <a:pt x="152" y="358"/>
                  </a:moveTo>
                  <a:cubicBezTo>
                    <a:pt x="145" y="358"/>
                    <a:pt x="140" y="352"/>
                    <a:pt x="140" y="345"/>
                  </a:cubicBezTo>
                  <a:cubicBezTo>
                    <a:pt x="140" y="25"/>
                    <a:pt x="140" y="25"/>
                    <a:pt x="140" y="25"/>
                  </a:cubicBezTo>
                  <a:cubicBezTo>
                    <a:pt x="25" y="25"/>
                    <a:pt x="25" y="25"/>
                    <a:pt x="25" y="25"/>
                  </a:cubicBezTo>
                  <a:cubicBezTo>
                    <a:pt x="25" y="345"/>
                    <a:pt x="25" y="345"/>
                    <a:pt x="25" y="345"/>
                  </a:cubicBezTo>
                  <a:cubicBezTo>
                    <a:pt x="25" y="352"/>
                    <a:pt x="20" y="358"/>
                    <a:pt x="13" y="358"/>
                  </a:cubicBezTo>
                  <a:cubicBezTo>
                    <a:pt x="6" y="358"/>
                    <a:pt x="0" y="352"/>
                    <a:pt x="0" y="34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9" y="0"/>
                    <a:pt x="165" y="6"/>
                    <a:pt x="165" y="13"/>
                  </a:cubicBezTo>
                  <a:cubicBezTo>
                    <a:pt x="165" y="345"/>
                    <a:pt x="165" y="345"/>
                    <a:pt x="165" y="345"/>
                  </a:cubicBezTo>
                  <a:cubicBezTo>
                    <a:pt x="165" y="352"/>
                    <a:pt x="159" y="358"/>
                    <a:pt x="152" y="358"/>
                  </a:cubicBezTo>
                  <a:close/>
                </a:path>
              </a:pathLst>
            </a:custGeom>
            <a:solidFill>
              <a:schemeClr val="accent5"/>
            </a:solidFill>
            <a:ln w="9525">
              <a:solidFill>
                <a:schemeClr val="accent5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30416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Factory Floor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603847"/>
          </a:xfrm>
        </p:spPr>
        <p:txBody>
          <a:bodyPr>
            <a:normAutofit fontScale="85000" lnSpcReduction="10000"/>
          </a:bodyPr>
          <a:lstStyle/>
          <a:p>
            <a:pPr>
              <a:spcBef>
                <a:spcPts val="600"/>
              </a:spcBef>
            </a:pPr>
            <a:r>
              <a:rPr lang="en-US" dirty="0" smtClean="0"/>
              <a:t>Production processes are getting split up</a:t>
            </a:r>
            <a:br>
              <a:rPr lang="en-US" dirty="0" smtClean="0"/>
            </a:br>
            <a:r>
              <a:rPr lang="en-US" dirty="0" smtClean="0"/>
              <a:t> into multiple separate businesses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E.g. a brewery may outsource the bottling </a:t>
            </a:r>
            <a:br>
              <a:rPr lang="en-US" dirty="0" smtClean="0"/>
            </a:br>
            <a:r>
              <a:rPr lang="en-US" dirty="0" smtClean="0"/>
              <a:t>of the beer to a specialized company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Instead of the brewery buying the bottling </a:t>
            </a:r>
            <a:br>
              <a:rPr lang="en-US" dirty="0" smtClean="0"/>
            </a:br>
            <a:r>
              <a:rPr lang="en-US" dirty="0" smtClean="0"/>
              <a:t>plant and taking care of the logistics by itself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The manufacturer of the bottling plant may prefer to sell a bottling service instead of only the machinery.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Subcontractors will require their own networks at the production plant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Not only a networking service of the production plant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Responsiveness</a:t>
            </a:r>
          </a:p>
          <a:p>
            <a:pPr lvl="2">
              <a:spcBef>
                <a:spcPts val="600"/>
              </a:spcBef>
            </a:pPr>
            <a:r>
              <a:rPr lang="en-US" dirty="0" smtClean="0"/>
              <a:t>Liability</a:t>
            </a:r>
            <a:endParaRPr lang="en-US" dirty="0"/>
          </a:p>
        </p:txBody>
      </p:sp>
      <p:sp>
        <p:nvSpPr>
          <p:cNvPr id="5" name="Freeform 4"/>
          <p:cNvSpPr/>
          <p:nvPr/>
        </p:nvSpPr>
        <p:spPr bwMode="auto">
          <a:xfrm>
            <a:off x="6084168" y="1059582"/>
            <a:ext cx="2386608" cy="1516062"/>
          </a:xfrm>
          <a:custGeom>
            <a:avLst/>
            <a:gdLst>
              <a:gd name="connsiteX0" fmla="*/ 0 w 1371600"/>
              <a:gd name="connsiteY0" fmla="*/ 1303020 h 1314450"/>
              <a:gd name="connsiteX1" fmla="*/ 891540 w 1371600"/>
              <a:gd name="connsiteY1" fmla="*/ 1303020 h 1314450"/>
              <a:gd name="connsiteX2" fmla="*/ 891540 w 1371600"/>
              <a:gd name="connsiteY2" fmla="*/ 994410 h 1314450"/>
              <a:gd name="connsiteX3" fmla="*/ 1097280 w 1371600"/>
              <a:gd name="connsiteY3" fmla="*/ 994410 h 1314450"/>
              <a:gd name="connsiteX4" fmla="*/ 1097280 w 1371600"/>
              <a:gd name="connsiteY4" fmla="*/ 1314450 h 1314450"/>
              <a:gd name="connsiteX5" fmla="*/ 1371600 w 1371600"/>
              <a:gd name="connsiteY5" fmla="*/ 1314450 h 1314450"/>
              <a:gd name="connsiteX6" fmla="*/ 1371600 w 1371600"/>
              <a:gd name="connsiteY6" fmla="*/ 0 h 1314450"/>
              <a:gd name="connsiteX7" fmla="*/ 1200150 w 1371600"/>
              <a:gd name="connsiteY7" fmla="*/ 0 h 1314450"/>
              <a:gd name="connsiteX8" fmla="*/ 982980 w 1371600"/>
              <a:gd name="connsiteY8" fmla="*/ 674370 h 1314450"/>
              <a:gd name="connsiteX9" fmla="*/ 685800 w 1371600"/>
              <a:gd name="connsiteY9" fmla="*/ 468630 h 1314450"/>
              <a:gd name="connsiteX10" fmla="*/ 662940 w 1371600"/>
              <a:gd name="connsiteY10" fmla="*/ 651510 h 1314450"/>
              <a:gd name="connsiteX11" fmla="*/ 354330 w 1371600"/>
              <a:gd name="connsiteY11" fmla="*/ 457200 h 1314450"/>
              <a:gd name="connsiteX12" fmla="*/ 342900 w 1371600"/>
              <a:gd name="connsiteY12" fmla="*/ 662940 h 1314450"/>
              <a:gd name="connsiteX13" fmla="*/ 0 w 1371600"/>
              <a:gd name="connsiteY13" fmla="*/ 422910 h 1314450"/>
              <a:gd name="connsiteX14" fmla="*/ 0 w 1371600"/>
              <a:gd name="connsiteY14" fmla="*/ 1303020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71600" h="1314450">
                <a:moveTo>
                  <a:pt x="0" y="1303020"/>
                </a:moveTo>
                <a:lnTo>
                  <a:pt x="891540" y="1303020"/>
                </a:lnTo>
                <a:lnTo>
                  <a:pt x="891540" y="994410"/>
                </a:lnTo>
                <a:lnTo>
                  <a:pt x="1097280" y="994410"/>
                </a:lnTo>
                <a:lnTo>
                  <a:pt x="1097280" y="1314450"/>
                </a:lnTo>
                <a:lnTo>
                  <a:pt x="1371600" y="1314450"/>
                </a:lnTo>
                <a:lnTo>
                  <a:pt x="1371600" y="0"/>
                </a:lnTo>
                <a:lnTo>
                  <a:pt x="1200150" y="0"/>
                </a:lnTo>
                <a:lnTo>
                  <a:pt x="982980" y="674370"/>
                </a:lnTo>
                <a:lnTo>
                  <a:pt x="685800" y="468630"/>
                </a:lnTo>
                <a:lnTo>
                  <a:pt x="662940" y="651510"/>
                </a:lnTo>
                <a:lnTo>
                  <a:pt x="354330" y="457200"/>
                </a:lnTo>
                <a:lnTo>
                  <a:pt x="342900" y="662940"/>
                </a:lnTo>
                <a:lnTo>
                  <a:pt x="0" y="422910"/>
                </a:lnTo>
                <a:lnTo>
                  <a:pt x="0" y="1303020"/>
                </a:lnTo>
                <a:close/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849" y="2003691"/>
            <a:ext cx="731335" cy="4165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932" y="1999133"/>
            <a:ext cx="731335" cy="416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72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30"/>
            <a:ext cx="3106688" cy="3740768"/>
          </a:xfrm>
        </p:spPr>
        <p:txBody>
          <a:bodyPr>
            <a:normAutofit/>
          </a:bodyPr>
          <a:lstStyle/>
          <a:p>
            <a:r>
              <a:rPr lang="en-US" dirty="0" smtClean="0"/>
              <a:t>IEEE 802 supports virtual </a:t>
            </a:r>
            <a:r>
              <a:rPr lang="en-US" dirty="0" smtClean="0"/>
              <a:t>networks. </a:t>
            </a:r>
            <a:r>
              <a:rPr lang="en-US" dirty="0" smtClean="0"/>
              <a:t>(VLAN, multi-SSID)</a:t>
            </a:r>
          </a:p>
          <a:p>
            <a:r>
              <a:rPr lang="en-US" dirty="0" smtClean="0"/>
              <a:t>Virtual networks separate the data paths but do not isolate control and management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meta data</a:t>
            </a:r>
            <a:r>
              <a:rPr lang="en-US" dirty="0" smtClean="0"/>
              <a:t>).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132905"/>
            <a:ext cx="5256584" cy="329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2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Virtualized Networks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4690864" cy="3394472"/>
          </a:xfrm>
        </p:spPr>
        <p:txBody>
          <a:bodyPr/>
          <a:lstStyle/>
          <a:p>
            <a:r>
              <a:rPr lang="en-US" dirty="0" smtClean="0"/>
              <a:t>Virtualization separates data path as well control and management.</a:t>
            </a:r>
          </a:p>
          <a:p>
            <a:r>
              <a:rPr lang="en-US" dirty="0" smtClean="0"/>
              <a:t>Can be implemented</a:t>
            </a:r>
            <a:br>
              <a:rPr lang="en-US" dirty="0" smtClean="0"/>
            </a:br>
            <a:r>
              <a:rPr lang="en-US" dirty="0" smtClean="0"/>
              <a:t>through virtualized</a:t>
            </a:r>
            <a:br>
              <a:rPr lang="en-US" dirty="0" smtClean="0"/>
            </a:br>
            <a:r>
              <a:rPr lang="en-US" dirty="0" smtClean="0"/>
              <a:t>SDN.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377969"/>
            <a:ext cx="4104456" cy="474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52046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C27EE86-F495-4F3E-9ED6-76553717DBBC}" vid="{0E43F11C-0E2D-4B1A-A596-3C9AC04C55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omniran-17-00xx-00-CF00-pptx-template</Template>
  <TotalTime>318</TotalTime>
  <Words>552</Words>
  <Application>Microsoft Macintosh PowerPoint</Application>
  <PresentationFormat>On-screen Show (16:9)</PresentationFormat>
  <Paragraphs>94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Times</vt:lpstr>
      <vt:lpstr>Times New Roman</vt:lpstr>
      <vt:lpstr>Arial</vt:lpstr>
      <vt:lpstr>omniran_template</vt:lpstr>
      <vt:lpstr>PowerPoint Presentation</vt:lpstr>
      <vt:lpstr>Layer-2 Network Virtualization</vt:lpstr>
      <vt:lpstr>Outline</vt:lpstr>
      <vt:lpstr>Preface</vt:lpstr>
      <vt:lpstr>Multi-Tenancy Networks</vt:lpstr>
      <vt:lpstr>Example: Shopping Mall</vt:lpstr>
      <vt:lpstr>Example: Factory Floor</vt:lpstr>
      <vt:lpstr>Virtual Networks</vt:lpstr>
      <vt:lpstr>Virtualized Networks </vt:lpstr>
      <vt:lpstr>Standardization demand</vt:lpstr>
      <vt:lpstr>P802.1CF</vt:lpstr>
      <vt:lpstr>Way forward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Riegel, Maximilian (Nokia - DE/Munich)</dc:creator>
  <cp:lastModifiedBy>Max Riegel</cp:lastModifiedBy>
  <cp:revision>37</cp:revision>
  <cp:lastPrinted>1998-02-10T13:28:06Z</cp:lastPrinted>
  <dcterms:created xsi:type="dcterms:W3CDTF">2017-07-07T13:23:49Z</dcterms:created>
  <dcterms:modified xsi:type="dcterms:W3CDTF">2017-07-10T10:42:44Z</dcterms:modified>
</cp:coreProperties>
</file>