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4" r:id="rId2"/>
    <p:sldId id="262" r:id="rId3"/>
    <p:sldId id="286" r:id="rId4"/>
    <p:sldId id="299" r:id="rId5"/>
    <p:sldId id="298" r:id="rId6"/>
    <p:sldId id="300" r:id="rId7"/>
    <p:sldId id="301" r:id="rId8"/>
    <p:sldId id="289" r:id="rId9"/>
    <p:sldId id="266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81" autoAdjust="0"/>
    <p:restoredTop sz="93165" autoAdjust="0"/>
  </p:normalViewPr>
  <p:slideViewPr>
    <p:cSldViewPr>
      <p:cViewPr>
        <p:scale>
          <a:sx n="90" d="100"/>
          <a:sy n="90" d="100"/>
        </p:scale>
        <p:origin x="-912" y="-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omniran-17-0063-00-CF00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cn/17/omniran-17-0028-00-CF00-data-model-for-fdm.pptx" TargetMode="External"/><Relationship Id="rId2" Type="http://schemas.openxmlformats.org/officeDocument/2006/relationships/hyperlink" Target="https://mentor.ieee.org/omniran/dcn/17/omniran-17-0045-00-CF00-model-for-accounting-and-monitoring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omniran/dcn/17/omniran-17-0059-00-00TG-guidelines-for-creation-of-information-model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721354"/>
              </p:ext>
            </p:extLst>
          </p:nvPr>
        </p:nvGraphicFramePr>
        <p:xfrm>
          <a:off x="533400" y="483090"/>
          <a:ext cx="8077201" cy="3470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726770"/>
                <a:gridCol w="22384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Information Model for AN Setup</a:t>
                      </a:r>
                      <a:endParaRPr lang="en-US" sz="2000" kern="1200" baseline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</a:t>
                      </a:r>
                      <a:r>
                        <a:rPr lang="en-US" sz="1200" dirty="0" smtClean="0"/>
                        <a:t>2017-07-26]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Hao Wang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86-10-59691000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wangh@cn.fujitsu.com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Xiaojing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Fan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+86-10-59691000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fanxiaojing@cn.fujitsu.com</a:t>
                      </a:r>
                      <a:endParaRPr lang="zh-CN" altLang="zh-CN" sz="1100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Su Yi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+86-10-59691000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yisu@cn.fujitsu.com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Matsukura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Fujitsu/Fujitsu Laboratory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019128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altLang="zh-CN" sz="1600" dirty="0">
                <a:latin typeface="+mn-lt"/>
              </a:rPr>
              <a:t>This presentation </a:t>
            </a:r>
            <a:r>
              <a:rPr lang="en-US" altLang="zh-CN" sz="1600" dirty="0" smtClean="0">
                <a:latin typeface="+mn-lt"/>
              </a:rPr>
              <a:t>summarizes the contents of AN Setup in 802.1CF draft and explorers a way forward for creating the 802.1CF information model.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altLang="zh-CN" kern="1200" dirty="0"/>
              <a:t>Information Model for AN Setup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2017-07-26</a:t>
            </a:r>
            <a:endParaRPr lang="en-US" altLang="zh-CN" dirty="0"/>
          </a:p>
          <a:p>
            <a:r>
              <a:rPr lang="en-US" altLang="zh-CN" dirty="0" err="1"/>
              <a:t>Hao</a:t>
            </a:r>
            <a:r>
              <a:rPr lang="en-US" altLang="zh-CN" dirty="0"/>
              <a:t> Wang</a:t>
            </a:r>
          </a:p>
          <a:p>
            <a:r>
              <a:rPr lang="en-US" altLang="zh-CN" dirty="0"/>
              <a:t>Fujitsu R&amp;D Center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Background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040560"/>
          </a:xfrm>
        </p:spPr>
        <p:txBody>
          <a:bodyPr>
            <a:noAutofit/>
          </a:bodyPr>
          <a:lstStyle/>
          <a:p>
            <a:r>
              <a:rPr lang="en-US" altLang="zh-CN" sz="2000" dirty="0" smtClean="0"/>
              <a:t>On July F2F, chapter 7.1 has been </a:t>
            </a:r>
            <a:r>
              <a:rPr lang="en-US" altLang="zh-CN" sz="2000" dirty="0" smtClean="0"/>
              <a:t>thoroughly reviewed and revised. The update is also captured in this report, and used as basis for the discussion on the 802.1CF information model (IM). </a:t>
            </a:r>
            <a:r>
              <a:rPr lang="en-US" altLang="zh-CN" sz="1600" dirty="0" smtClean="0"/>
              <a:t>- when still fresh</a:t>
            </a:r>
          </a:p>
          <a:p>
            <a:r>
              <a:rPr lang="en-US" altLang="zh-CN" sz="2000" dirty="0" smtClean="0"/>
              <a:t>802.1CF IM is expected to be essential part of chapter 7</a:t>
            </a:r>
          </a:p>
          <a:p>
            <a:pPr lvl="1"/>
            <a:r>
              <a:rPr lang="en-US" altLang="zh-CN" sz="1600" dirty="0"/>
              <a:t>Graphical representation of the configuration and management information of P802.1CF</a:t>
            </a:r>
          </a:p>
          <a:p>
            <a:pPr lvl="1"/>
            <a:r>
              <a:rPr lang="en-US" altLang="zh-CN" sz="1600" dirty="0"/>
              <a:t>Proposal for structure of data model* of IEEE 802 access network</a:t>
            </a:r>
          </a:p>
          <a:p>
            <a:pPr lvl="1"/>
            <a:r>
              <a:rPr lang="en-US" altLang="zh-CN" sz="1600" dirty="0" smtClean="0"/>
              <a:t>Make it easier for the operators, users, developers, etc. to understand the modeled objects, the functionalities, the key elements, and inherent relationship among them.</a:t>
            </a:r>
          </a:p>
          <a:p>
            <a:r>
              <a:rPr lang="en-US" altLang="zh-CN" sz="2000" dirty="0" smtClean="0"/>
              <a:t>IMs can be defined in an informal way, using natural languages such as English. [RFC3444]</a:t>
            </a:r>
          </a:p>
          <a:p>
            <a:pPr lvl="1"/>
            <a:r>
              <a:rPr lang="en-US" altLang="zh-CN" sz="1600" dirty="0" smtClean="0"/>
              <a:t>The functional descriptions should be consistent with the IM.</a:t>
            </a:r>
          </a:p>
          <a:p>
            <a:pPr lvl="1"/>
            <a:r>
              <a:rPr lang="en-US" altLang="zh-CN" sz="1600" dirty="0" smtClean="0"/>
              <a:t>The attributes and functions should be shown explicitly on the IM.</a:t>
            </a:r>
          </a:p>
          <a:p>
            <a:pPr lvl="1"/>
            <a:r>
              <a:rPr lang="en-US" altLang="zh-CN" sz="1600" dirty="0" smtClean="0"/>
              <a:t>The procedures and messages should not be conflicted with information and logical relationship indicated by the IM.</a:t>
            </a:r>
          </a:p>
        </p:txBody>
      </p:sp>
    </p:spTree>
    <p:extLst>
      <p:ext uri="{BB962C8B-B14F-4D97-AF65-F5344CB8AC3E}">
        <p14:creationId xmlns:p14="http://schemas.microsoft.com/office/powerpoint/2010/main" val="387665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Background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040560"/>
          </a:xfrm>
        </p:spPr>
        <p:txBody>
          <a:bodyPr>
            <a:noAutofit/>
          </a:bodyPr>
          <a:lstStyle/>
          <a:p>
            <a:r>
              <a:rPr lang="en-US" altLang="zh-CN" sz="2000" dirty="0" smtClean="0"/>
              <a:t>Agreements reached on the TG meeting are noted,</a:t>
            </a:r>
          </a:p>
          <a:p>
            <a:pPr lvl="1"/>
            <a:r>
              <a:rPr lang="en-US" altLang="zh-CN" sz="1600" dirty="0" smtClean="0"/>
              <a:t>Guided by the generic programming rules for creating the texts and the IM</a:t>
            </a:r>
          </a:p>
          <a:p>
            <a:pPr lvl="2"/>
            <a:r>
              <a:rPr lang="en-US" altLang="zh-CN" sz="1400" dirty="0" smtClean="0"/>
              <a:t>Basic attributes (attribute declaration)</a:t>
            </a:r>
          </a:p>
          <a:p>
            <a:pPr lvl="2"/>
            <a:r>
              <a:rPr lang="en-US" altLang="zh-CN" sz="1400" dirty="0" smtClean="0"/>
              <a:t>Functional requirement (function declaration)</a:t>
            </a:r>
          </a:p>
          <a:p>
            <a:pPr lvl="2"/>
            <a:r>
              <a:rPr lang="en-US" altLang="zh-CN" sz="1400" dirty="0" smtClean="0"/>
              <a:t>Basic functions (comments of the functions)</a:t>
            </a:r>
          </a:p>
          <a:p>
            <a:pPr lvl="2"/>
            <a:r>
              <a:rPr lang="en-US" altLang="zh-CN" sz="1400" dirty="0" smtClean="0"/>
              <a:t>Detail procedures (main loop of the function)</a:t>
            </a:r>
          </a:p>
          <a:p>
            <a:pPr lvl="1"/>
            <a:r>
              <a:rPr lang="en-US" altLang="zh-CN" sz="1600" dirty="0"/>
              <a:t>The information model should show the information going over the reference </a:t>
            </a:r>
            <a:r>
              <a:rPr lang="en-US" altLang="zh-CN" sz="1600" dirty="0" smtClean="0"/>
              <a:t>points</a:t>
            </a:r>
          </a:p>
          <a:p>
            <a:pPr lvl="2">
              <a:lnSpc>
                <a:spcPct val="110000"/>
              </a:lnSpc>
            </a:pPr>
            <a:r>
              <a:rPr lang="en-US" altLang="zh-CN" sz="1400" dirty="0"/>
              <a:t>Structured according to the functional entities</a:t>
            </a:r>
          </a:p>
          <a:p>
            <a:pPr lvl="2">
              <a:lnSpc>
                <a:spcPct val="110000"/>
              </a:lnSpc>
            </a:pPr>
            <a:r>
              <a:rPr lang="en-US" altLang="zh-CN" sz="1400" dirty="0"/>
              <a:t>Indicating source and destination</a:t>
            </a:r>
          </a:p>
          <a:p>
            <a:pPr lvl="2">
              <a:lnSpc>
                <a:spcPct val="110000"/>
              </a:lnSpc>
            </a:pPr>
            <a:r>
              <a:rPr lang="en-US" altLang="zh-CN" sz="1400" dirty="0"/>
              <a:t>Differentiating </a:t>
            </a:r>
            <a:r>
              <a:rPr lang="en-US" altLang="zh-CN" sz="1400" dirty="0" err="1"/>
              <a:t>config</a:t>
            </a:r>
            <a:r>
              <a:rPr lang="en-US" altLang="zh-CN" sz="1400" dirty="0"/>
              <a:t> (</a:t>
            </a:r>
            <a:r>
              <a:rPr lang="en-US" altLang="zh-CN" sz="1400" dirty="0" err="1"/>
              <a:t>rw</a:t>
            </a:r>
            <a:r>
              <a:rPr lang="en-US" altLang="zh-CN" sz="1400" dirty="0"/>
              <a:t>) and statistics (</a:t>
            </a:r>
            <a:r>
              <a:rPr lang="en-US" altLang="zh-CN" sz="1400" dirty="0" err="1"/>
              <a:t>ro</a:t>
            </a:r>
            <a:r>
              <a:rPr lang="en-US" altLang="zh-CN" sz="1400" dirty="0"/>
              <a:t>)</a:t>
            </a:r>
          </a:p>
          <a:p>
            <a:pPr lvl="1"/>
            <a:r>
              <a:rPr lang="en-US" altLang="zh-CN" sz="1600" dirty="0" smtClean="0"/>
              <a:t>Details </a:t>
            </a:r>
            <a:r>
              <a:rPr lang="en-US" altLang="zh-CN" sz="1600" dirty="0"/>
              <a:t>to be left to the IEEE 802 </a:t>
            </a:r>
            <a:r>
              <a:rPr lang="en-US" altLang="zh-CN" sz="1600" dirty="0"/>
              <a:t>technologies</a:t>
            </a:r>
          </a:p>
          <a:p>
            <a:pPr lvl="2"/>
            <a:r>
              <a:rPr lang="en-US" altLang="zh-CN" sz="1400" dirty="0"/>
              <a:t>Using ‘containers’ where </a:t>
            </a:r>
            <a:r>
              <a:rPr lang="en-US" altLang="zh-CN" sz="1400" dirty="0" smtClean="0"/>
              <a:t>appropriate</a:t>
            </a:r>
          </a:p>
          <a:p>
            <a:pPr lvl="1"/>
            <a:r>
              <a:rPr lang="en-US" altLang="zh-CN" sz="1600" dirty="0" smtClean="0">
                <a:solidFill>
                  <a:prstClr val="black"/>
                </a:solidFill>
              </a:rPr>
              <a:t>UML class diagram (like) is preferred as it is widely adopted as a standard graphical tool to represent objects and the relationships.</a:t>
            </a:r>
            <a:endParaRPr lang="en-US" altLang="zh-CN" sz="1400" dirty="0" smtClean="0"/>
          </a:p>
          <a:p>
            <a:r>
              <a:rPr lang="en-US" altLang="zh-CN" sz="2000" dirty="0" smtClean="0"/>
              <a:t>Related contributions</a:t>
            </a:r>
            <a:endParaRPr lang="en-US" altLang="zh-CN" sz="2000" dirty="0"/>
          </a:p>
          <a:p>
            <a:pPr lvl="1"/>
            <a:r>
              <a:rPr lang="en-US" altLang="zh-CN" sz="1400" dirty="0">
                <a:hlinkClick r:id="rId2"/>
              </a:rPr>
              <a:t>https://</a:t>
            </a:r>
            <a:r>
              <a:rPr lang="en-US" altLang="zh-CN" sz="1400" dirty="0" smtClean="0">
                <a:hlinkClick r:id="rId2"/>
              </a:rPr>
              <a:t>mentor.ieee.org/omniran/dcn/17/omniran-17-0045-00-CF00-model-for-accounting-and-monitoring.pptx</a:t>
            </a:r>
            <a:endParaRPr lang="en-US" altLang="zh-CN" sz="1400" dirty="0" smtClean="0"/>
          </a:p>
          <a:p>
            <a:pPr lvl="1"/>
            <a:r>
              <a:rPr lang="en-US" altLang="zh-CN" sz="1400" dirty="0">
                <a:hlinkClick r:id="rId3"/>
              </a:rPr>
              <a:t>https://</a:t>
            </a:r>
            <a:r>
              <a:rPr lang="en-US" altLang="zh-CN" sz="1400" dirty="0" smtClean="0">
                <a:hlinkClick r:id="rId3"/>
              </a:rPr>
              <a:t>mentor.ieee.org/omniran/dcn/17/omniran-17-0028-00-CF00-data-model-for-fdm.pptx</a:t>
            </a:r>
            <a:endParaRPr lang="en-US" altLang="zh-CN" sz="1400" dirty="0" smtClean="0"/>
          </a:p>
          <a:p>
            <a:pPr lvl="1"/>
            <a:r>
              <a:rPr lang="en-US" altLang="zh-CN" sz="1400" dirty="0">
                <a:hlinkClick r:id="rId4"/>
              </a:rPr>
              <a:t>https://</a:t>
            </a:r>
            <a:r>
              <a:rPr lang="en-US" altLang="zh-CN" sz="1400" dirty="0" smtClean="0">
                <a:hlinkClick r:id="rId4"/>
              </a:rPr>
              <a:t>mentor.ieee.org/omniran/dcn/17/omniran-17-0059-00-00TG-guidelines-for-creation-of-information-model.pptx</a:t>
            </a:r>
            <a:endParaRPr lang="en-US" altLang="zh-CN" sz="1400" dirty="0" smtClean="0"/>
          </a:p>
          <a:p>
            <a:pPr lvl="1"/>
            <a:endParaRPr lang="en-US" altLang="zh-CN" sz="1400" dirty="0" smtClean="0"/>
          </a:p>
        </p:txBody>
      </p:sp>
    </p:spTree>
    <p:extLst>
      <p:ext uri="{BB962C8B-B14F-4D97-AF65-F5344CB8AC3E}">
        <p14:creationId xmlns:p14="http://schemas.microsoft.com/office/powerpoint/2010/main" val="157150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for AN Setup (</a:t>
            </a:r>
            <a:r>
              <a:rPr lang="en-US" altLang="zh-CN" dirty="0" err="1" smtClean="0"/>
              <a:t>Config</a:t>
            </a:r>
            <a:r>
              <a:rPr lang="en-US" altLang="zh-CN" dirty="0" smtClean="0"/>
              <a:t>?)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Unlicensed spectrum (use cases?)</a:t>
            </a:r>
          </a:p>
          <a:p>
            <a:pPr lvl="1"/>
            <a:r>
              <a:rPr lang="en-US" altLang="zh-CN" dirty="0" smtClean="0"/>
              <a:t>AN initialization (initial </a:t>
            </a:r>
            <a:r>
              <a:rPr lang="en-US" altLang="zh-CN" dirty="0" err="1" smtClean="0"/>
              <a:t>config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AN operation (re-</a:t>
            </a:r>
            <a:r>
              <a:rPr lang="en-US" altLang="zh-CN" dirty="0" err="1" smtClean="0"/>
              <a:t>config</a:t>
            </a:r>
            <a:r>
              <a:rPr lang="en-US" altLang="zh-CN" dirty="0" smtClean="0"/>
              <a:t>, adjustment)</a:t>
            </a:r>
          </a:p>
          <a:p>
            <a:pPr lvl="1"/>
            <a:r>
              <a:rPr lang="en-US" altLang="zh-CN" dirty="0" smtClean="0"/>
              <a:t>AN shutdown (release)</a:t>
            </a:r>
          </a:p>
          <a:p>
            <a:r>
              <a:rPr lang="en-US" altLang="zh-CN" dirty="0" smtClean="0"/>
              <a:t>Shared spectrum</a:t>
            </a:r>
          </a:p>
          <a:p>
            <a:pPr lvl="1"/>
            <a:r>
              <a:rPr lang="en-US" altLang="zh-CN" dirty="0"/>
              <a:t>AN initialization (initial </a:t>
            </a:r>
            <a:r>
              <a:rPr lang="en-US" altLang="zh-CN" dirty="0" err="1"/>
              <a:t>config</a:t>
            </a:r>
            <a:r>
              <a:rPr lang="en-US" altLang="zh-CN" dirty="0"/>
              <a:t>)</a:t>
            </a:r>
          </a:p>
          <a:p>
            <a:pPr lvl="1"/>
            <a:r>
              <a:rPr lang="en-US" altLang="zh-CN" dirty="0"/>
              <a:t>AN operation (re-</a:t>
            </a:r>
            <a:r>
              <a:rPr lang="en-US" altLang="zh-CN" dirty="0" err="1"/>
              <a:t>config</a:t>
            </a:r>
            <a:r>
              <a:rPr lang="en-US" altLang="zh-CN" dirty="0"/>
              <a:t>, adjustment)</a:t>
            </a:r>
          </a:p>
          <a:p>
            <a:pPr lvl="1"/>
            <a:r>
              <a:rPr lang="en-US" altLang="zh-CN" dirty="0"/>
              <a:t>AN shutdown (release</a:t>
            </a:r>
            <a:r>
              <a:rPr lang="en-US" altLang="zh-CN" dirty="0" smtClean="0"/>
              <a:t>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7805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 Example for AN Initialization </a:t>
            </a:r>
            <a:br>
              <a:rPr lang="en-US" altLang="zh-CN" dirty="0" smtClean="0"/>
            </a:br>
            <a:r>
              <a:rPr lang="en-US" altLang="zh-CN" dirty="0" smtClean="0"/>
              <a:t>(unlicensed spectrum) 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 bwMode="auto">
          <a:xfrm>
            <a:off x="2843808" y="1556792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4103948" y="1556792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5364088" y="1556792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BH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7884368" y="1556792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AR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6624228" y="1556792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NMS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1" name="直接连接符 10"/>
          <p:cNvCxnSpPr/>
          <p:nvPr/>
        </p:nvCxnSpPr>
        <p:spPr bwMode="auto">
          <a:xfrm>
            <a:off x="3347864" y="1844824"/>
            <a:ext cx="0" cy="45365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直接连接符 11"/>
          <p:cNvCxnSpPr/>
          <p:nvPr/>
        </p:nvCxnSpPr>
        <p:spPr bwMode="auto">
          <a:xfrm>
            <a:off x="4610956" y="1844824"/>
            <a:ext cx="0" cy="45365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直接连接符 12"/>
          <p:cNvCxnSpPr/>
          <p:nvPr/>
        </p:nvCxnSpPr>
        <p:spPr bwMode="auto">
          <a:xfrm>
            <a:off x="5862629" y="1844824"/>
            <a:ext cx="0" cy="45365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直接连接符 13"/>
          <p:cNvCxnSpPr/>
          <p:nvPr/>
        </p:nvCxnSpPr>
        <p:spPr bwMode="auto">
          <a:xfrm>
            <a:off x="7131236" y="1844824"/>
            <a:ext cx="0" cy="45365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直接连接符 14"/>
          <p:cNvCxnSpPr/>
          <p:nvPr/>
        </p:nvCxnSpPr>
        <p:spPr bwMode="auto">
          <a:xfrm>
            <a:off x="8388424" y="1844824"/>
            <a:ext cx="0" cy="45365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矩形 15"/>
          <p:cNvSpPr/>
          <p:nvPr/>
        </p:nvSpPr>
        <p:spPr bwMode="auto">
          <a:xfrm>
            <a:off x="2843808" y="2106712"/>
            <a:ext cx="352839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600" dirty="0" smtClean="0">
                <a:latin typeface="Times New Roman" charset="0"/>
              </a:rPr>
              <a:t>Power up</a:t>
            </a:r>
            <a:endParaRPr lang="zh-CN" altLang="en-US" sz="1600" dirty="0">
              <a:latin typeface="Times New Roman" charset="0"/>
            </a:endParaRPr>
          </a:p>
        </p:txBody>
      </p:sp>
      <p:cxnSp>
        <p:nvCxnSpPr>
          <p:cNvPr id="19" name="直接箭头连接符 18"/>
          <p:cNvCxnSpPr/>
          <p:nvPr/>
        </p:nvCxnSpPr>
        <p:spPr bwMode="auto">
          <a:xfrm>
            <a:off x="4608004" y="3244185"/>
            <a:ext cx="2520280" cy="1958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直接箭头连接符 20"/>
          <p:cNvCxnSpPr/>
          <p:nvPr/>
        </p:nvCxnSpPr>
        <p:spPr bwMode="auto">
          <a:xfrm flipH="1">
            <a:off x="4608004" y="3440033"/>
            <a:ext cx="2520280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148064" y="3548045"/>
            <a:ext cx="19711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Retrieve configuration (R11)</a:t>
            </a:r>
            <a:endParaRPr lang="zh-CN" altLang="en-US" dirty="0"/>
          </a:p>
        </p:txBody>
      </p:sp>
      <p:cxnSp>
        <p:nvCxnSpPr>
          <p:cNvPr id="27" name="直接箭头连接符 26"/>
          <p:cNvCxnSpPr/>
          <p:nvPr/>
        </p:nvCxnSpPr>
        <p:spPr bwMode="auto">
          <a:xfrm>
            <a:off x="4608004" y="4437112"/>
            <a:ext cx="1254625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" name="直接箭头连接符 31"/>
          <p:cNvCxnSpPr/>
          <p:nvPr/>
        </p:nvCxnSpPr>
        <p:spPr bwMode="auto">
          <a:xfrm flipH="1">
            <a:off x="3347864" y="4437112"/>
            <a:ext cx="1260140" cy="108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790653" y="4736177"/>
            <a:ext cx="2149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Config</a:t>
            </a:r>
            <a:r>
              <a:rPr lang="en-US" altLang="zh-CN" dirty="0" smtClean="0"/>
              <a:t> AN elements (R5 &amp; R7)</a:t>
            </a:r>
            <a:endParaRPr lang="zh-CN" altLang="en-US" dirty="0"/>
          </a:p>
        </p:txBody>
      </p:sp>
      <p:cxnSp>
        <p:nvCxnSpPr>
          <p:cNvPr id="36" name="直接箭头连接符 35"/>
          <p:cNvCxnSpPr/>
          <p:nvPr/>
        </p:nvCxnSpPr>
        <p:spPr bwMode="auto">
          <a:xfrm>
            <a:off x="3346582" y="5085184"/>
            <a:ext cx="5041842" cy="3060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8" name="椭圆 37"/>
          <p:cNvSpPr/>
          <p:nvPr/>
        </p:nvSpPr>
        <p:spPr bwMode="auto">
          <a:xfrm>
            <a:off x="5808629" y="5182599"/>
            <a:ext cx="108000" cy="10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911896" y="5528265"/>
            <a:ext cx="1957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Connection setup (R6 &amp; R3)</a:t>
            </a:r>
            <a:endParaRPr lang="zh-CN" altLang="en-US" dirty="0"/>
          </a:p>
        </p:txBody>
      </p:sp>
      <p:cxnSp>
        <p:nvCxnSpPr>
          <p:cNvPr id="41" name="直接箭头连接符 40"/>
          <p:cNvCxnSpPr/>
          <p:nvPr/>
        </p:nvCxnSpPr>
        <p:spPr bwMode="auto">
          <a:xfrm>
            <a:off x="3346582" y="5960313"/>
            <a:ext cx="1264374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直接箭头连接符 42"/>
          <p:cNvCxnSpPr/>
          <p:nvPr/>
        </p:nvCxnSpPr>
        <p:spPr bwMode="auto">
          <a:xfrm flipH="1">
            <a:off x="3347864" y="6104329"/>
            <a:ext cx="1263092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563888" y="6392361"/>
            <a:ext cx="1693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Radio coordination (R5)</a:t>
            </a:r>
            <a:endParaRPr lang="zh-CN" altLang="en-US" dirty="0"/>
          </a:p>
        </p:txBody>
      </p:sp>
      <p:cxnSp>
        <p:nvCxnSpPr>
          <p:cNvPr id="46" name="直接箭头连接符 45"/>
          <p:cNvCxnSpPr/>
          <p:nvPr/>
        </p:nvCxnSpPr>
        <p:spPr bwMode="auto">
          <a:xfrm flipH="1">
            <a:off x="4578016" y="2636912"/>
            <a:ext cx="1284613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8" name="直接箭头连接符 47"/>
          <p:cNvCxnSpPr/>
          <p:nvPr/>
        </p:nvCxnSpPr>
        <p:spPr bwMode="auto">
          <a:xfrm>
            <a:off x="3346582" y="2636912"/>
            <a:ext cx="1264374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2" name="直接箭头连接符 51"/>
          <p:cNvCxnSpPr/>
          <p:nvPr/>
        </p:nvCxnSpPr>
        <p:spPr bwMode="auto">
          <a:xfrm>
            <a:off x="4610956" y="2852936"/>
            <a:ext cx="1234216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5" name="直接箭头连接符 54"/>
          <p:cNvCxnSpPr/>
          <p:nvPr/>
        </p:nvCxnSpPr>
        <p:spPr bwMode="auto">
          <a:xfrm flipH="1">
            <a:off x="3330409" y="2852936"/>
            <a:ext cx="1247607" cy="1384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3923928" y="2863969"/>
            <a:ext cx="1759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Formalize AN (R5 &amp; R7)</a:t>
            </a:r>
            <a:endParaRPr lang="zh-CN" altLang="en-US" dirty="0"/>
          </a:p>
        </p:txBody>
      </p:sp>
      <p:sp>
        <p:nvSpPr>
          <p:cNvPr id="59" name="矩形 58"/>
          <p:cNvSpPr/>
          <p:nvPr/>
        </p:nvSpPr>
        <p:spPr bwMode="auto">
          <a:xfrm>
            <a:off x="1475656" y="1556792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SS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0" name="直接连接符 59"/>
          <p:cNvCxnSpPr/>
          <p:nvPr/>
        </p:nvCxnSpPr>
        <p:spPr bwMode="auto">
          <a:xfrm>
            <a:off x="1979712" y="1844824"/>
            <a:ext cx="0" cy="45365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1" name="矩形 60"/>
          <p:cNvSpPr/>
          <p:nvPr/>
        </p:nvSpPr>
        <p:spPr bwMode="auto">
          <a:xfrm>
            <a:off x="251520" y="1556792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CIS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2" name="直接连接符 61"/>
          <p:cNvCxnSpPr/>
          <p:nvPr/>
        </p:nvCxnSpPr>
        <p:spPr bwMode="auto">
          <a:xfrm>
            <a:off x="755576" y="1844824"/>
            <a:ext cx="0" cy="45365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直接箭头连接符 63"/>
          <p:cNvCxnSpPr/>
          <p:nvPr/>
        </p:nvCxnSpPr>
        <p:spPr bwMode="auto">
          <a:xfrm flipH="1">
            <a:off x="755576" y="3825044"/>
            <a:ext cx="3855380" cy="3240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1115616" y="4232121"/>
            <a:ext cx="2034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Connection setup (R10 &amp; R4)</a:t>
            </a:r>
            <a:endParaRPr lang="zh-CN" altLang="en-US" dirty="0"/>
          </a:p>
        </p:txBody>
      </p:sp>
      <p:sp>
        <p:nvSpPr>
          <p:cNvPr id="66" name="椭圆 65"/>
          <p:cNvSpPr/>
          <p:nvPr/>
        </p:nvSpPr>
        <p:spPr bwMode="auto">
          <a:xfrm>
            <a:off x="1925712" y="3987062"/>
            <a:ext cx="108000" cy="10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8" name="直接箭头连接符 67"/>
          <p:cNvCxnSpPr/>
          <p:nvPr/>
        </p:nvCxnSpPr>
        <p:spPr bwMode="auto">
          <a:xfrm>
            <a:off x="755576" y="4149080"/>
            <a:ext cx="3855380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0" name="直接箭头连接符 69"/>
          <p:cNvCxnSpPr/>
          <p:nvPr/>
        </p:nvCxnSpPr>
        <p:spPr bwMode="auto">
          <a:xfrm flipH="1">
            <a:off x="4610957" y="4509120"/>
            <a:ext cx="1234215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2" name="直接箭头连接符 71"/>
          <p:cNvCxnSpPr/>
          <p:nvPr/>
        </p:nvCxnSpPr>
        <p:spPr bwMode="auto">
          <a:xfrm>
            <a:off x="3347864" y="4545112"/>
            <a:ext cx="1260140" cy="180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5" name="直接箭头连接符 74"/>
          <p:cNvCxnSpPr/>
          <p:nvPr/>
        </p:nvCxnSpPr>
        <p:spPr bwMode="auto">
          <a:xfrm flipH="1">
            <a:off x="3347864" y="5391218"/>
            <a:ext cx="5040560" cy="1370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6" name="椭圆 75"/>
          <p:cNvSpPr/>
          <p:nvPr/>
        </p:nvSpPr>
        <p:spPr bwMode="auto">
          <a:xfrm>
            <a:off x="5804603" y="5402735"/>
            <a:ext cx="108000" cy="10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7" name="椭圆 76"/>
          <p:cNvSpPr/>
          <p:nvPr/>
        </p:nvSpPr>
        <p:spPr bwMode="auto">
          <a:xfrm>
            <a:off x="1920443" y="4122528"/>
            <a:ext cx="108000" cy="10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7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Attributes (Containers, IEs) To Be Clarified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269423"/>
              </p:ext>
            </p:extLst>
          </p:nvPr>
        </p:nvGraphicFramePr>
        <p:xfrm>
          <a:off x="251519" y="1340769"/>
          <a:ext cx="871297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710"/>
                <a:gridCol w="1244710"/>
                <a:gridCol w="1244710"/>
                <a:gridCol w="1244710"/>
                <a:gridCol w="1244710"/>
                <a:gridCol w="1244710"/>
                <a:gridCol w="1244710"/>
              </a:tblGrid>
              <a:tr h="58473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Formalize AN (R5 &amp; R7)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Retrieve configuration (R11)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Connection setup (R10 &amp; R4)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/>
                        <a:t>Config</a:t>
                      </a:r>
                      <a:r>
                        <a:rPr lang="en-US" altLang="zh-CN" dirty="0" smtClean="0"/>
                        <a:t> AN elements (R5 &amp; R7)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Connection setup (R6 &amp; R3)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Radio coordination (R5)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28487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ANC-NA (R5)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NA info. &amp;</a:t>
                      </a:r>
                    </a:p>
                    <a:p>
                      <a:r>
                        <a:rPr lang="en-US" altLang="zh-CN" sz="1600" dirty="0" smtClean="0"/>
                        <a:t>indication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NA </a:t>
                      </a:r>
                      <a:r>
                        <a:rPr lang="en-US" altLang="zh-CN" sz="1600" dirty="0" err="1" smtClean="0"/>
                        <a:t>config</a:t>
                      </a:r>
                      <a:r>
                        <a:rPr lang="en-US" altLang="zh-CN" sz="1600" dirty="0" smtClean="0"/>
                        <a:t> &amp; indication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Channel info. &amp; indic.</a:t>
                      </a:r>
                      <a:endParaRPr lang="zh-CN" altLang="en-US" sz="1600" dirty="0"/>
                    </a:p>
                  </a:txBody>
                  <a:tcPr/>
                </a:tc>
              </a:tr>
              <a:tr h="28487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ANC-BH (R7)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BH info. &amp; indication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BH </a:t>
                      </a:r>
                      <a:r>
                        <a:rPr lang="en-US" altLang="zh-CN" sz="1600" dirty="0" err="1" smtClean="0"/>
                        <a:t>config</a:t>
                      </a:r>
                      <a:r>
                        <a:rPr lang="en-US" altLang="zh-CN" sz="1600" dirty="0" smtClean="0"/>
                        <a:t> &amp; indication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328116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NMS-ANC</a:t>
                      </a:r>
                      <a:r>
                        <a:rPr lang="en-US" altLang="zh-CN" sz="1600" baseline="0" dirty="0" smtClean="0"/>
                        <a:t> (R11)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AN info. &amp; AN </a:t>
                      </a:r>
                      <a:r>
                        <a:rPr lang="en-US" altLang="zh-CN" sz="1600" dirty="0" err="1" smtClean="0"/>
                        <a:t>config</a:t>
                      </a:r>
                      <a:r>
                        <a:rPr lang="en-US" altLang="zh-CN" sz="1600" dirty="0" smtClean="0"/>
                        <a:t>.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28487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NA-BH (R6)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NA info. &amp; indication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28487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BH-ARI (R3)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BH info. &amp; indication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179918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SS-ANC</a:t>
                      </a:r>
                      <a:r>
                        <a:rPr lang="zh-CN" altLang="en-US" sz="1600" baseline="0" dirty="0" smtClean="0"/>
                        <a:t> </a:t>
                      </a:r>
                      <a:r>
                        <a:rPr lang="en-US" altLang="zh-CN" sz="1600" baseline="0" dirty="0" smtClean="0"/>
                        <a:t>(R4)</a:t>
                      </a:r>
                      <a:endParaRPr lang="en-US" altLang="zh-CN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AN info. &amp; indication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179918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CIS-ANC (R10)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AN info. &amp; indication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893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Information Model for AN Initialization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2207013" y="1268760"/>
            <a:ext cx="144016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802.1CF IM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2212359" y="2008321"/>
            <a:ext cx="186686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Control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2877193" y="1567395"/>
            <a:ext cx="108000" cy="432048"/>
            <a:chOff x="7956376" y="3645024"/>
            <a:chExt cx="108000" cy="432048"/>
          </a:xfrm>
        </p:grpSpPr>
        <p:sp>
          <p:nvSpPr>
            <p:cNvPr id="7" name="菱形 6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8" name="直接箭头连接符 7"/>
            <p:cNvCxnSpPr>
              <a:stCxn id="7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9" name="TextBox 8"/>
          <p:cNvSpPr txBox="1"/>
          <p:nvPr/>
        </p:nvSpPr>
        <p:spPr>
          <a:xfrm>
            <a:off x="2984520" y="173132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*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21193" y="1731322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Ctrl_ID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 bwMode="auto">
          <a:xfrm>
            <a:off x="1617137" y="2742891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2281971" y="2301965"/>
            <a:ext cx="108000" cy="432048"/>
            <a:chOff x="7956376" y="3645024"/>
            <a:chExt cx="108000" cy="432048"/>
          </a:xfrm>
        </p:grpSpPr>
        <p:sp>
          <p:nvSpPr>
            <p:cNvPr id="13" name="菱形 12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4" name="直接箭头连接符 13"/>
            <p:cNvCxnSpPr>
              <a:stCxn id="13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2389298" y="246589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*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25971" y="2465892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Intf_ID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 bwMode="auto">
          <a:xfrm>
            <a:off x="3359141" y="2468678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菱形 21"/>
          <p:cNvSpPr/>
          <p:nvPr/>
        </p:nvSpPr>
        <p:spPr bwMode="auto">
          <a:xfrm>
            <a:off x="3071109" y="2292213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99101" y="2564936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AN</a:t>
            </a:r>
            <a:endParaRPr lang="zh-CN" altLang="en-US" dirty="0"/>
          </a:p>
        </p:txBody>
      </p:sp>
      <p:cxnSp>
        <p:nvCxnSpPr>
          <p:cNvPr id="24" name="肘形连接符 23"/>
          <p:cNvCxnSpPr>
            <a:stCxn id="22" idx="2"/>
          </p:cNvCxnSpPr>
          <p:nvPr/>
        </p:nvCxnSpPr>
        <p:spPr bwMode="auto">
          <a:xfrm rot="16200000" flipH="1">
            <a:off x="3165237" y="2396085"/>
            <a:ext cx="153776" cy="23403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矩形 24"/>
          <p:cNvSpPr/>
          <p:nvPr/>
        </p:nvSpPr>
        <p:spPr bwMode="auto">
          <a:xfrm>
            <a:off x="3359141" y="2828718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ARC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菱形 25"/>
          <p:cNvSpPr/>
          <p:nvPr/>
        </p:nvSpPr>
        <p:spPr bwMode="auto">
          <a:xfrm>
            <a:off x="2945353" y="2304761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99101" y="2942700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AR</a:t>
            </a:r>
            <a:endParaRPr lang="zh-CN" altLang="en-US" dirty="0"/>
          </a:p>
        </p:txBody>
      </p:sp>
      <p:cxnSp>
        <p:nvCxnSpPr>
          <p:cNvPr id="28" name="肘形连接符 27"/>
          <p:cNvCxnSpPr>
            <a:stCxn id="26" idx="2"/>
            <a:endCxn id="25" idx="1"/>
          </p:cNvCxnSpPr>
          <p:nvPr/>
        </p:nvCxnSpPr>
        <p:spPr bwMode="auto">
          <a:xfrm rot="16200000" flipH="1">
            <a:off x="2917261" y="2530853"/>
            <a:ext cx="523973" cy="35978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矩形 28"/>
          <p:cNvSpPr/>
          <p:nvPr/>
        </p:nvSpPr>
        <p:spPr bwMode="auto">
          <a:xfrm>
            <a:off x="3359141" y="3196381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TEC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菱形 29"/>
          <p:cNvSpPr/>
          <p:nvPr/>
        </p:nvSpPr>
        <p:spPr bwMode="auto">
          <a:xfrm>
            <a:off x="2810728" y="2300686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999101" y="3310363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TE</a:t>
            </a:r>
            <a:endParaRPr lang="zh-CN" altLang="en-US" dirty="0"/>
          </a:p>
        </p:txBody>
      </p:sp>
      <p:cxnSp>
        <p:nvCxnSpPr>
          <p:cNvPr id="32" name="肘形连接符 31"/>
          <p:cNvCxnSpPr>
            <a:stCxn id="30" idx="2"/>
            <a:endCxn id="29" idx="1"/>
          </p:cNvCxnSpPr>
          <p:nvPr/>
        </p:nvCxnSpPr>
        <p:spPr bwMode="auto">
          <a:xfrm rot="16200000" flipH="1">
            <a:off x="2664079" y="2645334"/>
            <a:ext cx="895711" cy="4944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6" name="矩形 45"/>
          <p:cNvSpPr/>
          <p:nvPr/>
        </p:nvSpPr>
        <p:spPr bwMode="auto">
          <a:xfrm>
            <a:off x="1062766" y="3484413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Port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1727600" y="3043487"/>
            <a:ext cx="108000" cy="432048"/>
            <a:chOff x="7956376" y="3645024"/>
            <a:chExt cx="108000" cy="432048"/>
          </a:xfrm>
        </p:grpSpPr>
        <p:sp>
          <p:nvSpPr>
            <p:cNvPr id="48" name="菱形 47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49" name="直接箭头连接符 48"/>
            <p:cNvCxnSpPr>
              <a:stCxn id="48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50" name="TextBox 49"/>
          <p:cNvSpPr txBox="1"/>
          <p:nvPr/>
        </p:nvSpPr>
        <p:spPr>
          <a:xfrm>
            <a:off x="1834927" y="3207414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*</a:t>
            </a:r>
            <a:endParaRPr lang="zh-CN" alt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971600" y="3207414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Port_ID</a:t>
            </a:r>
            <a:endParaRPr lang="zh-CN" altLang="en-US" dirty="0"/>
          </a:p>
        </p:txBody>
      </p:sp>
      <p:sp>
        <p:nvSpPr>
          <p:cNvPr id="53" name="矩形 52"/>
          <p:cNvSpPr/>
          <p:nvPr/>
        </p:nvSpPr>
        <p:spPr bwMode="auto">
          <a:xfrm>
            <a:off x="2760828" y="3584492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菱形 53"/>
          <p:cNvSpPr/>
          <p:nvPr/>
        </p:nvSpPr>
        <p:spPr bwMode="auto">
          <a:xfrm>
            <a:off x="2484949" y="3041723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400788" y="3680750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NA</a:t>
            </a:r>
            <a:endParaRPr lang="zh-CN" altLang="en-US" dirty="0"/>
          </a:p>
        </p:txBody>
      </p:sp>
      <p:cxnSp>
        <p:nvCxnSpPr>
          <p:cNvPr id="56" name="肘形连接符 55"/>
          <p:cNvCxnSpPr>
            <a:stCxn id="54" idx="2"/>
            <a:endCxn id="53" idx="1"/>
          </p:cNvCxnSpPr>
          <p:nvPr/>
        </p:nvCxnSpPr>
        <p:spPr bwMode="auto">
          <a:xfrm rot="16200000" flipH="1">
            <a:off x="2378496" y="3346175"/>
            <a:ext cx="542785" cy="221879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7" name="矩形 56"/>
          <p:cNvSpPr/>
          <p:nvPr/>
        </p:nvSpPr>
        <p:spPr bwMode="auto">
          <a:xfrm>
            <a:off x="2760828" y="3944532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BH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菱形 57"/>
          <p:cNvSpPr/>
          <p:nvPr/>
        </p:nvSpPr>
        <p:spPr bwMode="auto">
          <a:xfrm>
            <a:off x="2369144" y="3060345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400788" y="4058514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BH</a:t>
            </a:r>
            <a:endParaRPr lang="zh-CN" altLang="en-US" dirty="0"/>
          </a:p>
        </p:txBody>
      </p:sp>
      <p:cxnSp>
        <p:nvCxnSpPr>
          <p:cNvPr id="60" name="肘形连接符 59"/>
          <p:cNvCxnSpPr>
            <a:stCxn id="58" idx="2"/>
            <a:endCxn id="57" idx="1"/>
          </p:cNvCxnSpPr>
          <p:nvPr/>
        </p:nvCxnSpPr>
        <p:spPr bwMode="auto">
          <a:xfrm rot="16200000" flipH="1">
            <a:off x="2149885" y="3477604"/>
            <a:ext cx="884203" cy="33768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1" name="矩形 60"/>
          <p:cNvSpPr/>
          <p:nvPr/>
        </p:nvSpPr>
        <p:spPr bwMode="auto">
          <a:xfrm>
            <a:off x="2760828" y="4312195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TEI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菱形 61"/>
          <p:cNvSpPr/>
          <p:nvPr/>
        </p:nvSpPr>
        <p:spPr bwMode="auto">
          <a:xfrm>
            <a:off x="2253025" y="3060356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400788" y="4426177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TE</a:t>
            </a:r>
            <a:endParaRPr lang="zh-CN" altLang="en-US" dirty="0"/>
          </a:p>
        </p:txBody>
      </p:sp>
      <p:cxnSp>
        <p:nvCxnSpPr>
          <p:cNvPr id="64" name="肘形连接符 63"/>
          <p:cNvCxnSpPr>
            <a:stCxn id="62" idx="2"/>
            <a:endCxn id="61" idx="1"/>
          </p:cNvCxnSpPr>
          <p:nvPr/>
        </p:nvCxnSpPr>
        <p:spPr bwMode="auto">
          <a:xfrm rot="16200000" flipH="1">
            <a:off x="1907999" y="3603381"/>
            <a:ext cx="1251855" cy="45380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5" name="矩形 64"/>
          <p:cNvSpPr/>
          <p:nvPr/>
        </p:nvSpPr>
        <p:spPr bwMode="auto">
          <a:xfrm>
            <a:off x="2753108" y="4663357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ARI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6" name="菱形 65"/>
          <p:cNvSpPr/>
          <p:nvPr/>
        </p:nvSpPr>
        <p:spPr bwMode="auto">
          <a:xfrm>
            <a:off x="2140548" y="3057993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411760" y="4777339"/>
            <a:ext cx="75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AR</a:t>
            </a:r>
            <a:endParaRPr lang="zh-CN" altLang="en-US" dirty="0"/>
          </a:p>
        </p:txBody>
      </p:sp>
      <p:cxnSp>
        <p:nvCxnSpPr>
          <p:cNvPr id="68" name="肘形连接符 67"/>
          <p:cNvCxnSpPr>
            <a:stCxn id="66" idx="2"/>
            <a:endCxn id="65" idx="1"/>
          </p:cNvCxnSpPr>
          <p:nvPr/>
        </p:nvCxnSpPr>
        <p:spPr bwMode="auto">
          <a:xfrm rot="16200000" flipH="1">
            <a:off x="1671138" y="3725403"/>
            <a:ext cx="1605380" cy="55856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6" name="矩形 115"/>
          <p:cNvSpPr/>
          <p:nvPr/>
        </p:nvSpPr>
        <p:spPr bwMode="auto">
          <a:xfrm>
            <a:off x="4478299" y="1999443"/>
            <a:ext cx="186686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Service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2" name="菱形 121"/>
          <p:cNvSpPr/>
          <p:nvPr/>
        </p:nvSpPr>
        <p:spPr bwMode="auto">
          <a:xfrm>
            <a:off x="3337762" y="1567395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486411" y="1722444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*</a:t>
            </a:r>
            <a:endParaRPr lang="zh-CN" altLang="en-US" dirty="0"/>
          </a:p>
        </p:txBody>
      </p:sp>
      <p:cxnSp>
        <p:nvCxnSpPr>
          <p:cNvPr id="17" name="肘形连接符 16"/>
          <p:cNvCxnSpPr>
            <a:stCxn id="122" idx="2"/>
            <a:endCxn id="116" idx="0"/>
          </p:cNvCxnSpPr>
          <p:nvPr/>
        </p:nvCxnSpPr>
        <p:spPr bwMode="auto">
          <a:xfrm rot="16200000" flipH="1">
            <a:off x="4257722" y="845435"/>
            <a:ext cx="288048" cy="201996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26" name="矩形 125"/>
          <p:cNvSpPr/>
          <p:nvPr/>
        </p:nvSpPr>
        <p:spPr bwMode="auto">
          <a:xfrm>
            <a:off x="6110071" y="2477062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8" name="菱形 137"/>
          <p:cNvSpPr/>
          <p:nvPr/>
        </p:nvSpPr>
        <p:spPr bwMode="auto">
          <a:xfrm>
            <a:off x="5822039" y="2300597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40" name="肘形连接符 139"/>
          <p:cNvCxnSpPr>
            <a:stCxn id="138" idx="2"/>
          </p:cNvCxnSpPr>
          <p:nvPr/>
        </p:nvCxnSpPr>
        <p:spPr bwMode="auto">
          <a:xfrm rot="16200000" flipH="1">
            <a:off x="5916167" y="2404469"/>
            <a:ext cx="153776" cy="23403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7" name="矩形 156"/>
          <p:cNvSpPr/>
          <p:nvPr/>
        </p:nvSpPr>
        <p:spPr bwMode="auto">
          <a:xfrm>
            <a:off x="6110071" y="2837102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CIS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8" name="菱形 157"/>
          <p:cNvSpPr/>
          <p:nvPr/>
        </p:nvSpPr>
        <p:spPr bwMode="auto">
          <a:xfrm>
            <a:off x="5696283" y="2313145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60" name="肘形连接符 159"/>
          <p:cNvCxnSpPr>
            <a:stCxn id="158" idx="2"/>
            <a:endCxn id="157" idx="1"/>
          </p:cNvCxnSpPr>
          <p:nvPr/>
        </p:nvCxnSpPr>
        <p:spPr bwMode="auto">
          <a:xfrm rot="16200000" flipH="1">
            <a:off x="5668191" y="2539237"/>
            <a:ext cx="523973" cy="35978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1" name="矩形 160"/>
          <p:cNvSpPr/>
          <p:nvPr/>
        </p:nvSpPr>
        <p:spPr bwMode="auto">
          <a:xfrm>
            <a:off x="6110071" y="3204765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NMS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2" name="菱形 161"/>
          <p:cNvSpPr/>
          <p:nvPr/>
        </p:nvSpPr>
        <p:spPr bwMode="auto">
          <a:xfrm>
            <a:off x="5561658" y="2309070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64" name="肘形连接符 163"/>
          <p:cNvCxnSpPr>
            <a:stCxn id="162" idx="2"/>
            <a:endCxn id="161" idx="1"/>
          </p:cNvCxnSpPr>
          <p:nvPr/>
        </p:nvCxnSpPr>
        <p:spPr bwMode="auto">
          <a:xfrm rot="16200000" flipH="1">
            <a:off x="5415009" y="2653718"/>
            <a:ext cx="895711" cy="4944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165" name="组合 164"/>
          <p:cNvGrpSpPr/>
          <p:nvPr/>
        </p:nvGrpSpPr>
        <p:grpSpPr>
          <a:xfrm>
            <a:off x="6222284" y="3706701"/>
            <a:ext cx="1518068" cy="1588554"/>
            <a:chOff x="5310088" y="2377157"/>
            <a:chExt cx="1263175" cy="1588554"/>
          </a:xfrm>
          <a:solidFill>
            <a:schemeClr val="bg1">
              <a:lumMod val="85000"/>
            </a:schemeClr>
          </a:solidFill>
        </p:grpSpPr>
        <p:sp>
          <p:nvSpPr>
            <p:cNvPr id="166" name="矩形 165"/>
            <p:cNvSpPr/>
            <p:nvPr/>
          </p:nvSpPr>
          <p:spPr bwMode="auto">
            <a:xfrm>
              <a:off x="5310088" y="2377157"/>
              <a:ext cx="1263174" cy="288032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ANC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7" name="矩形 166"/>
            <p:cNvSpPr/>
            <p:nvPr/>
          </p:nvSpPr>
          <p:spPr bwMode="auto">
            <a:xfrm>
              <a:off x="5310089" y="2664693"/>
              <a:ext cx="1263174" cy="115601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AN info. &amp; </a:t>
              </a:r>
              <a:r>
                <a:rPr kumimoji="0" lang="en-US" altLang="zh-CN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config</a:t>
              </a:r>
              <a:endPara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Default </a:t>
              </a:r>
              <a:r>
                <a:rPr lang="en-US" altLang="zh-CN" dirty="0" err="1" smtClean="0">
                  <a:latin typeface="Times New Roman" charset="0"/>
                </a:rPr>
                <a:t>config</a:t>
              </a:r>
              <a:endParaRPr lang="en-US" altLang="zh-CN" dirty="0" smtClean="0">
                <a:latin typeface="Times New Roman" charset="0"/>
              </a:endParaRPr>
            </a:p>
          </p:txBody>
        </p:sp>
        <p:sp>
          <p:nvSpPr>
            <p:cNvPr id="168" name="矩形 167"/>
            <p:cNvSpPr/>
            <p:nvPr/>
          </p:nvSpPr>
          <p:spPr bwMode="auto">
            <a:xfrm>
              <a:off x="5310088" y="3820712"/>
              <a:ext cx="1263174" cy="14499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169" name="组合 168"/>
          <p:cNvGrpSpPr/>
          <p:nvPr/>
        </p:nvGrpSpPr>
        <p:grpSpPr>
          <a:xfrm>
            <a:off x="4139953" y="4077072"/>
            <a:ext cx="1518068" cy="1412299"/>
            <a:chOff x="5310088" y="2377157"/>
            <a:chExt cx="1263175" cy="1588555"/>
          </a:xfrm>
          <a:solidFill>
            <a:schemeClr val="bg1">
              <a:lumMod val="85000"/>
            </a:schemeClr>
          </a:solidFill>
        </p:grpSpPr>
        <p:sp>
          <p:nvSpPr>
            <p:cNvPr id="170" name="矩形 169"/>
            <p:cNvSpPr/>
            <p:nvPr/>
          </p:nvSpPr>
          <p:spPr bwMode="auto">
            <a:xfrm>
              <a:off x="5310088" y="2377157"/>
              <a:ext cx="1263174" cy="288032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NA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71" name="矩形 170"/>
            <p:cNvSpPr/>
            <p:nvPr/>
          </p:nvSpPr>
          <p:spPr bwMode="auto">
            <a:xfrm>
              <a:off x="5310089" y="2664693"/>
              <a:ext cx="1263174" cy="101151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NA info. &amp; </a:t>
              </a:r>
              <a:r>
                <a:rPr lang="en-US" altLang="zh-CN" dirty="0" err="1" smtClean="0">
                  <a:latin typeface="Times New Roman" charset="0"/>
                </a:rPr>
                <a:t>config</a:t>
              </a:r>
              <a:endParaRPr lang="en-US" altLang="zh-CN" dirty="0" smtClean="0">
                <a:latin typeface="Times New Roman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Channel info.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Default </a:t>
              </a:r>
              <a:r>
                <a:rPr lang="en-US" altLang="zh-CN" dirty="0" err="1" smtClean="0">
                  <a:latin typeface="Times New Roman" charset="0"/>
                </a:rPr>
                <a:t>config</a:t>
              </a:r>
              <a:endParaRPr lang="en-US" altLang="zh-CN" dirty="0" smtClean="0">
                <a:latin typeface="Times New Roman" charset="0"/>
              </a:endParaRPr>
            </a:p>
          </p:txBody>
        </p:sp>
        <p:sp>
          <p:nvSpPr>
            <p:cNvPr id="172" name="矩形 171"/>
            <p:cNvSpPr/>
            <p:nvPr/>
          </p:nvSpPr>
          <p:spPr bwMode="auto">
            <a:xfrm>
              <a:off x="5310088" y="3677680"/>
              <a:ext cx="1263174" cy="288032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4139952" y="5552712"/>
            <a:ext cx="1518068" cy="1177182"/>
            <a:chOff x="5310088" y="2377157"/>
            <a:chExt cx="1263175" cy="1588555"/>
          </a:xfrm>
          <a:solidFill>
            <a:schemeClr val="bg1">
              <a:lumMod val="85000"/>
            </a:schemeClr>
          </a:solidFill>
        </p:grpSpPr>
        <p:sp>
          <p:nvSpPr>
            <p:cNvPr id="174" name="矩形 173"/>
            <p:cNvSpPr/>
            <p:nvPr/>
          </p:nvSpPr>
          <p:spPr bwMode="auto">
            <a:xfrm>
              <a:off x="5310088" y="2377157"/>
              <a:ext cx="1263174" cy="288032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BH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75" name="矩形 174"/>
            <p:cNvSpPr/>
            <p:nvPr/>
          </p:nvSpPr>
          <p:spPr bwMode="auto">
            <a:xfrm>
              <a:off x="5310089" y="2664693"/>
              <a:ext cx="1263174" cy="101151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BH info. &amp; </a:t>
              </a:r>
              <a:r>
                <a:rPr lang="en-US" altLang="zh-CN" dirty="0" err="1" smtClean="0">
                  <a:latin typeface="Times New Roman" charset="0"/>
                </a:rPr>
                <a:t>config</a:t>
              </a:r>
              <a:endParaRPr lang="en-US" altLang="zh-CN" dirty="0" smtClean="0">
                <a:latin typeface="Times New Roman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latin typeface="Times New Roman" charset="0"/>
                </a:rPr>
                <a:t>Default </a:t>
              </a:r>
              <a:r>
                <a:rPr lang="en-US" altLang="zh-CN" dirty="0" err="1" smtClean="0">
                  <a:latin typeface="Times New Roman" charset="0"/>
                </a:rPr>
                <a:t>config</a:t>
              </a:r>
              <a:endParaRPr lang="en-US" altLang="zh-CN" dirty="0" smtClean="0">
                <a:latin typeface="Times New Roman" charset="0"/>
              </a:endParaRPr>
            </a:p>
          </p:txBody>
        </p:sp>
        <p:sp>
          <p:nvSpPr>
            <p:cNvPr id="176" name="矩形 175"/>
            <p:cNvSpPr/>
            <p:nvPr/>
          </p:nvSpPr>
          <p:spPr bwMode="auto">
            <a:xfrm>
              <a:off x="5310088" y="3677680"/>
              <a:ext cx="1263174" cy="288032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69" name="直接箭头连接符 68"/>
          <p:cNvCxnSpPr>
            <a:stCxn id="21" idx="3"/>
            <a:endCxn id="166" idx="1"/>
          </p:cNvCxnSpPr>
          <p:nvPr/>
        </p:nvCxnSpPr>
        <p:spPr bwMode="auto">
          <a:xfrm>
            <a:off x="4079221" y="2612694"/>
            <a:ext cx="2143063" cy="12380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71" name="直接箭头连接符 70"/>
          <p:cNvCxnSpPr>
            <a:stCxn id="53" idx="3"/>
            <a:endCxn id="170" idx="1"/>
          </p:cNvCxnSpPr>
          <p:nvPr/>
        </p:nvCxnSpPr>
        <p:spPr bwMode="auto">
          <a:xfrm>
            <a:off x="3480908" y="3728508"/>
            <a:ext cx="659045" cy="4766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73" name="直接箭头连接符 72"/>
          <p:cNvCxnSpPr>
            <a:stCxn id="57" idx="3"/>
            <a:endCxn id="174" idx="1"/>
          </p:cNvCxnSpPr>
          <p:nvPr/>
        </p:nvCxnSpPr>
        <p:spPr bwMode="auto">
          <a:xfrm>
            <a:off x="3480908" y="4088548"/>
            <a:ext cx="659044" cy="15708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3047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Questions, </a:t>
            </a:r>
            <a:r>
              <a:rPr lang="en-US" altLang="zh-CN" dirty="0" smtClean="0"/>
              <a:t>Comments</a:t>
            </a:r>
            <a:br>
              <a:rPr lang="en-US" altLang="zh-CN" dirty="0" smtClean="0"/>
            </a:br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7571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omniran-14-0033-01-ecsg-omniran-pptx-template</Template>
  <TotalTime>24054</TotalTime>
  <Words>795</Words>
  <Application>Microsoft Office PowerPoint</Application>
  <PresentationFormat>全屏显示(4:3)</PresentationFormat>
  <Paragraphs>156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omniran_usecase_template</vt:lpstr>
      <vt:lpstr>PowerPoint 演示文稿</vt:lpstr>
      <vt:lpstr>Information Model for AN Setup</vt:lpstr>
      <vt:lpstr>Background (1)</vt:lpstr>
      <vt:lpstr>Background (2)</vt:lpstr>
      <vt:lpstr>Summary for AN Setup (Config?)</vt:lpstr>
      <vt:lpstr>An Example for AN Initialization  (unlicensed spectrum) </vt:lpstr>
      <vt:lpstr>Attributes (Containers, IEs) To Be Clarified</vt:lpstr>
      <vt:lpstr>Information Model for AN Initialization</vt:lpstr>
      <vt:lpstr>Questions, Comments 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Yi, Su/易粟</dc:creator>
  <cp:lastModifiedBy>WH</cp:lastModifiedBy>
  <cp:revision>280</cp:revision>
  <cp:lastPrinted>1998-02-10T13:28:06Z</cp:lastPrinted>
  <dcterms:created xsi:type="dcterms:W3CDTF">2015-11-05T09:24:45Z</dcterms:created>
  <dcterms:modified xsi:type="dcterms:W3CDTF">2017-07-25T13:17:20Z</dcterms:modified>
</cp:coreProperties>
</file>