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265" r:id="rId3"/>
    <p:sldId id="266" r:id="rId4"/>
    <p:sldId id="290" r:id="rId5"/>
    <p:sldId id="291" r:id="rId6"/>
    <p:sldId id="292" r:id="rId7"/>
    <p:sldId id="307" r:id="rId8"/>
    <p:sldId id="293" r:id="rId9"/>
    <p:sldId id="271" r:id="rId10"/>
    <p:sldId id="283" r:id="rId11"/>
    <p:sldId id="294" r:id="rId12"/>
    <p:sldId id="297" r:id="rId13"/>
    <p:sldId id="302" r:id="rId14"/>
    <p:sldId id="308" r:id="rId15"/>
    <p:sldId id="309"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54" autoAdjust="0"/>
    <p:restoredTop sz="99233" autoAdjust="0"/>
  </p:normalViewPr>
  <p:slideViewPr>
    <p:cSldViewPr>
      <p:cViewPr varScale="1">
        <p:scale>
          <a:sx n="115" d="100"/>
          <a:sy n="115" d="100"/>
        </p:scale>
        <p:origin x="2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66441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8</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omniran-17-0071-01-00TG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omniran/dcn/17/omniran-17-0072-00-CF00-chap-4-2-conventions-amendment.docx" TargetMode="External"/><Relationship Id="rId3" Type="http://schemas.openxmlformats.org/officeDocument/2006/relationships/hyperlink" Target="https://mentor.ieee.org/omniran/dcn/17/omniran-17-0070-00-00TG-september-2017-f2f-meeting-minutes.docx" TargetMode="External"/><Relationship Id="rId7" Type="http://schemas.openxmlformats.org/officeDocument/2006/relationships/hyperlink" Target="https://mentor.ieee.org/omniran/dcn/17/omniran-17-0075-00-CF00-chap-8-intro-amendment.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omniran/dcn/17/omniran-17-0074-00-CF00-chap-7-2-figure-amendment.docx" TargetMode="External"/><Relationship Id="rId5" Type="http://schemas.openxmlformats.org/officeDocument/2006/relationships/hyperlink" Target="https://mentor.ieee.org/omniran/dcn/17/omniran-17-0073-00-CF00-chap-7-1-terminology-amendment.docx" TargetMode="External"/><Relationship Id="rId4" Type="http://schemas.openxmlformats.org/officeDocument/2006/relationships/hyperlink" Target="https://mentor.ieee.org/omniran/dcn/17/omniran-17-0064-04-CF00-information-model-structure.pptx" TargetMode="External"/><Relationship Id="rId9" Type="http://schemas.openxmlformats.org/officeDocument/2006/relationships/hyperlink" Target="https://mentor.ieee.org/omniran/dcn/17/omniran-17-0076-00-CF00-chap-7-8-3-3-amendment.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7/omniran-17-0073-00-CF00-chap-7-1-terminology-amendment.docx" TargetMode="External"/><Relationship Id="rId2" Type="http://schemas.openxmlformats.org/officeDocument/2006/relationships/hyperlink" Target="https://mentor.ieee.org/omniran/dcn/17/omniran-17-0070-00-00TG-september-2017-f2f-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omniran/dcn/17/omniran-17-0075-01-CF00-chap-8-intro-amendment.docx" TargetMode="External"/><Relationship Id="rId5" Type="http://schemas.openxmlformats.org/officeDocument/2006/relationships/hyperlink" Target="https://mentor.ieee.org/omniran/dcn/17/omniran-17-0075-00-CF00-chap-8-intro-amendment.docx" TargetMode="External"/><Relationship Id="rId4" Type="http://schemas.openxmlformats.org/officeDocument/2006/relationships/hyperlink" Target="https://mentor.ieee.org/omniran/dcn/17/omniran-17-0074-00-CF00-chap-7-2-figure-amendment.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7/omniran-17-0072-00-CF00-chap-4-2-conventions-amendment.docx" TargetMode="External"/><Relationship Id="rId2" Type="http://schemas.openxmlformats.org/officeDocument/2006/relationships/hyperlink" Target="https://mentor.ieee.org/omniran/dcn/17/omniran-17-0076-00-CF00-chap-7-8-3-3-amendment.docx" TargetMode="External"/><Relationship Id="rId1" Type="http://schemas.openxmlformats.org/officeDocument/2006/relationships/slideLayout" Target="../slideLayouts/slideLayout2.xml"/><Relationship Id="rId4" Type="http://schemas.openxmlformats.org/officeDocument/2006/relationships/hyperlink" Target="https://mentor.ieee.org/omniran/dcn/17/omniran-17-0064-04-CF00-information-model-structure.ppt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54b8fa4482f931f3c880b0b97003bc73"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amp;ED=533522097&amp;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September 26</a:t>
            </a:r>
            <a:r>
              <a:rPr lang="en-US" baseline="30000" dirty="0"/>
              <a:t>th</a:t>
            </a:r>
            <a:r>
              <a:rPr lang="en-US" dirty="0"/>
              <a:t>, 2017 Conference Call</a:t>
            </a:r>
          </a:p>
        </p:txBody>
      </p:sp>
      <p:sp>
        <p:nvSpPr>
          <p:cNvPr id="3" name="Subtitle 2"/>
          <p:cNvSpPr>
            <a:spLocks noGrp="1"/>
          </p:cNvSpPr>
          <p:nvPr>
            <p:ph type="subTitle" idx="1"/>
          </p:nvPr>
        </p:nvSpPr>
        <p:spPr/>
        <p:txBody>
          <a:bodyPr/>
          <a:lstStyle/>
          <a:p>
            <a:r>
              <a:rPr lang="en-US" dirty="0"/>
              <a:t>2016-09-26</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Business#1</a:t>
            </a:r>
          </a:p>
        </p:txBody>
      </p:sp>
      <p:sp>
        <p:nvSpPr>
          <p:cNvPr id="3" name="Content Placeholder 2"/>
          <p:cNvSpPr>
            <a:spLocks noGrp="1"/>
          </p:cNvSpPr>
          <p:nvPr>
            <p:ph idx="1"/>
          </p:nvPr>
        </p:nvSpPr>
        <p:spPr>
          <a:xfrm>
            <a:off x="457200" y="1295400"/>
            <a:ext cx="8229600" cy="5333999"/>
          </a:xfrm>
        </p:spPr>
        <p:txBody>
          <a:bodyPr>
            <a:normAutofit/>
          </a:bodyPr>
          <a:lstStyle/>
          <a:p>
            <a:r>
              <a:rPr lang="en-GB" sz="2400" dirty="0"/>
              <a:t>Call Meeting to Order</a:t>
            </a:r>
          </a:p>
          <a:p>
            <a:pPr lvl="1"/>
            <a:r>
              <a:rPr lang="en-GB" sz="2000" dirty="0"/>
              <a:t>Meeting called to order by chair at 09:37 AM ET</a:t>
            </a:r>
          </a:p>
          <a:p>
            <a:r>
              <a:rPr lang="en-GB" sz="2400" dirty="0"/>
              <a:t>Minutes taker:</a:t>
            </a:r>
          </a:p>
          <a:p>
            <a:pPr lvl="1"/>
            <a:r>
              <a:rPr lang="en-GB" sz="2000" dirty="0"/>
              <a:t>Hao is taking notes</a:t>
            </a:r>
          </a:p>
          <a:p>
            <a:r>
              <a:rPr lang="en-GB" sz="2400" dirty="0"/>
              <a:t>Roll Call</a:t>
            </a:r>
          </a:p>
          <a:p>
            <a:endParaRPr lang="en-GB" sz="2400" dirty="0"/>
          </a:p>
          <a:p>
            <a:endParaRPr lang="en-GB" sz="2400" dirty="0"/>
          </a:p>
          <a:p>
            <a:endParaRPr lang="en-GB" sz="2400" dirty="0"/>
          </a:p>
          <a:p>
            <a:endParaRPr lang="en-GB" sz="2400" dirty="0"/>
          </a:p>
          <a:p>
            <a:endParaRPr lang="en-GB" sz="2400" dirty="0"/>
          </a:p>
          <a:p>
            <a:endParaRPr lang="en-GB" sz="2400" dirty="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561679846"/>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extLst>
                    <a:ext uri="{9D8B030D-6E8A-4147-A177-3AD203B41FA5}">
                      <a16:colId xmlns:a16="http://schemas.microsoft.com/office/drawing/2014/main" val="20000"/>
                    </a:ext>
                  </a:extLst>
                </a:gridCol>
                <a:gridCol w="1859280">
                  <a:extLst>
                    <a:ext uri="{9D8B030D-6E8A-4147-A177-3AD203B41FA5}">
                      <a16:colId xmlns:a16="http://schemas.microsoft.com/office/drawing/2014/main" val="20001"/>
                    </a:ext>
                  </a:extLst>
                </a:gridCol>
                <a:gridCol w="243840">
                  <a:extLst>
                    <a:ext uri="{9D8B030D-6E8A-4147-A177-3AD203B41FA5}">
                      <a16:colId xmlns:a16="http://schemas.microsoft.com/office/drawing/2014/main" val="20002"/>
                    </a:ext>
                  </a:extLst>
                </a:gridCol>
                <a:gridCol w="1905000">
                  <a:extLst>
                    <a:ext uri="{9D8B030D-6E8A-4147-A177-3AD203B41FA5}">
                      <a16:colId xmlns:a16="http://schemas.microsoft.com/office/drawing/2014/main" val="20003"/>
                    </a:ext>
                  </a:extLst>
                </a:gridCol>
                <a:gridCol w="1905000">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rPr>
                        <a:t>Max Riegel</a:t>
                      </a:r>
                    </a:p>
                  </a:txBody>
                  <a:tcPr/>
                </a:tc>
                <a:tc>
                  <a:txBody>
                    <a:bodyPr/>
                    <a:lstStyle/>
                    <a:p>
                      <a:r>
                        <a:rPr lang="en-US" sz="1400" dirty="0">
                          <a:solidFill>
                            <a:schemeClr val="tx1"/>
                          </a:solidFill>
                        </a:rPr>
                        <a:t>Nokia</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bg2"/>
                        </a:solidFill>
                      </a:endParaRPr>
                    </a:p>
                  </a:txBody>
                  <a:tcPr/>
                </a:tc>
                <a:tc>
                  <a:txBody>
                    <a:bodyPr/>
                    <a:lstStyle/>
                    <a:p>
                      <a:endParaRPr lang="en-US" sz="1400" dirty="0">
                        <a:solidFill>
                          <a:schemeClr val="bg2"/>
                        </a:solidFill>
                      </a:endParaRPr>
                    </a:p>
                  </a:txBody>
                  <a:tcPr/>
                </a:tc>
                <a:extLst>
                  <a:ext uri="{0D108BD9-81ED-4DB2-BD59-A6C34878D82A}">
                    <a16:rowId xmlns:a16="http://schemas.microsoft.com/office/drawing/2014/main" val="10001"/>
                  </a:ext>
                </a:extLst>
              </a:tr>
              <a:tr h="292100">
                <a:tc>
                  <a:txBody>
                    <a:bodyPr/>
                    <a:lstStyle/>
                    <a:p>
                      <a:r>
                        <a:rPr lang="en-US" sz="1400" dirty="0">
                          <a:solidFill>
                            <a:schemeClr val="tx1"/>
                          </a:solidFill>
                        </a:rPr>
                        <a:t>Walter Pienciak</a:t>
                      </a:r>
                    </a:p>
                  </a:txBody>
                  <a:tcPr/>
                </a:tc>
                <a:tc>
                  <a:txBody>
                    <a:bodyPr/>
                    <a:lstStyle/>
                    <a:p>
                      <a:r>
                        <a:rPr lang="en-US" sz="1400" dirty="0">
                          <a:solidFill>
                            <a:schemeClr val="tx1"/>
                          </a:solidFill>
                        </a:rPr>
                        <a:t>IEEE SA</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2"/>
                  </a:ext>
                </a:extLst>
              </a:tr>
              <a:tr h="292100">
                <a:tc>
                  <a:txBody>
                    <a:bodyPr/>
                    <a:lstStyle/>
                    <a:p>
                      <a:r>
                        <a:rPr lang="en-US" sz="1400" dirty="0">
                          <a:solidFill>
                            <a:schemeClr val="tx1"/>
                          </a:solidFill>
                          <a:effectLst/>
                        </a:rPr>
                        <a:t>Wang Hao</a:t>
                      </a:r>
                      <a:endParaRPr lang="en-US" sz="1400" dirty="0">
                        <a:solidFill>
                          <a:schemeClr val="tx1"/>
                        </a:solidFill>
                      </a:endParaRPr>
                    </a:p>
                  </a:txBody>
                  <a:tcPr/>
                </a:tc>
                <a:tc>
                  <a:txBody>
                    <a:bodyPr/>
                    <a:lstStyle/>
                    <a:p>
                      <a:r>
                        <a:rPr lang="en-US" sz="1400" dirty="0">
                          <a:solidFill>
                            <a:schemeClr val="tx1"/>
                          </a:solidFill>
                          <a:effectLst/>
                        </a:rPr>
                        <a:t>Fujitsu</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3"/>
                  </a:ext>
                </a:extLst>
              </a:tr>
              <a:tr h="292100">
                <a:tc>
                  <a:txBody>
                    <a:bodyPr/>
                    <a:lstStyle/>
                    <a:p>
                      <a:r>
                        <a:rPr lang="en-US" sz="1400" dirty="0">
                          <a:solidFill>
                            <a:schemeClr val="tx1"/>
                          </a:solidFill>
                        </a:rPr>
                        <a:t>Antonio</a:t>
                      </a:r>
                      <a:r>
                        <a:rPr lang="en-US" sz="1400" baseline="0" dirty="0">
                          <a:solidFill>
                            <a:schemeClr val="tx1"/>
                          </a:solidFill>
                        </a:rPr>
                        <a:t> de la Oliva</a:t>
                      </a:r>
                      <a:endParaRPr lang="en-US" sz="1400" dirty="0">
                        <a:solidFill>
                          <a:schemeClr val="tx1"/>
                        </a:solidFill>
                      </a:endParaRPr>
                    </a:p>
                  </a:txBody>
                  <a:tcPr/>
                </a:tc>
                <a:tc>
                  <a:txBody>
                    <a:bodyPr/>
                    <a:lstStyle/>
                    <a:p>
                      <a:r>
                        <a:rPr lang="en-US" sz="1400" dirty="0">
                          <a:solidFill>
                            <a:schemeClr val="tx1"/>
                          </a:solidFill>
                        </a:rPr>
                        <a:t>UC3M</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4"/>
                  </a:ext>
                </a:extLst>
              </a:tr>
              <a:tr h="292100">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5"/>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6"/>
                  </a:ext>
                </a:extLst>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a:t>Either speak up now or</a:t>
            </a:r>
          </a:p>
          <a:p>
            <a:pPr lvl="1"/>
            <a:r>
              <a:rPr lang="en-US" altLang="en-US" sz="2000" dirty="0"/>
              <a:t>Provide the chair of this group with the identity of the holder(s) of any and all such claims as soon as possible or</a:t>
            </a:r>
          </a:p>
          <a:p>
            <a:pPr lvl="1"/>
            <a:r>
              <a:rPr lang="en-US" altLang="en-US" sz="2000" dirty="0"/>
              <a:t>Cause an LOA to be submitted</a:t>
            </a:r>
            <a:br>
              <a:rPr lang="en-US" altLang="en-US" sz="2000" dirty="0"/>
            </a:br>
            <a:endParaRPr lang="en-US" altLang="en-US" sz="2000" dirty="0"/>
          </a:p>
          <a:p>
            <a:r>
              <a:rPr lang="en-US" altLang="en-US" sz="2400" dirty="0"/>
              <a:t>Nothing brought up.</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a:xfrm>
            <a:off x="457200" y="1524000"/>
            <a:ext cx="8229600" cy="4876800"/>
          </a:xfrm>
        </p:spPr>
        <p:txBody>
          <a:bodyPr>
            <a:normAutofit fontScale="47500" lnSpcReduction="20000"/>
          </a:bodyPr>
          <a:lstStyle/>
          <a:p>
            <a:r>
              <a:rPr lang="en-US" dirty="0"/>
              <a:t>Minutes</a:t>
            </a:r>
          </a:p>
          <a:p>
            <a:pPr lvl="1"/>
            <a:r>
              <a:rPr lang="en-US" dirty="0">
                <a:hlinkClick r:id="rId3"/>
              </a:rPr>
              <a:t>https://mentor.ieee.org/omniran/dcn/17/omniran-17-0070-00-00TG-september-2017-f2f-meeting-minutes.docx</a:t>
            </a:r>
            <a:endParaRPr lang="en-US" dirty="0"/>
          </a:p>
          <a:p>
            <a:r>
              <a:rPr lang="en-US" dirty="0"/>
              <a:t>Reports</a:t>
            </a:r>
          </a:p>
          <a:p>
            <a:pPr lvl="1"/>
            <a:r>
              <a:rPr lang="en-US" dirty="0"/>
              <a:t>…</a:t>
            </a:r>
          </a:p>
          <a:p>
            <a:r>
              <a:rPr lang="en-US" dirty="0"/>
              <a:t>Progress and agree on information model for Access network and User service</a:t>
            </a:r>
          </a:p>
          <a:p>
            <a:pPr lvl="1"/>
            <a:r>
              <a:rPr lang="en-US" dirty="0">
                <a:hlinkClick r:id="rId4"/>
              </a:rPr>
              <a:t>https://mentor.ieee.org/omniran/dcn/17/omniran-17-0064-04-CF00-information-model-structure.pptx</a:t>
            </a:r>
            <a:endParaRPr lang="en-US" dirty="0"/>
          </a:p>
          <a:p>
            <a:r>
              <a:rPr lang="en-US" dirty="0"/>
              <a:t>Follow-up on actions defined during the editorial review at St. John's F2F</a:t>
            </a:r>
          </a:p>
          <a:p>
            <a:pPr lvl="1"/>
            <a:r>
              <a:rPr lang="en-US" dirty="0"/>
              <a:t>Max: Definition of unlicensed and authorized spectrum at the begin of chapter 7.1</a:t>
            </a:r>
          </a:p>
          <a:p>
            <a:pPr lvl="2"/>
            <a:r>
              <a:rPr lang="en-US" dirty="0">
                <a:hlinkClick r:id="rId5"/>
              </a:rPr>
              <a:t>https://mentor.ieee.org/omniran/dcn/17/omniran-17-0073-00-CF00-chap-7-1-terminology-amendment.docx</a:t>
            </a:r>
            <a:endParaRPr lang="en-US" dirty="0"/>
          </a:p>
          <a:p>
            <a:pPr lvl="1"/>
            <a:r>
              <a:rPr lang="en-US" dirty="0"/>
              <a:t>Max: Amend text at the beginning of NDS section to explain figure 30</a:t>
            </a:r>
          </a:p>
          <a:p>
            <a:pPr lvl="2"/>
            <a:r>
              <a:rPr lang="en-US" dirty="0">
                <a:hlinkClick r:id="rId6"/>
              </a:rPr>
              <a:t>https://mentor.ieee.org/omniran/dcn/17/omniran-17-0074-00-CF00-chap-7-2-figure-amendment.docx</a:t>
            </a:r>
            <a:endParaRPr lang="en-US" dirty="0"/>
          </a:p>
          <a:p>
            <a:pPr lvl="1"/>
            <a:r>
              <a:rPr lang="en-US" dirty="0"/>
              <a:t>Max: Introduce the role of NMS in the chapter 7.5 Data path</a:t>
            </a:r>
          </a:p>
          <a:p>
            <a:pPr lvl="2"/>
            <a:r>
              <a:rPr lang="en-US" dirty="0"/>
              <a:t>Captured in TSN revision of Chap 7.5 &amp; 7.6</a:t>
            </a:r>
          </a:p>
          <a:p>
            <a:pPr lvl="1"/>
            <a:r>
              <a:rPr lang="en-US" dirty="0"/>
              <a:t>Max: Provide a short introduction to the restructured chapter 8</a:t>
            </a:r>
          </a:p>
          <a:p>
            <a:pPr lvl="2"/>
            <a:r>
              <a:rPr lang="en-US" dirty="0">
                <a:hlinkClick r:id="rId7"/>
              </a:rPr>
              <a:t>https://mentor.ieee.org/omniran/dcn/17/omniran-17-0075-00-CF00-chap-8-intro-amendment.docx</a:t>
            </a:r>
            <a:endParaRPr lang="en-US" dirty="0"/>
          </a:p>
          <a:p>
            <a:pPr lvl="1"/>
            <a:r>
              <a:rPr lang="en-US" dirty="0"/>
              <a:t>Max: Amend chapter 4.2 with an explanation of the UML notation used in the document. Inheritance will be added to the capabilities</a:t>
            </a:r>
          </a:p>
          <a:p>
            <a:pPr lvl="2"/>
            <a:r>
              <a:rPr lang="en-US" dirty="0">
                <a:hlinkClick r:id="rId8"/>
              </a:rPr>
              <a:t>https://mentor.ieee.org/omniran/dcn/17/omniran-17-0072-00-CF00-chap-4-2-conventions-amendment.docx</a:t>
            </a:r>
            <a:endParaRPr lang="en-US" dirty="0"/>
          </a:p>
          <a:p>
            <a:pPr lvl="1"/>
            <a:r>
              <a:rPr lang="en-US" dirty="0"/>
              <a:t>Hao: Review and revise chapter 7.8.3.3 to remove overlap with section 7.2 including fig 57</a:t>
            </a:r>
          </a:p>
          <a:p>
            <a:pPr lvl="2"/>
            <a:r>
              <a:rPr lang="en-US" dirty="0">
                <a:hlinkClick r:id="rId9"/>
              </a:rPr>
              <a:t>https://mentor.ieee.org/omniran/dcn/17/omniran-17-0076-00-CF00-chap-7-8-3-3-amendment.docx</a:t>
            </a:r>
            <a:endParaRPr lang="en-US" dirty="0"/>
          </a:p>
          <a:p>
            <a:r>
              <a:rPr lang="en-US" dirty="0"/>
              <a:t>Discuss and review text proposal for adoption of TSN in Chap 7.5 &amp; 7.6</a:t>
            </a:r>
          </a:p>
          <a:p>
            <a:pPr lvl="1"/>
            <a:r>
              <a:rPr lang="en-US" dirty="0"/>
              <a:t>Contribution pending.</a:t>
            </a:r>
          </a:p>
          <a:p>
            <a:r>
              <a:rPr lang="en-US" dirty="0"/>
              <a:t>AOB </a:t>
            </a:r>
          </a:p>
        </p:txBody>
      </p:sp>
    </p:spTree>
    <p:extLst>
      <p:ext uri="{BB962C8B-B14F-4D97-AF65-F5344CB8AC3E}">
        <p14:creationId xmlns:p14="http://schemas.microsoft.com/office/powerpoint/2010/main" val="283237095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47500" lnSpcReduction="20000"/>
          </a:bodyPr>
          <a:lstStyle/>
          <a:p>
            <a:r>
              <a:rPr lang="en-US" dirty="0"/>
              <a:t>Review of minutes</a:t>
            </a:r>
          </a:p>
          <a:p>
            <a:pPr lvl="1"/>
            <a:r>
              <a:rPr lang="en-US" dirty="0">
                <a:hlinkClick r:id="rId2"/>
              </a:rPr>
              <a:t>https://mentor.ieee.org/omniran/dcn/17/omniran-17-0070-00-00TG-september-2017-f2f-meeting-minutes.docx</a:t>
            </a:r>
            <a:endParaRPr lang="en-US" dirty="0"/>
          </a:p>
          <a:p>
            <a:pPr lvl="2"/>
            <a:r>
              <a:rPr lang="en-US" dirty="0"/>
              <a:t>No issues raised.</a:t>
            </a:r>
          </a:p>
          <a:p>
            <a:r>
              <a:rPr lang="en-US" dirty="0"/>
              <a:t>Reports</a:t>
            </a:r>
          </a:p>
          <a:p>
            <a:pPr lvl="1"/>
            <a:r>
              <a:rPr lang="en-US" dirty="0"/>
              <a:t>Max announced extended plenary schedules of 802.1 with closing plenary on Friday, AM2</a:t>
            </a:r>
          </a:p>
          <a:p>
            <a:r>
              <a:rPr lang="en-US" dirty="0"/>
              <a:t>Chair proposed to start with the review of the submissions providing text to resolve the editorial clean up, to first introduce notation of information modeling before discussing the revised information model proposal.</a:t>
            </a:r>
          </a:p>
          <a:p>
            <a:pPr lvl="1"/>
            <a:r>
              <a:rPr lang="en-US" dirty="0"/>
              <a:t>Group was fine with re-ordering of agenda items.</a:t>
            </a:r>
          </a:p>
          <a:p>
            <a:r>
              <a:rPr lang="en-US" dirty="0"/>
              <a:t>Follow-up on actions defined during the editorial review at St. John's F2F</a:t>
            </a:r>
          </a:p>
          <a:p>
            <a:pPr lvl="1"/>
            <a:r>
              <a:rPr lang="en-US" dirty="0"/>
              <a:t>Max: Definition of unlicensed and authorized spectrum at the begin of chapter 7.1</a:t>
            </a:r>
          </a:p>
          <a:p>
            <a:pPr lvl="2"/>
            <a:r>
              <a:rPr lang="en-US" dirty="0">
                <a:hlinkClick r:id="rId3"/>
              </a:rPr>
              <a:t>https://mentor.ieee.org/omniran/dcn/17/omniran-17-0073-00-CF00-chap-7-1-terminology-amendment.docx</a:t>
            </a:r>
            <a:endParaRPr lang="en-US" dirty="0"/>
          </a:p>
          <a:p>
            <a:pPr lvl="2"/>
            <a:r>
              <a:rPr lang="en-US" dirty="0"/>
              <a:t>Accepted as provided.</a:t>
            </a:r>
          </a:p>
          <a:p>
            <a:pPr lvl="1"/>
            <a:r>
              <a:rPr lang="en-US" dirty="0"/>
              <a:t>Max: Amend text at the beginning of NDS section to explain figure 30</a:t>
            </a:r>
          </a:p>
          <a:p>
            <a:pPr lvl="2"/>
            <a:r>
              <a:rPr lang="en-US" dirty="0">
                <a:hlinkClick r:id="rId4"/>
              </a:rPr>
              <a:t>https://mentor.ieee.org/omniran/dcn/17/omniran-17-0074-00-CF00-chap-7-2-figure-amendment.docx</a:t>
            </a:r>
            <a:endParaRPr lang="en-US" dirty="0"/>
          </a:p>
          <a:p>
            <a:pPr lvl="2"/>
            <a:r>
              <a:rPr lang="en-US" dirty="0"/>
              <a:t>Accepted as provided.</a:t>
            </a:r>
          </a:p>
          <a:p>
            <a:pPr lvl="1"/>
            <a:r>
              <a:rPr lang="en-US" dirty="0"/>
              <a:t>Max: Introduce the role of NMS in the chapter 7.5 Data path</a:t>
            </a:r>
          </a:p>
          <a:p>
            <a:pPr lvl="2"/>
            <a:r>
              <a:rPr lang="en-US" dirty="0"/>
              <a:t>Captured in TSN revision of Chap 7.5 &amp; 7.6</a:t>
            </a:r>
          </a:p>
          <a:p>
            <a:pPr lvl="1"/>
            <a:r>
              <a:rPr lang="en-US" dirty="0"/>
              <a:t>Max: Provide a short introduction to the restructured chapter 8</a:t>
            </a:r>
          </a:p>
          <a:p>
            <a:pPr lvl="2"/>
            <a:r>
              <a:rPr lang="en-US" dirty="0">
                <a:hlinkClick r:id="rId5"/>
              </a:rPr>
              <a:t>https://mentor.ieee.org/omniran/dcn/17/omniran-17-0075-00-CF00-chap-8-intro-amendment.docx</a:t>
            </a:r>
            <a:endParaRPr lang="en-US" dirty="0"/>
          </a:p>
          <a:p>
            <a:pPr lvl="2"/>
            <a:r>
              <a:rPr lang="en-US" dirty="0"/>
              <a:t>A revision was created during the call cleaning up the text in the second paragraph. Revision was accepted for inclusion into next draft.</a:t>
            </a:r>
          </a:p>
          <a:p>
            <a:pPr lvl="3"/>
            <a:r>
              <a:rPr lang="en-US" dirty="0">
                <a:hlinkClick r:id="rId6"/>
              </a:rPr>
              <a:t>https://mentor.ieee.org/omniran/dcn/17/omniran-17-0075-01-CF00-chap-8-intro-amendment.docx</a:t>
            </a:r>
            <a:endParaRPr lang="en-US" dirty="0"/>
          </a:p>
          <a:p>
            <a:endParaRPr lang="en-US" dirty="0"/>
          </a:p>
          <a:p>
            <a:pPr marL="457200" lvl="1" indent="0">
              <a:buNone/>
            </a:pPr>
            <a:endParaRPr lang="en-US" dirty="0"/>
          </a:p>
          <a:p>
            <a:pPr lvl="1"/>
            <a:endParaRPr lang="en-US" dirty="0"/>
          </a:p>
          <a:p>
            <a:endParaRPr lang="en-US" dirty="0"/>
          </a:p>
        </p:txBody>
      </p:sp>
    </p:spTree>
    <p:extLst>
      <p:ext uri="{BB962C8B-B14F-4D97-AF65-F5344CB8AC3E}">
        <p14:creationId xmlns:p14="http://schemas.microsoft.com/office/powerpoint/2010/main" val="989255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#3</a:t>
            </a:r>
          </a:p>
        </p:txBody>
      </p:sp>
      <p:sp>
        <p:nvSpPr>
          <p:cNvPr id="3" name="Content Placeholder 2"/>
          <p:cNvSpPr>
            <a:spLocks noGrp="1"/>
          </p:cNvSpPr>
          <p:nvPr>
            <p:ph idx="1"/>
          </p:nvPr>
        </p:nvSpPr>
        <p:spPr>
          <a:xfrm>
            <a:off x="457200" y="1417638"/>
            <a:ext cx="8229600" cy="4830762"/>
          </a:xfrm>
        </p:spPr>
        <p:txBody>
          <a:bodyPr>
            <a:normAutofit fontScale="47500" lnSpcReduction="20000"/>
          </a:bodyPr>
          <a:lstStyle/>
          <a:p>
            <a:pPr lvl="1"/>
            <a:r>
              <a:rPr lang="en-US" dirty="0"/>
              <a:t>Hao: Review and revise chapter 7.8.3.3 to remove overlap with section 7.2 including fig 57</a:t>
            </a:r>
          </a:p>
          <a:p>
            <a:pPr lvl="2"/>
            <a:r>
              <a:rPr lang="en-US" dirty="0">
                <a:hlinkClick r:id="rId2"/>
              </a:rPr>
              <a:t>https://mentor.ieee.org/omniran/dcn/17/omniran-17-0076-00-CF00-chap-7-8-3-3-amendment.docx</a:t>
            </a:r>
            <a:endParaRPr lang="en-US" dirty="0"/>
          </a:p>
          <a:p>
            <a:pPr lvl="2"/>
            <a:r>
              <a:rPr lang="en-US" dirty="0"/>
              <a:t>Accepted as provided. </a:t>
            </a:r>
          </a:p>
          <a:p>
            <a:pPr lvl="1"/>
            <a:r>
              <a:rPr lang="en-US" dirty="0"/>
              <a:t>Max: Amend chapter 4.2 with an explanation of the UML notation used in the document. Inheritance will be added to the capabilities</a:t>
            </a:r>
          </a:p>
          <a:p>
            <a:pPr lvl="2"/>
            <a:r>
              <a:rPr lang="en-US" dirty="0">
                <a:hlinkClick r:id="rId3"/>
              </a:rPr>
              <a:t>https://mentor.ieee.org/omniran/dcn/17/omniran-17-0072-00-CF00-chap-4-2-conventions-amendment.docx</a:t>
            </a:r>
            <a:endParaRPr lang="en-US" dirty="0"/>
          </a:p>
          <a:p>
            <a:pPr lvl="2"/>
            <a:r>
              <a:rPr lang="en-US" dirty="0"/>
              <a:t>Accepted as provided.</a:t>
            </a:r>
          </a:p>
          <a:p>
            <a:r>
              <a:rPr lang="en-US" dirty="0"/>
              <a:t>Progress and agree on information model for Access network and User service</a:t>
            </a:r>
          </a:p>
          <a:p>
            <a:pPr lvl="1"/>
            <a:r>
              <a:rPr lang="en-US" dirty="0">
                <a:hlinkClick r:id="rId4"/>
              </a:rPr>
              <a:t>https://mentor.ieee.org/omniran/dcn/17/omniran-17-0064-04-CF00-information-model-structure.pptx</a:t>
            </a:r>
            <a:endParaRPr lang="en-US" dirty="0"/>
          </a:p>
          <a:p>
            <a:pPr lvl="1"/>
            <a:r>
              <a:rPr lang="en-US" dirty="0"/>
              <a:t>Max introduced the revision of his contribution of the St. John’s interim, and pointed out that it mainly contains a refinement of the service information model.</a:t>
            </a:r>
          </a:p>
          <a:p>
            <a:pPr lvl="1"/>
            <a:r>
              <a:rPr lang="en-US" dirty="0"/>
              <a:t>The slides show how the two kind of models rely to the specification; the structural model is closely aligned to the NRM, while the service model follows the functional phases documented in chapter 7.</a:t>
            </a:r>
          </a:p>
          <a:p>
            <a:pPr lvl="1"/>
            <a:r>
              <a:rPr lang="en-US" dirty="0"/>
              <a:t>Hao agrees with the approach to structure the service model but would ask for addition of a class for fault diagnostic and maintenance. Max agrees and offered to add such a class. It may require further thinking to align the class to the service model.</a:t>
            </a:r>
          </a:p>
          <a:p>
            <a:pPr lvl="1"/>
            <a:r>
              <a:rPr lang="en-US" dirty="0"/>
              <a:t>Hao asked about the intention when structuring the information model. The structural information model shows the structure of the NRM, however some other arrangement of the classes may better suit the requirements of real network management. Max agreed that the information models should be aimed for real use and should try to arrange the information such it fits well real network operation. He asked Hao to provide a proposal how to re-arrange the structural model for the next conference call on October 10</a:t>
            </a:r>
            <a:r>
              <a:rPr lang="en-US" baseline="30000" dirty="0"/>
              <a:t>th</a:t>
            </a:r>
            <a:r>
              <a:rPr lang="en-US" dirty="0"/>
              <a:t>.</a:t>
            </a:r>
          </a:p>
          <a:p>
            <a:pPr lvl="1"/>
            <a:r>
              <a:rPr lang="en-US" dirty="0"/>
              <a:t>Max proposed to split up the work on the information model with Hao taking the lead on the structural model, while he would focus on the service model refinements.</a:t>
            </a:r>
          </a:p>
          <a:p>
            <a:pPr lvl="1"/>
            <a:r>
              <a:rPr lang="en-US" dirty="0"/>
              <a:t>Based on the </a:t>
            </a:r>
            <a:r>
              <a:rPr lang="en-US" dirty="0" err="1"/>
              <a:t>slideset</a:t>
            </a:r>
            <a:r>
              <a:rPr lang="en-US" dirty="0"/>
              <a:t>, Max will provide a text contribution for the next conference call proposing introductory text for the information model subchapter.</a:t>
            </a:r>
          </a:p>
          <a:p>
            <a:pPr lvl="2"/>
            <a:endParaRPr lang="en-US" dirty="0"/>
          </a:p>
          <a:p>
            <a:endParaRPr lang="en-US" dirty="0"/>
          </a:p>
        </p:txBody>
      </p:sp>
    </p:spTree>
    <p:extLst>
      <p:ext uri="{BB962C8B-B14F-4D97-AF65-F5344CB8AC3E}">
        <p14:creationId xmlns:p14="http://schemas.microsoft.com/office/powerpoint/2010/main" val="15387215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#3</a:t>
            </a:r>
          </a:p>
        </p:txBody>
      </p:sp>
      <p:sp>
        <p:nvSpPr>
          <p:cNvPr id="3" name="Content Placeholder 2"/>
          <p:cNvSpPr>
            <a:spLocks noGrp="1"/>
          </p:cNvSpPr>
          <p:nvPr>
            <p:ph idx="1"/>
          </p:nvPr>
        </p:nvSpPr>
        <p:spPr/>
        <p:txBody>
          <a:bodyPr>
            <a:normAutofit/>
          </a:bodyPr>
          <a:lstStyle/>
          <a:p>
            <a:r>
              <a:rPr lang="en-US" dirty="0"/>
              <a:t>Discuss and review text proposal for adoption of TSN in Chap 7.5 &amp; 7.6</a:t>
            </a:r>
          </a:p>
          <a:p>
            <a:pPr lvl="1"/>
            <a:r>
              <a:rPr lang="en-US" dirty="0"/>
              <a:t>Contribution pending.</a:t>
            </a:r>
          </a:p>
          <a:p>
            <a:r>
              <a:rPr lang="en-US" dirty="0" err="1"/>
              <a:t>AoB</a:t>
            </a:r>
            <a:endParaRPr lang="en-US" dirty="0"/>
          </a:p>
          <a:p>
            <a:pPr lvl="1"/>
            <a:r>
              <a:rPr lang="en-US" dirty="0"/>
              <a:t>none</a:t>
            </a:r>
          </a:p>
          <a:p>
            <a:pPr lvl="1"/>
            <a:endParaRPr lang="en-US" dirty="0"/>
          </a:p>
          <a:p>
            <a:pPr marL="0" indent="0">
              <a:buNone/>
            </a:pPr>
            <a:r>
              <a:rPr lang="en-US" dirty="0"/>
              <a:t>Adjourned by chair at 10:45 AM ET</a:t>
            </a:r>
          </a:p>
        </p:txBody>
      </p:sp>
    </p:spTree>
    <p:extLst>
      <p:ext uri="{BB962C8B-B14F-4D97-AF65-F5344CB8AC3E}">
        <p14:creationId xmlns:p14="http://schemas.microsoft.com/office/powerpoint/2010/main" val="4226266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endParaRPr lang="en-GB" dirty="0"/>
          </a:p>
        </p:txBody>
      </p:sp>
      <p:sp>
        <p:nvSpPr>
          <p:cNvPr id="3078" name="Rectangle 3"/>
          <p:cNvSpPr>
            <a:spLocks noGrp="1" noChangeArrowheads="1"/>
          </p:cNvSpPr>
          <p:nvPr>
            <p:ph type="body" idx="1"/>
          </p:nvPr>
        </p:nvSpPr>
        <p:spPr/>
        <p:txBody>
          <a:bodyPr>
            <a:normAutofit fontScale="70000" lnSpcReduction="20000"/>
          </a:bodyPr>
          <a:lstStyle/>
          <a:p>
            <a:r>
              <a:rPr lang="en-GB" dirty="0"/>
              <a:t>Tuesday, September 26th </a:t>
            </a:r>
            <a:r>
              <a:rPr lang="en-US" dirty="0"/>
              <a:t>, 2017 at 09:30-11:00am ET</a:t>
            </a:r>
          </a:p>
          <a:p>
            <a:endParaRPr lang="en-US" dirty="0"/>
          </a:p>
          <a:p>
            <a:r>
              <a:rPr lang="en-US" dirty="0"/>
              <a:t>Join WebEx meeting</a:t>
            </a:r>
          </a:p>
          <a:p>
            <a:pPr lvl="1"/>
            <a:r>
              <a:rPr lang="en-US" dirty="0">
                <a:hlinkClick r:id="rId3"/>
              </a:rPr>
              <a:t>https://nokiameetings.webex.com/nokiameetings/j.php?MTID=m54b8fa4482f931f3c880b0b97003bc73</a:t>
            </a:r>
            <a:endParaRPr lang="en-US" dirty="0"/>
          </a:p>
          <a:p>
            <a:pPr lvl="1"/>
            <a:r>
              <a:rPr lang="en-US" dirty="0"/>
              <a:t>Meeting number: 955 059 974</a:t>
            </a:r>
          </a:p>
          <a:p>
            <a:pPr lvl="1"/>
            <a:r>
              <a:rPr lang="en-US" dirty="0"/>
              <a:t>Meeting password: OmniRAN</a:t>
            </a:r>
          </a:p>
          <a:p>
            <a:r>
              <a:rPr lang="en-US" dirty="0"/>
              <a:t>Join by phone</a:t>
            </a:r>
          </a:p>
          <a:p>
            <a:pPr lvl="1"/>
            <a:r>
              <a:rPr lang="en-US" dirty="0"/>
              <a:t>+19724459814 US Dallas</a:t>
            </a:r>
          </a:p>
          <a:p>
            <a:pPr lvl="1"/>
            <a:r>
              <a:rPr lang="en-US" dirty="0"/>
              <a:t>+442036087616 UK London</a:t>
            </a:r>
          </a:p>
          <a:p>
            <a:pPr lvl="1"/>
            <a:r>
              <a:rPr lang="en-US" dirty="0"/>
              <a:t>Access code: 955 059 974</a:t>
            </a:r>
          </a:p>
          <a:p>
            <a:pPr lvl="1"/>
            <a:r>
              <a:rPr lang="en-US" dirty="0"/>
              <a:t>Global call-in numbers</a:t>
            </a:r>
          </a:p>
          <a:p>
            <a:pPr lvl="2"/>
            <a:r>
              <a:rPr lang="en-US" dirty="0">
                <a:hlinkClick r:id="rId4"/>
              </a:rPr>
              <a:t>https://nokiameetings.webex.com/nokiameetings/globalcallin.php?serviceType=MC&amp;ED=533522097&amp;tollFree=0</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endParaRPr lang="en-US" dirty="0"/>
          </a:p>
        </p:txBody>
      </p:sp>
      <p:sp>
        <p:nvSpPr>
          <p:cNvPr id="4104" name="Rectangle 5"/>
          <p:cNvSpPr>
            <a:spLocks noGrp="1" noChangeArrowheads="1"/>
          </p:cNvSpPr>
          <p:nvPr>
            <p:ph type="body" idx="1"/>
          </p:nvPr>
        </p:nvSpPr>
        <p:spPr/>
        <p:txBody>
          <a:bodyPr>
            <a:normAutofit fontScale="92500" lnSpcReduction="10000"/>
          </a:bodyPr>
          <a:lstStyle/>
          <a:p>
            <a:r>
              <a:rPr lang="en-US" dirty="0"/>
              <a:t>Minutes</a:t>
            </a:r>
          </a:p>
          <a:p>
            <a:r>
              <a:rPr lang="en-US" dirty="0"/>
              <a:t>Reports</a:t>
            </a:r>
          </a:p>
          <a:p>
            <a:r>
              <a:rPr lang="en-US" dirty="0"/>
              <a:t>Progress and agree on information model for Access network and User service</a:t>
            </a:r>
          </a:p>
          <a:p>
            <a:r>
              <a:rPr lang="en-US" dirty="0"/>
              <a:t>Follow-up on actions defined during the editorial review at St. John's F2F</a:t>
            </a:r>
          </a:p>
          <a:p>
            <a:r>
              <a:rPr lang="en-US" dirty="0"/>
              <a:t>Discuss and review text proposal for adoption of TSN in Chap 7.5 &amp; 7.6</a:t>
            </a:r>
          </a:p>
          <a:p>
            <a:r>
              <a:rPr lang="en-US" dirty="0"/>
              <a:t>AOB </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5725102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1773</TotalTime>
  <Words>2109</Words>
  <Application>Microsoft Office PowerPoint</Application>
  <PresentationFormat>On-screen Show (4:3)</PresentationFormat>
  <Paragraphs>192</Paragraphs>
  <Slides>15</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ＭＳ Ｐゴシック</vt:lpstr>
      <vt:lpstr>Arial</vt:lpstr>
      <vt:lpstr>Helvetica</vt:lpstr>
      <vt:lpstr>Monotype Sorts</vt:lpstr>
      <vt:lpstr>Times</vt:lpstr>
      <vt:lpstr>Times New Roman</vt:lpstr>
      <vt:lpstr>Template</vt:lpstr>
      <vt:lpstr>IEEE 802.1 OmniRAN TG September 26th, 2017 Conference Call</vt:lpstr>
      <vt:lpstr>Conference Call</vt:lpstr>
      <vt:lpstr>Agenda proposal</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Business#1</vt:lpstr>
      <vt:lpstr>Call for Potentially Essential Patents</vt:lpstr>
      <vt:lpstr>Agenda</vt:lpstr>
      <vt:lpstr>Business #2</vt:lpstr>
      <vt:lpstr>Business #3</vt:lpstr>
      <vt:lpstr>Business #3</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338</cp:revision>
  <cp:lastPrinted>1998-02-10T13:28:06Z</cp:lastPrinted>
  <dcterms:created xsi:type="dcterms:W3CDTF">2011-12-30T17:06:23Z</dcterms:created>
  <dcterms:modified xsi:type="dcterms:W3CDTF">2017-09-26T15:36:30Z</dcterms:modified>
</cp:coreProperties>
</file>