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4" r:id="rId2"/>
    <p:sldId id="262" r:id="rId3"/>
    <p:sldId id="267" r:id="rId4"/>
    <p:sldId id="269" r:id="rId5"/>
    <p:sldId id="271" r:id="rId6"/>
    <p:sldId id="272" r:id="rId7"/>
    <p:sldId id="273" r:id="rId8"/>
    <p:sldId id="274" r:id="rId9"/>
    <p:sldId id="276" r:id="rId10"/>
    <p:sldId id="270" r:id="rId11"/>
    <p:sldId id="266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81" autoAdjust="0"/>
    <p:restoredTop sz="93165" autoAdjust="0"/>
  </p:normalViewPr>
  <p:slideViewPr>
    <p:cSldViewPr>
      <p:cViewPr varScale="1">
        <p:scale>
          <a:sx n="73" d="100"/>
          <a:sy n="73" d="100"/>
        </p:scale>
        <p:origin x="-716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9729" y="76200"/>
            <a:ext cx="2215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omniran-17-0082-00-CF00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oadband-forum.org/technical/download/TR-035.pdf" TargetMode="External"/><Relationship Id="rId2" Type="http://schemas.openxmlformats.org/officeDocument/2006/relationships/hyperlink" Target="http://cordis.europa.eu/pub/actsline/docs/nim2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611481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726770"/>
                <a:gridCol w="223840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Information Model Structure</a:t>
                      </a:r>
                      <a:endParaRPr lang="en-US" sz="2000" kern="1200" baseline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</a:t>
                      </a:r>
                      <a:r>
                        <a:rPr lang="en-US" sz="1200" dirty="0" smtClean="0"/>
                        <a:t>2017-10-10]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Hao Wang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86-10-59691000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wangh@cn.fujitsu.com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Xiaojing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Fan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+86-10-59691000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fanxiaojing@cn.fujitsu.com</a:t>
                      </a:r>
                      <a:endParaRPr lang="zh-CN" altLang="zh-CN" sz="1100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Ryuichi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Matsukura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Fujitsu/Fujitsu Laboratory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+81-44-754-2667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r.matsukura@jp.fujitsu.com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019128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altLang="zh-CN" sz="1600" dirty="0">
                <a:latin typeface="+mn-lt"/>
              </a:rPr>
              <a:t>This presentation </a:t>
            </a:r>
            <a:r>
              <a:rPr lang="en-US" altLang="zh-CN" sz="1600" dirty="0" smtClean="0">
                <a:latin typeface="+mn-lt"/>
              </a:rPr>
              <a:t>provides further thoughts on the 802.1CF information model structure.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ITU-T Recommendation </a:t>
            </a:r>
            <a:r>
              <a:rPr lang="en-US" sz="2800" dirty="0" smtClean="0"/>
              <a:t>M.3100: </a:t>
            </a:r>
            <a:r>
              <a:rPr lang="en-US" sz="2800" dirty="0"/>
              <a:t>“Generic </a:t>
            </a:r>
            <a:r>
              <a:rPr lang="en-US" sz="2800" dirty="0" smtClean="0"/>
              <a:t>Network Information </a:t>
            </a:r>
            <a:r>
              <a:rPr lang="en-US" sz="2800" dirty="0"/>
              <a:t>Model</a:t>
            </a:r>
            <a:r>
              <a:rPr lang="en-US" sz="2800" dirty="0" smtClean="0"/>
              <a:t>”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dirty="0"/>
              <a:t>ITU-T Recommendation </a:t>
            </a:r>
            <a:r>
              <a:rPr lang="fr-FR" sz="2800" dirty="0" smtClean="0"/>
              <a:t>M.3010: </a:t>
            </a:r>
            <a:r>
              <a:rPr lang="fr-FR" sz="2800" dirty="0"/>
              <a:t>“Principles for a Telecommunications Management Network</a:t>
            </a:r>
            <a:r>
              <a:rPr lang="fr-FR" sz="2800" dirty="0" smtClean="0"/>
              <a:t>”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ACTS GUIDELINE NIM-G2, “A </a:t>
            </a:r>
            <a:r>
              <a:rPr lang="en-US" sz="2800" dirty="0" smtClean="0"/>
              <a:t>Generic Information Model for Access Networks”</a:t>
            </a:r>
          </a:p>
          <a:p>
            <a:pPr marL="914400" lvl="1" indent="-514350"/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cordis.europa.eu/pub/actsline/docs/nim2.pdf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Broadband Forum TR-035, </a:t>
            </a:r>
            <a:r>
              <a:rPr lang="en-US" sz="2800" dirty="0"/>
              <a:t>“Protocol </a:t>
            </a:r>
            <a:r>
              <a:rPr lang="en-US" sz="2800" dirty="0" smtClean="0"/>
              <a:t>Independent Object </a:t>
            </a:r>
            <a:r>
              <a:rPr lang="en-US" sz="2800" dirty="0"/>
              <a:t>Model </a:t>
            </a:r>
            <a:r>
              <a:rPr lang="en-US" sz="2800" dirty="0" smtClean="0"/>
              <a:t>for ADSL </a:t>
            </a:r>
            <a:r>
              <a:rPr lang="en-US" sz="2800" dirty="0"/>
              <a:t>EMS-NMS Interface</a:t>
            </a:r>
            <a:r>
              <a:rPr lang="en-US" sz="2800" dirty="0" smtClean="0"/>
              <a:t>”</a:t>
            </a:r>
          </a:p>
          <a:p>
            <a:pPr marL="914400" lvl="1" indent="-514350"/>
            <a:r>
              <a:rPr lang="en-US" sz="2400" dirty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www.broadband-forum.org/technical/download/TR-035.pdf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Metro Ethernet </a:t>
            </a:r>
            <a:r>
              <a:rPr lang="en-US" sz="2800" dirty="0" smtClean="0"/>
              <a:t>Forum MEF 7.1, “</a:t>
            </a:r>
            <a:r>
              <a:rPr lang="en-US" sz="2800" dirty="0"/>
              <a:t>EMS-NMS Information </a:t>
            </a:r>
            <a:r>
              <a:rPr lang="en-US" sz="2800" dirty="0" smtClean="0"/>
              <a:t>Model”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Metro Ethernet </a:t>
            </a:r>
            <a:r>
              <a:rPr lang="en-US" sz="2800" dirty="0" smtClean="0"/>
              <a:t>Forum MEF </a:t>
            </a:r>
            <a:r>
              <a:rPr lang="en-US" sz="2800" dirty="0"/>
              <a:t>7.2, “Management Information Model”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64458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Questions, </a:t>
            </a:r>
            <a:r>
              <a:rPr lang="en-US" altLang="zh-CN" dirty="0" smtClean="0"/>
              <a:t>Comments</a:t>
            </a:r>
            <a:br>
              <a:rPr lang="en-US" altLang="zh-CN" dirty="0" smtClean="0"/>
            </a:br>
            <a:r>
              <a:rPr lang="en-US" altLang="zh-CN" dirty="0" smtClean="0"/>
              <a:t>Thank YOU!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7571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kern="1200" dirty="0"/>
              <a:t>Information Model Structure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2017-10-10</a:t>
            </a:r>
            <a:endParaRPr lang="en-US" altLang="zh-CN" dirty="0"/>
          </a:p>
          <a:p>
            <a:r>
              <a:rPr lang="en-US" altLang="zh-CN" dirty="0" err="1"/>
              <a:t>Hao</a:t>
            </a:r>
            <a:r>
              <a:rPr lang="en-US" altLang="zh-CN" dirty="0"/>
              <a:t> Wang</a:t>
            </a:r>
          </a:p>
          <a:p>
            <a:r>
              <a:rPr lang="en-US" altLang="zh-CN" dirty="0"/>
              <a:t>Fujitsu R&amp;D Center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TMN 5-Layer Management Architecture</a:t>
            </a:r>
            <a:endParaRPr 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</a:rPr>
              <a:t>Every layer suggests certain management </a:t>
            </a:r>
            <a:r>
              <a:rPr lang="en-GB" altLang="en-US" sz="2400" dirty="0" smtClean="0">
                <a:solidFill>
                  <a:srgbClr val="000000"/>
                </a:solidFill>
              </a:rPr>
              <a:t>functionalities</a:t>
            </a:r>
          </a:p>
          <a:p>
            <a:pPr lvl="1"/>
            <a:r>
              <a:rPr lang="en-GB" sz="1800" b="1" dirty="0" smtClean="0">
                <a:solidFill>
                  <a:srgbClr val="FF0000"/>
                </a:solidFill>
              </a:rPr>
              <a:t>EML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provides management functions for network elements on an individual or group basis. It also supports an abstraction of the functions provided by the </a:t>
            </a:r>
            <a:r>
              <a:rPr lang="en-US" sz="1800" dirty="0" smtClean="0">
                <a:solidFill>
                  <a:srgbClr val="000000"/>
                </a:solidFill>
              </a:rPr>
              <a:t>network element layer.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en-GB" sz="1800" b="1" dirty="0" smtClean="0">
                <a:solidFill>
                  <a:srgbClr val="FF0000"/>
                </a:solidFill>
              </a:rPr>
              <a:t>NML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offers a holistic view of the network, </a:t>
            </a:r>
            <a:r>
              <a:rPr lang="en-US" sz="1800" dirty="0" smtClean="0">
                <a:solidFill>
                  <a:srgbClr val="000000"/>
                </a:solidFill>
              </a:rPr>
              <a:t>independent </a:t>
            </a:r>
            <a:r>
              <a:rPr lang="en-US" sz="1800" dirty="0">
                <a:solidFill>
                  <a:srgbClr val="000000"/>
                </a:solidFill>
              </a:rPr>
              <a:t>of device types and vendors. It manages a network as supported by the element management layer.</a:t>
            </a:r>
          </a:p>
          <a:p>
            <a:r>
              <a:rPr lang="en-US" sz="2400" dirty="0" smtClean="0"/>
              <a:t>FCAPS have different tasks at each layer.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30352"/>
            <a:ext cx="43910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直接连接符 6"/>
          <p:cNvCxnSpPr/>
          <p:nvPr/>
        </p:nvCxnSpPr>
        <p:spPr bwMode="auto">
          <a:xfrm>
            <a:off x="539552" y="5552068"/>
            <a:ext cx="846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pic>
        <p:nvPicPr>
          <p:cNvPr id="1029" name="Picture 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794816"/>
            <a:ext cx="4165392" cy="2037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角丸四角形吹き出し 1"/>
          <p:cNvSpPr/>
          <p:nvPr/>
        </p:nvSpPr>
        <p:spPr bwMode="gray">
          <a:xfrm>
            <a:off x="4644008" y="4149080"/>
            <a:ext cx="1800200" cy="540000"/>
          </a:xfrm>
          <a:prstGeom prst="wedgeRoundRectCallout">
            <a:avLst>
              <a:gd name="adj1" fmla="val -30826"/>
              <a:gd name="adj2" fmla="val 131904"/>
              <a:gd name="adj3" fmla="val 16667"/>
            </a:avLst>
          </a:prstGeom>
          <a:noFill/>
          <a:ln w="9525" cap="flat" cmpd="sng" algn="ctr">
            <a:solidFill>
              <a:srgbClr val="0070C0"/>
            </a:solidFill>
            <a:prstDash val="dash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kern="0" dirty="0" smtClean="0">
                <a:solidFill>
                  <a:srgbClr val="0070C0"/>
                </a:solidFill>
                <a:latin typeface="Segoe UI"/>
                <a:ea typeface="メイリオ"/>
              </a:rPr>
              <a:t>EML-NML interface is the point</a:t>
            </a:r>
            <a:endParaRPr kumimoji="0" lang="ja-JP" alt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0136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Basic Questions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What should be modeled?</a:t>
            </a:r>
          </a:p>
          <a:p>
            <a:pPr lvl="1"/>
            <a:r>
              <a:rPr lang="en-US" sz="2000" dirty="0" smtClean="0"/>
              <a:t>Access network management functions (EMS on ANC)</a:t>
            </a:r>
          </a:p>
          <a:p>
            <a:pPr lvl="1"/>
            <a:r>
              <a:rPr lang="en-US" sz="2000" dirty="0" smtClean="0"/>
              <a:t>Access network elements (NA, BH)</a:t>
            </a:r>
          </a:p>
          <a:p>
            <a:pPr lvl="1"/>
            <a:r>
              <a:rPr lang="en-US" sz="2000" dirty="0" smtClean="0"/>
              <a:t>Additional managed objects to support AN management functions </a:t>
            </a:r>
          </a:p>
          <a:p>
            <a:pPr lvl="2"/>
            <a:r>
              <a:rPr lang="en-US" sz="1600" dirty="0" smtClean="0"/>
              <a:t>Network Resources: data interfaces R1, R3, R6</a:t>
            </a:r>
          </a:p>
          <a:p>
            <a:pPr lvl="2"/>
            <a:r>
              <a:rPr lang="en-US" sz="1600" dirty="0" smtClean="0"/>
              <a:t>Virtual entities: control interfaces R8, R9</a:t>
            </a:r>
          </a:p>
          <a:p>
            <a:r>
              <a:rPr lang="en-US" sz="2400" dirty="0"/>
              <a:t>What </a:t>
            </a:r>
            <a:r>
              <a:rPr lang="en-US" sz="2400" dirty="0" smtClean="0"/>
              <a:t>management purpose should the information model be used for?</a:t>
            </a:r>
            <a:endParaRPr lang="en-US" sz="2400" dirty="0"/>
          </a:p>
          <a:p>
            <a:pPr lvl="1"/>
            <a:r>
              <a:rPr lang="en-US" sz="2000" dirty="0" smtClean="0"/>
              <a:t>FCAPS vs. OAMPT?</a:t>
            </a:r>
          </a:p>
          <a:p>
            <a:pPr lvl="1"/>
            <a:r>
              <a:rPr lang="en-US" sz="2000" dirty="0" smtClean="0"/>
              <a:t>The ‘C’ only (YANG data model for configuration management)</a:t>
            </a:r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8305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dirty="0" smtClean="0"/>
              <a:t>A Simple Information Model</a:t>
            </a:r>
            <a:endParaRPr lang="en-US" dirty="0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1325488"/>
            <a:ext cx="8001000" cy="38708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Access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Network Management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AN-ID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" name="Rectangle 5"/>
          <p:cNvSpPr/>
          <p:nvPr/>
        </p:nvSpPr>
        <p:spPr bwMode="auto">
          <a:xfrm>
            <a:off x="1828800" y="2620888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ANC-ID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Freeform 24"/>
          <p:cNvSpPr/>
          <p:nvPr/>
        </p:nvSpPr>
        <p:spPr bwMode="auto">
          <a:xfrm>
            <a:off x="1535722" y="1724703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Diamond 25"/>
          <p:cNvSpPr/>
          <p:nvPr/>
        </p:nvSpPr>
        <p:spPr bwMode="auto">
          <a:xfrm>
            <a:off x="1459522" y="1712572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2" name="Rectangle 31"/>
          <p:cNvSpPr/>
          <p:nvPr/>
        </p:nvSpPr>
        <p:spPr bwMode="auto">
          <a:xfrm>
            <a:off x="1821179" y="3120008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latin typeface="+mn-lt"/>
              </a:rPr>
              <a:t>Data interface</a:t>
            </a:r>
          </a:p>
          <a:p>
            <a:r>
              <a:rPr lang="en-US" dirty="0" smtClean="0">
                <a:latin typeface="+mn-lt"/>
              </a:rPr>
              <a:t>Port-ID,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State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9" name="Freeform 39"/>
          <p:cNvSpPr/>
          <p:nvPr/>
        </p:nvSpPr>
        <p:spPr bwMode="auto">
          <a:xfrm>
            <a:off x="1371600" y="1712572"/>
            <a:ext cx="441959" cy="6887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Diamond 40"/>
          <p:cNvSpPr/>
          <p:nvPr/>
        </p:nvSpPr>
        <p:spPr bwMode="auto">
          <a:xfrm>
            <a:off x="1291881" y="1707271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1" name="Rectangle 41"/>
          <p:cNvSpPr/>
          <p:nvPr/>
        </p:nvSpPr>
        <p:spPr bwMode="auto">
          <a:xfrm>
            <a:off x="1828800" y="1763128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Backhaul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BH-ID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42"/>
          <p:cNvSpPr/>
          <p:nvPr/>
        </p:nvSpPr>
        <p:spPr bwMode="auto">
          <a:xfrm>
            <a:off x="1828800" y="2204765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Attachment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NA-ID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43"/>
          <p:cNvSpPr/>
          <p:nvPr/>
        </p:nvSpPr>
        <p:spPr bwMode="auto">
          <a:xfrm>
            <a:off x="1205939" y="1707271"/>
            <a:ext cx="592379" cy="118878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Freeform 44"/>
          <p:cNvSpPr/>
          <p:nvPr/>
        </p:nvSpPr>
        <p:spPr bwMode="auto">
          <a:xfrm>
            <a:off x="1066800" y="1698388"/>
            <a:ext cx="731518" cy="156615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Diamond 45"/>
          <p:cNvSpPr/>
          <p:nvPr/>
        </p:nvSpPr>
        <p:spPr bwMode="auto">
          <a:xfrm>
            <a:off x="1129738" y="172470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6" name="Diamond 46"/>
          <p:cNvSpPr/>
          <p:nvPr/>
        </p:nvSpPr>
        <p:spPr bwMode="auto">
          <a:xfrm>
            <a:off x="987081" y="1707271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521481" y="3020146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520623" y="175847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505382" y="216613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36312" y="266225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475656" y="356308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  <a:r>
              <a:rPr lang="en-US" dirty="0" smtClean="0">
                <a:latin typeface="+mn-lt"/>
              </a:rPr>
              <a:t>+</a:t>
            </a:r>
            <a:endParaRPr lang="en-US" dirty="0">
              <a:latin typeface="+mn-lt"/>
            </a:endParaRPr>
          </a:p>
        </p:txBody>
      </p:sp>
      <p:sp>
        <p:nvSpPr>
          <p:cNvPr id="51" name="Freeform 61"/>
          <p:cNvSpPr/>
          <p:nvPr/>
        </p:nvSpPr>
        <p:spPr bwMode="auto">
          <a:xfrm>
            <a:off x="914400" y="1721454"/>
            <a:ext cx="884579" cy="209311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Diamond 62"/>
          <p:cNvSpPr/>
          <p:nvPr/>
        </p:nvSpPr>
        <p:spPr bwMode="auto">
          <a:xfrm>
            <a:off x="838200" y="1707271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3" name="Rectangle 31"/>
          <p:cNvSpPr/>
          <p:nvPr/>
        </p:nvSpPr>
        <p:spPr bwMode="auto">
          <a:xfrm>
            <a:off x="1821179" y="3624064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Datapath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Datapath</a:t>
            </a:r>
            <a:r>
              <a:rPr lang="en-US" dirty="0" smtClean="0">
                <a:latin typeface="+mn-lt"/>
              </a:rPr>
              <a:t>-ID,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State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4" name="Rectangle 29"/>
          <p:cNvSpPr/>
          <p:nvPr/>
        </p:nvSpPr>
        <p:spPr bwMode="auto">
          <a:xfrm>
            <a:off x="2804214" y="4107160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latin typeface="+mn-lt"/>
              </a:rPr>
              <a:t>User service (session)</a:t>
            </a:r>
          </a:p>
          <a:p>
            <a:r>
              <a:rPr lang="en-US" dirty="0" smtClean="0">
                <a:latin typeface="+mn-lt"/>
              </a:rPr>
              <a:t>Session-ID, </a:t>
            </a:r>
            <a:r>
              <a:rPr lang="en-US" b="1" dirty="0" smtClean="0">
                <a:solidFill>
                  <a:srgbClr val="FF0000"/>
                </a:solidFill>
                <a:latin typeface="Arial"/>
              </a:rPr>
              <a:t>State</a:t>
            </a:r>
            <a:endParaRPr lang="en-US" dirty="0">
              <a:latin typeface="+mn-lt"/>
            </a:endParaRPr>
          </a:p>
        </p:txBody>
      </p:sp>
      <p:sp>
        <p:nvSpPr>
          <p:cNvPr id="55" name="Freeform 32"/>
          <p:cNvSpPr/>
          <p:nvPr/>
        </p:nvSpPr>
        <p:spPr bwMode="auto">
          <a:xfrm>
            <a:off x="2511137" y="4040964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Diamond 33"/>
          <p:cNvSpPr/>
          <p:nvPr/>
        </p:nvSpPr>
        <p:spPr bwMode="auto">
          <a:xfrm>
            <a:off x="2423214" y="4007896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527645" y="4043064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58" name="Rectangle 5"/>
          <p:cNvSpPr/>
          <p:nvPr/>
        </p:nvSpPr>
        <p:spPr bwMode="auto">
          <a:xfrm>
            <a:off x="3854152" y="4569711"/>
            <a:ext cx="4588862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Subscription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NAI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9" name="Freeform 24"/>
          <p:cNvSpPr/>
          <p:nvPr/>
        </p:nvSpPr>
        <p:spPr bwMode="auto">
          <a:xfrm>
            <a:off x="3561074" y="4503885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Diamond 25"/>
          <p:cNvSpPr/>
          <p:nvPr/>
        </p:nvSpPr>
        <p:spPr bwMode="auto">
          <a:xfrm>
            <a:off x="3484874" y="4491754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545975" y="453765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62" name="Rectangle 31"/>
          <p:cNvSpPr/>
          <p:nvPr/>
        </p:nvSpPr>
        <p:spPr bwMode="auto">
          <a:xfrm>
            <a:off x="3854152" y="5064224"/>
            <a:ext cx="4604048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Service-Flow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</a:rPr>
              <a:t>ServiceFlow</a:t>
            </a:r>
            <a:r>
              <a:rPr lang="en-US" dirty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535536" y="501834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4" name="Freeform 34">
            <a:extLst>
              <a:ext uri="{FF2B5EF4-FFF2-40B4-BE49-F238E27FC236}">
                <a16:creationId xmlns:a16="http://schemas.microsoft.com/office/drawing/2014/main" xmlns="" id="{BC9F8D12-C97B-4D43-9E4F-C6527771B3B2}"/>
              </a:ext>
            </a:extLst>
          </p:cNvPr>
          <p:cNvSpPr/>
          <p:nvPr/>
        </p:nvSpPr>
        <p:spPr bwMode="auto">
          <a:xfrm>
            <a:off x="3352056" y="4655876"/>
            <a:ext cx="502096" cy="59884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5" name="Diamond 61">
            <a:extLst>
              <a:ext uri="{FF2B5EF4-FFF2-40B4-BE49-F238E27FC236}">
                <a16:creationId xmlns:a16="http://schemas.microsoft.com/office/drawing/2014/main" xmlns="" id="{571CCA6E-1EAE-4A01-A0D1-2019CC55CB37}"/>
              </a:ext>
            </a:extLst>
          </p:cNvPr>
          <p:cNvSpPr/>
          <p:nvPr/>
        </p:nvSpPr>
        <p:spPr bwMode="auto">
          <a:xfrm>
            <a:off x="3275856" y="4484216"/>
            <a:ext cx="152400" cy="1745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6" name="Rectangle 30"/>
          <p:cNvSpPr/>
          <p:nvPr/>
        </p:nvSpPr>
        <p:spPr bwMode="auto">
          <a:xfrm>
            <a:off x="3851342" y="5568280"/>
            <a:ext cx="4606858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Accounting record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</a:rPr>
              <a:t>AccountingRecord</a:t>
            </a:r>
            <a:r>
              <a:rPr lang="en-US" dirty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7" name="Freeform 34">
            <a:extLst>
              <a:ext uri="{FF2B5EF4-FFF2-40B4-BE49-F238E27FC236}">
                <a16:creationId xmlns:a16="http://schemas.microsoft.com/office/drawing/2014/main" xmlns="" id="{BC9F8D12-C97B-4D43-9E4F-C6527771B3B2}"/>
              </a:ext>
            </a:extLst>
          </p:cNvPr>
          <p:cNvSpPr/>
          <p:nvPr/>
        </p:nvSpPr>
        <p:spPr bwMode="auto">
          <a:xfrm>
            <a:off x="3069132" y="4658739"/>
            <a:ext cx="785020" cy="110004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8" name="Diamond 61">
            <a:extLst>
              <a:ext uri="{FF2B5EF4-FFF2-40B4-BE49-F238E27FC236}">
                <a16:creationId xmlns:a16="http://schemas.microsoft.com/office/drawing/2014/main" xmlns="" id="{571CCA6E-1EAE-4A01-A0D1-2019CC55CB37}"/>
              </a:ext>
            </a:extLst>
          </p:cNvPr>
          <p:cNvSpPr/>
          <p:nvPr/>
        </p:nvSpPr>
        <p:spPr bwMode="auto">
          <a:xfrm>
            <a:off x="2992932" y="4484216"/>
            <a:ext cx="152400" cy="1745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546470" y="5507305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cxnSp>
        <p:nvCxnSpPr>
          <p:cNvPr id="71" name="直接连接符 70"/>
          <p:cNvCxnSpPr/>
          <p:nvPr/>
        </p:nvCxnSpPr>
        <p:spPr bwMode="auto">
          <a:xfrm>
            <a:off x="755576" y="6165304"/>
            <a:ext cx="6011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432559" y="6026804"/>
            <a:ext cx="27222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Association relationship may be required</a:t>
            </a:r>
            <a:endParaRPr lang="en-US" dirty="0"/>
          </a:p>
        </p:txBody>
      </p:sp>
      <p:cxnSp>
        <p:nvCxnSpPr>
          <p:cNvPr id="74" name="肘形连接符 73"/>
          <p:cNvCxnSpPr>
            <a:stCxn id="31" idx="3"/>
            <a:endCxn id="22" idx="3"/>
          </p:cNvCxnSpPr>
          <p:nvPr/>
        </p:nvCxnSpPr>
        <p:spPr bwMode="auto">
          <a:xfrm flipH="1">
            <a:off x="8450579" y="1953628"/>
            <a:ext cx="7621" cy="1356880"/>
          </a:xfrm>
          <a:prstGeom prst="bentConnector3">
            <a:avLst>
              <a:gd name="adj1" fmla="val -2999606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肘形连接符 76"/>
          <p:cNvCxnSpPr>
            <a:stCxn id="32" idx="3"/>
            <a:endCxn id="22" idx="3"/>
          </p:cNvCxnSpPr>
          <p:nvPr/>
        </p:nvCxnSpPr>
        <p:spPr bwMode="auto">
          <a:xfrm flipH="1">
            <a:off x="8450579" y="2395265"/>
            <a:ext cx="7621" cy="792000"/>
          </a:xfrm>
          <a:prstGeom prst="bentConnector3">
            <a:avLst>
              <a:gd name="adj1" fmla="val -528502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0" name="肘形连接符 79"/>
          <p:cNvCxnSpPr/>
          <p:nvPr/>
        </p:nvCxnSpPr>
        <p:spPr bwMode="auto">
          <a:xfrm>
            <a:off x="8450579" y="3356992"/>
            <a:ext cx="12700" cy="43200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3" name="肘形连接符 82"/>
          <p:cNvCxnSpPr>
            <a:stCxn id="7" idx="3"/>
            <a:endCxn id="54" idx="3"/>
          </p:cNvCxnSpPr>
          <p:nvPr/>
        </p:nvCxnSpPr>
        <p:spPr bwMode="auto">
          <a:xfrm flipH="1">
            <a:off x="8443014" y="2811388"/>
            <a:ext cx="15186" cy="1080000"/>
          </a:xfrm>
          <a:prstGeom prst="bentConnector3">
            <a:avLst>
              <a:gd name="adj1" fmla="val -356978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8492951" y="4005064"/>
            <a:ext cx="615553" cy="45140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65944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‘State’ Attributes Associate to 802.1CF Control Functions</a:t>
            </a:r>
            <a:endParaRPr 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128642"/>
              </p:ext>
            </p:extLst>
          </p:nvPr>
        </p:nvGraphicFramePr>
        <p:xfrm>
          <a:off x="457200" y="1600200"/>
          <a:ext cx="8229600" cy="385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3747864"/>
                <a:gridCol w="17385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‘State’ Attributes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802.1CF Control Functions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 interface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7.1 AN</a:t>
                      </a:r>
                      <a:r>
                        <a:rPr lang="en-US" baseline="0" dirty="0" smtClean="0"/>
                        <a:t> setup</a:t>
                      </a:r>
                    </a:p>
                    <a:p>
                      <a:r>
                        <a:rPr lang="en-US" baseline="0" dirty="0" smtClean="0"/>
                        <a:t>7.2 AN discovery and selection</a:t>
                      </a:r>
                    </a:p>
                    <a:p>
                      <a:r>
                        <a:rPr lang="en-US" baseline="0" dirty="0" smtClean="0"/>
                        <a:t>7.3 Association and disassociation</a:t>
                      </a:r>
                    </a:p>
                    <a:p>
                      <a:r>
                        <a:rPr lang="en-US" baseline="0" dirty="0" smtClean="0"/>
                        <a:t>7.4 Authentication and trust establishment</a:t>
                      </a:r>
                      <a:endParaRPr lang="en-US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n-US" dirty="0" smtClean="0"/>
                        <a:t>7.8 Fault diagnostics</a:t>
                      </a:r>
                      <a:r>
                        <a:rPr lang="en-US" baseline="0" dirty="0" smtClean="0"/>
                        <a:t> and maintenance (FDM)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Datapath</a:t>
                      </a:r>
                      <a:r>
                        <a:rPr lang="en-US" dirty="0" smtClean="0"/>
                        <a:t>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7.5 </a:t>
                      </a:r>
                      <a:r>
                        <a:rPr lang="en-US" dirty="0" err="1" smtClean="0"/>
                        <a:t>Datapath</a:t>
                      </a:r>
                      <a:r>
                        <a:rPr lang="en-US" baseline="0" dirty="0" smtClean="0"/>
                        <a:t> establishment, relocation and teardown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User service</a:t>
                      </a:r>
                      <a:r>
                        <a:rPr lang="en-US" baseline="0" dirty="0" smtClean="0"/>
                        <a:t>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7.6 &amp; 7.7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Service flow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7.6 Authorization, </a:t>
                      </a:r>
                      <a:r>
                        <a:rPr lang="en-US" dirty="0" err="1" smtClean="0"/>
                        <a:t>QoS</a:t>
                      </a:r>
                      <a:r>
                        <a:rPr lang="en-US" dirty="0" smtClean="0"/>
                        <a:t> and policy control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Accounting</a:t>
                      </a:r>
                      <a:r>
                        <a:rPr lang="en-US" baseline="0" dirty="0" smtClean="0"/>
                        <a:t> records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7.7 Accounting and monitoring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671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 (1)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MEF Information Model for different management purpose (MEF 7.x)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10310" y="1945432"/>
            <a:ext cx="1813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For configuration management</a:t>
            </a:r>
            <a:endParaRPr lang="en-US" sz="1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938" y="1873424"/>
            <a:ext cx="6179470" cy="2117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0310" y="4068361"/>
            <a:ext cx="1813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For performance management</a:t>
            </a:r>
            <a:endParaRPr lang="en-US" sz="16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10" y="4797951"/>
            <a:ext cx="4392513" cy="1583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004048" y="4068361"/>
            <a:ext cx="1813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For Fault management</a:t>
            </a:r>
            <a:endParaRPr lang="en-US" sz="16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079" y="4589690"/>
            <a:ext cx="2944773" cy="179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9826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 the Art </a:t>
            </a:r>
            <a:r>
              <a:rPr lang="en-US" dirty="0" smtClean="0"/>
              <a:t>(2.1)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Information Model for ATM access network [3]</a:t>
            </a:r>
          </a:p>
          <a:p>
            <a:pPr lvl="1"/>
            <a:r>
              <a:rPr lang="en-US" sz="2400" dirty="0" smtClean="0"/>
              <a:t>Physical resources and virtual entities aggregated</a:t>
            </a:r>
          </a:p>
          <a:p>
            <a:pPr lvl="1"/>
            <a:r>
              <a:rPr lang="en-US" sz="2400" dirty="0" smtClean="0"/>
              <a:t>Not a tree structure (</a:t>
            </a:r>
            <a:r>
              <a:rPr lang="en-US" sz="2400" dirty="0"/>
              <a:t>w/ duplicated objects)</a:t>
            </a:r>
          </a:p>
          <a:p>
            <a:pPr lvl="1"/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32" y="2629215"/>
            <a:ext cx="7202760" cy="4112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5489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 the Art </a:t>
            </a:r>
            <a:r>
              <a:rPr lang="en-US" dirty="0" smtClean="0"/>
              <a:t>(2.2)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4525963"/>
          </a:xfrm>
        </p:spPr>
        <p:txBody>
          <a:bodyPr>
            <a:noAutofit/>
          </a:bodyPr>
          <a:lstStyle/>
          <a:p>
            <a:r>
              <a:rPr lang="en-US" sz="1800" dirty="0" smtClean="0"/>
              <a:t>The managed elements (objects) as shown on the information model [3]</a:t>
            </a:r>
          </a:p>
          <a:p>
            <a:pPr lvl="1"/>
            <a:r>
              <a:rPr lang="en-US" sz="1600" dirty="0"/>
              <a:t>The </a:t>
            </a:r>
            <a:r>
              <a:rPr lang="en-US" sz="1600" b="1" dirty="0" err="1">
                <a:solidFill>
                  <a:srgbClr val="FF0000"/>
                </a:solidFill>
              </a:rPr>
              <a:t>atmAccessNetwork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object represents the Access System as a whole, providing for </a:t>
            </a:r>
            <a:r>
              <a:rPr lang="en-US" sz="1600" dirty="0" smtClean="0"/>
              <a:t>state management</a:t>
            </a:r>
            <a:r>
              <a:rPr lang="en-US" sz="1600" dirty="0"/>
              <a:t>.</a:t>
            </a:r>
          </a:p>
          <a:p>
            <a:pPr lvl="1"/>
            <a:r>
              <a:rPr lang="en-US" sz="1600" dirty="0"/>
              <a:t>The </a:t>
            </a:r>
            <a:r>
              <a:rPr lang="en-US" sz="1600" b="1" dirty="0" err="1">
                <a:solidFill>
                  <a:srgbClr val="FF0000"/>
                </a:solidFill>
              </a:rPr>
              <a:t>tcAdaptorTTPBidirectional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object represents the adaptation of the ATM layer to the </a:t>
            </a:r>
            <a:r>
              <a:rPr lang="en-US" sz="1600" dirty="0" smtClean="0"/>
              <a:t>underlying physical </a:t>
            </a:r>
            <a:r>
              <a:rPr lang="en-US" sz="1600" dirty="0"/>
              <a:t>infrastructure. </a:t>
            </a:r>
            <a:endParaRPr lang="en-US" sz="1600" dirty="0" smtClean="0"/>
          </a:p>
          <a:p>
            <a:pPr lvl="1"/>
            <a:r>
              <a:rPr lang="en-US" sz="1600" dirty="0" smtClean="0"/>
              <a:t>The </a:t>
            </a:r>
            <a:r>
              <a:rPr lang="en-US" sz="1600" b="1" dirty="0" err="1">
                <a:solidFill>
                  <a:srgbClr val="FF0000"/>
                </a:solidFill>
              </a:rPr>
              <a:t>uni</a:t>
            </a:r>
            <a:r>
              <a:rPr lang="en-US" sz="1600" b="1" dirty="0">
                <a:solidFill>
                  <a:srgbClr val="FF0000"/>
                </a:solidFill>
              </a:rPr>
              <a:t> / </a:t>
            </a:r>
            <a:r>
              <a:rPr lang="en-US" sz="1600" b="1" dirty="0" err="1">
                <a:solidFill>
                  <a:srgbClr val="FF0000"/>
                </a:solidFill>
              </a:rPr>
              <a:t>nni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objects are used to configure and identify an ATM interface as User Network </a:t>
            </a:r>
            <a:r>
              <a:rPr lang="en-US" sz="1600" dirty="0" smtClean="0"/>
              <a:t>Interface (UNI</a:t>
            </a:r>
            <a:r>
              <a:rPr lang="en-US" sz="1600" dirty="0"/>
              <a:t>) or Network Node Interface (NNI). It is associated to a </a:t>
            </a:r>
            <a:r>
              <a:rPr lang="en-US" sz="1600" dirty="0" err="1"/>
              <a:t>tcAdaptorTTPBidirectional</a:t>
            </a:r>
            <a:r>
              <a:rPr lang="en-US" sz="1600" dirty="0"/>
              <a:t> objects </a:t>
            </a:r>
            <a:r>
              <a:rPr lang="en-US" sz="1600" dirty="0" smtClean="0"/>
              <a:t>and provides </a:t>
            </a:r>
            <a:r>
              <a:rPr lang="en-US" sz="1600" dirty="0"/>
              <a:t>also for OAM </a:t>
            </a:r>
            <a:r>
              <a:rPr lang="en-US" sz="1600" dirty="0" smtClean="0"/>
              <a:t>purposes.</a:t>
            </a:r>
            <a:endParaRPr lang="en-US" sz="1600" dirty="0"/>
          </a:p>
          <a:p>
            <a:pPr lvl="1"/>
            <a:r>
              <a:rPr lang="en-US" sz="1600" dirty="0"/>
              <a:t>The </a:t>
            </a:r>
            <a:r>
              <a:rPr lang="en-US" sz="1600" b="1" dirty="0" err="1">
                <a:solidFill>
                  <a:srgbClr val="FF0000"/>
                </a:solidFill>
              </a:rPr>
              <a:t>eqTport</a:t>
            </a:r>
            <a:r>
              <a:rPr lang="en-US" sz="1600" b="1" dirty="0">
                <a:solidFill>
                  <a:srgbClr val="FF0000"/>
                </a:solidFill>
              </a:rPr>
              <a:t> and </a:t>
            </a:r>
            <a:r>
              <a:rPr lang="en-US" sz="1600" b="1" dirty="0" err="1">
                <a:solidFill>
                  <a:srgbClr val="FF0000"/>
                </a:solidFill>
              </a:rPr>
              <a:t>eqVport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represents AN physical ports as linked to </a:t>
            </a:r>
            <a:r>
              <a:rPr lang="en-US" sz="1600" dirty="0" err="1"/>
              <a:t>tcAdaptorTTPBidirectional</a:t>
            </a:r>
            <a:r>
              <a:rPr lang="en-US" sz="1600" dirty="0"/>
              <a:t> </a:t>
            </a:r>
            <a:r>
              <a:rPr lang="en-US" sz="1600" dirty="0" smtClean="0"/>
              <a:t>object. State </a:t>
            </a:r>
            <a:r>
              <a:rPr lang="en-US" sz="1600" dirty="0"/>
              <a:t>management is provided. The type of physical interface is shown in order to support a variety </a:t>
            </a:r>
            <a:r>
              <a:rPr lang="en-US" sz="1600" dirty="0" smtClean="0"/>
              <a:t>of architectures</a:t>
            </a:r>
            <a:r>
              <a:rPr lang="en-US" sz="1600" dirty="0"/>
              <a:t>.</a:t>
            </a:r>
          </a:p>
          <a:p>
            <a:pPr lvl="1"/>
            <a:r>
              <a:rPr lang="en-US" sz="1600" dirty="0"/>
              <a:t>The </a:t>
            </a:r>
            <a:r>
              <a:rPr lang="en-US" sz="1600" b="1" dirty="0" err="1">
                <a:solidFill>
                  <a:srgbClr val="FF0000"/>
                </a:solidFill>
              </a:rPr>
              <a:t>atmFabric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object represents the function of managing the establishment an release of ATM </a:t>
            </a:r>
            <a:r>
              <a:rPr lang="en-US" sz="1600" dirty="0" err="1" smtClean="0"/>
              <a:t>crossconnections</a:t>
            </a:r>
            <a:r>
              <a:rPr lang="en-US" sz="1600" dirty="0" smtClean="0"/>
              <a:t>. </a:t>
            </a:r>
          </a:p>
          <a:p>
            <a:pPr lvl="1"/>
            <a:r>
              <a:rPr lang="en-US" sz="1600" dirty="0" smtClean="0"/>
              <a:t>The </a:t>
            </a:r>
            <a:r>
              <a:rPr lang="en-US" sz="1600" b="1" dirty="0" err="1">
                <a:solidFill>
                  <a:srgbClr val="FF0000"/>
                </a:solidFill>
              </a:rPr>
              <a:t>atmCrossConnection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object represents an ATM cross-connect relationship between (</a:t>
            </a:r>
            <a:r>
              <a:rPr lang="en-US" sz="1600" dirty="0" smtClean="0"/>
              <a:t>bidirectional) links </a:t>
            </a:r>
            <a:r>
              <a:rPr lang="en-US" sz="1600" dirty="0"/>
              <a:t>terminating in the AN. State management is supported. </a:t>
            </a:r>
          </a:p>
          <a:p>
            <a:pPr lvl="1"/>
            <a:r>
              <a:rPr lang="en-US" sz="1600" dirty="0"/>
              <a:t>The </a:t>
            </a:r>
            <a:r>
              <a:rPr lang="en-US" sz="1600" b="1" dirty="0" err="1">
                <a:solidFill>
                  <a:srgbClr val="FF0000"/>
                </a:solidFill>
              </a:rPr>
              <a:t>vpCTPBidirectional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objects is used to represent the termination of a VP link. Included </a:t>
            </a:r>
            <a:r>
              <a:rPr lang="en-US" sz="1600" dirty="0" smtClean="0"/>
              <a:t>is information </a:t>
            </a:r>
            <a:r>
              <a:rPr lang="en-US" sz="1600" dirty="0"/>
              <a:t>about the VP link identifier (VPI), traffic descriptors, and Quality of Service (</a:t>
            </a:r>
            <a:r>
              <a:rPr lang="en-US" sz="1600" dirty="0" err="1"/>
              <a:t>QoS</a:t>
            </a:r>
            <a:r>
              <a:rPr lang="en-US" sz="16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32683894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omniran-14-0033-01-ecsg-omniran-pptx-template</Template>
  <TotalTime>34471</TotalTime>
  <Words>811</Words>
  <Application>Microsoft Office PowerPoint</Application>
  <PresentationFormat>全屏显示(4:3)</PresentationFormat>
  <Paragraphs>127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omniran_usecase_template</vt:lpstr>
      <vt:lpstr>PowerPoint 演示文稿</vt:lpstr>
      <vt:lpstr>Information Model Structure</vt:lpstr>
      <vt:lpstr>TMN 5-Layer Management Architecture</vt:lpstr>
      <vt:lpstr>Two Basic Questions</vt:lpstr>
      <vt:lpstr>A Simple Information Model</vt:lpstr>
      <vt:lpstr>‘State’ Attributes Associate to 802.1CF Control Functions</vt:lpstr>
      <vt:lpstr>State of the Art (1)</vt:lpstr>
      <vt:lpstr>State of the Art (2.1)</vt:lpstr>
      <vt:lpstr>State of the Art (2.2)</vt:lpstr>
      <vt:lpstr>Reference</vt:lpstr>
      <vt:lpstr>Questions, Comments 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Wang, Hao</dc:creator>
  <cp:lastModifiedBy>Yi, Su/易粟</cp:lastModifiedBy>
  <cp:revision>338</cp:revision>
  <cp:lastPrinted>1998-02-10T13:28:06Z</cp:lastPrinted>
  <dcterms:created xsi:type="dcterms:W3CDTF">2015-11-05T09:24:45Z</dcterms:created>
  <dcterms:modified xsi:type="dcterms:W3CDTF">2017-10-10T12:56:22Z</dcterms:modified>
</cp:coreProperties>
</file>