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98" r:id="rId3"/>
    <p:sldId id="329" r:id="rId4"/>
    <p:sldId id="328" r:id="rId5"/>
    <p:sldId id="290" r:id="rId6"/>
    <p:sldId id="291" r:id="rId7"/>
    <p:sldId id="292" r:id="rId8"/>
    <p:sldId id="320" r:id="rId9"/>
    <p:sldId id="293" r:id="rId10"/>
    <p:sldId id="271" r:id="rId11"/>
    <p:sldId id="331" r:id="rId12"/>
    <p:sldId id="299" r:id="rId13"/>
    <p:sldId id="330" r:id="rId14"/>
    <p:sldId id="30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92" autoAdjust="0"/>
    <p:restoredTop sz="95982" autoAdjust="0"/>
  </p:normalViewPr>
  <p:slideViewPr>
    <p:cSldViewPr>
      <p:cViewPr varScale="1">
        <p:scale>
          <a:sx n="113" d="100"/>
          <a:sy n="113" d="100"/>
        </p:scale>
        <p:origin x="46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effectLst/>
              </a:rPr>
              <a:t>omniran-17-0084-00-00TG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November 2017 F2F Meeting</a:t>
            </a:r>
            <a:br>
              <a:rPr lang="en-US" dirty="0"/>
            </a:br>
            <a:r>
              <a:rPr lang="en-US" dirty="0"/>
              <a:t>Orlando, FL, USA</a:t>
            </a:r>
          </a:p>
        </p:txBody>
      </p:sp>
      <p:sp>
        <p:nvSpPr>
          <p:cNvPr id="3" name="Subtitle 2"/>
          <p:cNvSpPr>
            <a:spLocks noGrp="1"/>
          </p:cNvSpPr>
          <p:nvPr>
            <p:ph type="subTitle" idx="1"/>
          </p:nvPr>
        </p:nvSpPr>
        <p:spPr/>
        <p:txBody>
          <a:bodyPr/>
          <a:lstStyle/>
          <a:p>
            <a:r>
              <a:rPr lang="en-US" dirty="0"/>
              <a:t>2017-10-27</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p>
          <a:p>
            <a:r>
              <a:rPr lang="en-GB" sz="2400" dirty="0"/>
              <a:t>Minutes taker:</a:t>
            </a:r>
          </a:p>
          <a:p>
            <a:pPr lvl="1"/>
            <a:r>
              <a:rPr lang="en-GB" sz="2000" dirty="0"/>
              <a:t>…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81345969"/>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a16="http://schemas.microsoft.com/office/drawing/2014/main" val="20000"/>
                    </a:ext>
                  </a:extLst>
                </a:gridCol>
                <a:gridCol w="1822824">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accent1">
                              <a:lumMod val="20000"/>
                              <a:lumOff val="80000"/>
                            </a:schemeClr>
                          </a:solidFill>
                          <a:effectLst/>
                          <a:latin typeface="+mn-lt"/>
                        </a:rPr>
                        <a:t>Nader Zein</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accent1">
                              <a:lumMod val="20000"/>
                              <a:lumOff val="80000"/>
                            </a:schemeClr>
                          </a:solidFill>
                          <a:effectLst/>
                          <a:latin typeface="+mn-lt"/>
                        </a:rPr>
                        <a:t>Hao</a:t>
                      </a:r>
                      <a:r>
                        <a:rPr lang="en-US" sz="1400" dirty="0">
                          <a:solidFill>
                            <a:schemeClr val="accent1">
                              <a:lumMod val="20000"/>
                              <a:lumOff val="80000"/>
                            </a:schemeClr>
                          </a:solidFill>
                          <a:effectLst/>
                          <a:latin typeface="+mn-lt"/>
                        </a:rPr>
                        <a:t> Wang</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accent1">
                              <a:lumMod val="20000"/>
                              <a:lumOff val="80000"/>
                            </a:schemeClr>
                          </a:solidFill>
                          <a:effectLst/>
                          <a:latin typeface="+mn-lt"/>
                        </a:rPr>
                        <a:t>Yonggang Fang</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ZTE TX</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a:solidFill>
                            <a:schemeClr val="accent1">
                              <a:lumMod val="20000"/>
                              <a:lumOff val="80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accent1">
                              <a:lumMod val="20000"/>
                              <a:lumOff val="80000"/>
                            </a:schemeClr>
                          </a:solidFill>
                          <a:effectLst/>
                          <a:latin typeface="+mn-lt"/>
                        </a:rPr>
                        <a:t>Xiaojing Fan</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Fujitsu</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a:solidFill>
                            <a:schemeClr val="accent1">
                              <a:lumMod val="20000"/>
                              <a:lumOff val="80000"/>
                            </a:schemeClr>
                          </a:solidFill>
                          <a:effectLst/>
                          <a:latin typeface="+mn-lt"/>
                        </a:rPr>
                        <a:t>Tomoki Ohsawa</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accent1">
                              <a:lumMod val="20000"/>
                              <a:lumOff val="80000"/>
                            </a:schemeClr>
                          </a:solidFill>
                          <a:effectLst/>
                          <a:latin typeface="+mn-lt"/>
                        </a:rPr>
                        <a:t>Hermann Brand</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IEEE</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a:solidFill>
                            <a:schemeClr val="accent1">
                              <a:lumMod val="20000"/>
                              <a:lumOff val="80000"/>
                            </a:schemeClr>
                          </a:solidFill>
                          <a:effectLst/>
                          <a:latin typeface="+mn-lt"/>
                        </a:rPr>
                        <a:t>Satoko Itaya</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accent1">
                              <a:lumMod val="20000"/>
                              <a:lumOff val="80000"/>
                            </a:schemeClr>
                          </a:solidFill>
                          <a:effectLst/>
                          <a:latin typeface="+mn-lt"/>
                        </a:rPr>
                        <a:t>Walter </a:t>
                      </a:r>
                      <a:r>
                        <a:rPr lang="en-US" sz="1400" dirty="0" err="1">
                          <a:solidFill>
                            <a:schemeClr val="accent1">
                              <a:lumMod val="20000"/>
                              <a:lumOff val="80000"/>
                            </a:schemeClr>
                          </a:solidFill>
                          <a:effectLst/>
                          <a:latin typeface="+mn-lt"/>
                        </a:rPr>
                        <a:t>Pienciak</a:t>
                      </a:r>
                      <a:endParaRPr lang="en-US" sz="1400" dirty="0">
                        <a:solidFill>
                          <a:schemeClr val="accent1">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IEEE</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accent1">
                              <a:lumMod val="20000"/>
                              <a:lumOff val="80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accent1">
                              <a:lumMod val="20000"/>
                              <a:lumOff val="80000"/>
                            </a:schemeClr>
                          </a:solidFill>
                          <a:latin typeface="+mn-lt"/>
                        </a:rPr>
                        <a:t>Patrick </a:t>
                      </a:r>
                      <a:r>
                        <a:rPr lang="en-US" sz="1400" dirty="0" err="1">
                          <a:solidFill>
                            <a:schemeClr val="accent1">
                              <a:lumMod val="20000"/>
                              <a:lumOff val="80000"/>
                            </a:schemeClr>
                          </a:solidFill>
                          <a:latin typeface="+mn-lt"/>
                        </a:rPr>
                        <a:t>Slaats</a:t>
                      </a:r>
                      <a:endParaRPr lang="en-US" sz="1400" dirty="0">
                        <a:solidFill>
                          <a:schemeClr val="accent1">
                            <a:lumMod val="20000"/>
                            <a:lumOff val="80000"/>
                          </a:schemeClr>
                        </a:solidFill>
                        <a:latin typeface="+mn-lt"/>
                      </a:endParaRPr>
                    </a:p>
                  </a:txBody>
                  <a:tcPr anchor="ctr"/>
                </a:tc>
                <a:tc>
                  <a:txBody>
                    <a:bodyPr/>
                    <a:lstStyle/>
                    <a:p>
                      <a:r>
                        <a:rPr lang="en-US" sz="1400" dirty="0">
                          <a:solidFill>
                            <a:schemeClr val="accent1">
                              <a:lumMod val="20000"/>
                              <a:lumOff val="80000"/>
                            </a:schemeClr>
                          </a:solidFill>
                          <a:latin typeface="+mn-lt"/>
                        </a:rPr>
                        <a:t>IEEE</a:t>
                      </a: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a:solidFill>
                            <a:schemeClr val="accent1">
                              <a:lumMod val="20000"/>
                              <a:lumOff val="80000"/>
                            </a:schemeClr>
                          </a:solidFill>
                          <a:effectLst/>
                          <a:latin typeface="+mn-lt"/>
                        </a:rPr>
                        <a:t>Fumihide Kojima</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Potential input to 802.1 Industry Connections</a:t>
            </a:r>
          </a:p>
          <a:p>
            <a:r>
              <a:rPr lang="en-US" dirty="0"/>
              <a:t>Motions to 802.1 mid-week plenary</a:t>
            </a:r>
          </a:p>
          <a:p>
            <a:r>
              <a:rPr lang="en-US" dirty="0"/>
              <a:t>Information model for Access network and User service</a:t>
            </a:r>
          </a:p>
          <a:p>
            <a:pPr lvl="0"/>
            <a:r>
              <a:rPr lang="en-US" dirty="0"/>
              <a:t>Text proposal for adoption of TSN in Chap 7.5 &amp; 7.6</a:t>
            </a:r>
          </a:p>
          <a:p>
            <a:r>
              <a:rPr lang="en-US" dirty="0"/>
              <a:t>Plan for going WG ballot w/ 802.1CF-D0.7 draft</a:t>
            </a:r>
          </a:p>
          <a:p>
            <a:r>
              <a:rPr lang="en-US" dirty="0"/>
              <a:t>Conference calls until Mar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3950374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p:txBody>
          <a:bodyPr>
            <a:normAutofit fontScale="62500" lnSpcReduction="20000"/>
          </a:bodyPr>
          <a:lstStyle/>
          <a:p>
            <a:r>
              <a:rPr lang="en-US" dirty="0"/>
              <a:t>Mon</a:t>
            </a:r>
          </a:p>
          <a:p>
            <a:r>
              <a:rPr lang="en-US" dirty="0"/>
              <a:t>Tue</a:t>
            </a:r>
          </a:p>
          <a:p>
            <a:r>
              <a:rPr lang="en-US" dirty="0"/>
              <a:t>Wed</a:t>
            </a:r>
          </a:p>
          <a:p>
            <a:r>
              <a:rPr lang="en-US" dirty="0"/>
              <a:t>Thu</a:t>
            </a:r>
          </a:p>
          <a:p>
            <a:pPr lvl="1"/>
            <a:r>
              <a:rPr lang="en-US" dirty="0"/>
              <a:t>Review of minutes</a:t>
            </a:r>
          </a:p>
          <a:p>
            <a:pPr lvl="1"/>
            <a:r>
              <a:rPr lang="en-US" dirty="0"/>
              <a:t>Reports</a:t>
            </a:r>
          </a:p>
          <a:p>
            <a:pPr lvl="1"/>
            <a:r>
              <a:rPr lang="en-US" dirty="0"/>
              <a:t>Potential input to 802.1 Industry Connections</a:t>
            </a:r>
          </a:p>
          <a:p>
            <a:pPr lvl="1"/>
            <a:r>
              <a:rPr lang="en-US" dirty="0"/>
              <a:t>Motions to 802.1 mid-week plenary</a:t>
            </a:r>
          </a:p>
          <a:p>
            <a:pPr lvl="1"/>
            <a:r>
              <a:rPr lang="en-US" dirty="0"/>
              <a:t>Information model for Access network and User service</a:t>
            </a:r>
          </a:p>
          <a:p>
            <a:pPr lvl="1"/>
            <a:r>
              <a:rPr lang="en-US" dirty="0"/>
              <a:t>Text proposal for adoption of TSN in Chap 7.5 &amp; 7.6</a:t>
            </a:r>
          </a:p>
          <a:p>
            <a:pPr lvl="1"/>
            <a:r>
              <a:rPr lang="en-US" dirty="0"/>
              <a:t>Plan for going WG ballot w/ 802.1CF-D0.7 draft</a:t>
            </a:r>
          </a:p>
          <a:p>
            <a:pPr lvl="1"/>
            <a:r>
              <a:rPr lang="en-US" dirty="0"/>
              <a:t>Conference calls until Mar F2F</a:t>
            </a:r>
          </a:p>
          <a:p>
            <a:pPr lvl="1"/>
            <a:r>
              <a:rPr lang="en-US" dirty="0"/>
              <a:t>Motions to 802.1 closing plenary</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2017 F2F Meeting</a:t>
            </a:r>
          </a:p>
        </p:txBody>
      </p:sp>
      <p:sp>
        <p:nvSpPr>
          <p:cNvPr id="3" name="Content Placeholder 2"/>
          <p:cNvSpPr>
            <a:spLocks noGrp="1"/>
          </p:cNvSpPr>
          <p:nvPr>
            <p:ph idx="1"/>
          </p:nvPr>
        </p:nvSpPr>
        <p:spPr>
          <a:xfrm>
            <a:off x="457200" y="1417638"/>
            <a:ext cx="8229600" cy="4983162"/>
          </a:xfrm>
        </p:spPr>
        <p:txBody>
          <a:bodyPr>
            <a:normAutofit fontScale="70000" lnSpcReduction="20000"/>
          </a:bodyPr>
          <a:lstStyle/>
          <a:p>
            <a:r>
              <a:rPr lang="en-US" dirty="0"/>
              <a:t>Venue:</a:t>
            </a:r>
          </a:p>
          <a:p>
            <a:pPr lvl="1"/>
            <a:r>
              <a:rPr lang="en-US" b="1" dirty="0"/>
              <a:t>CARIBE ROYALE ORLANDO</a:t>
            </a:r>
          </a:p>
          <a:p>
            <a:pPr marL="857250" lvl="2" indent="0">
              <a:buNone/>
            </a:pPr>
            <a:r>
              <a:rPr lang="en-US" dirty="0"/>
              <a:t>8101 World Center Drive</a:t>
            </a:r>
          </a:p>
          <a:p>
            <a:pPr marL="857250" lvl="2" indent="0">
              <a:buNone/>
            </a:pPr>
            <a:r>
              <a:rPr lang="en-US" dirty="0"/>
              <a:t>Orlando, FL 32821</a:t>
            </a:r>
          </a:p>
          <a:p>
            <a:pPr marL="857250" lvl="2" indent="0">
              <a:buNone/>
            </a:pPr>
            <a:r>
              <a:rPr lang="en-US" dirty="0"/>
              <a:t>USA</a:t>
            </a:r>
          </a:p>
          <a:p>
            <a:pPr marL="857250" lvl="2" indent="0">
              <a:buNone/>
            </a:pPr>
            <a:endParaRPr lang="en-US" dirty="0"/>
          </a:p>
          <a:p>
            <a:r>
              <a:rPr lang="en-US" dirty="0"/>
              <a:t>OmniRAN TG sessions:</a:t>
            </a:r>
          </a:p>
          <a:p>
            <a:pPr lvl="1"/>
            <a:r>
              <a:rPr lang="en-US" dirty="0"/>
              <a:t>Mon, 	Nov 6</a:t>
            </a:r>
            <a:r>
              <a:rPr lang="en-US" baseline="30000" dirty="0"/>
              <a:t>th</a:t>
            </a:r>
            <a:r>
              <a:rPr lang="en-US" dirty="0"/>
              <a:t>,		16:00-18:00</a:t>
            </a:r>
          </a:p>
          <a:p>
            <a:pPr lvl="2"/>
            <a:r>
              <a:rPr lang="en-US" dirty="0"/>
              <a:t>Meeting room: Boca III</a:t>
            </a:r>
          </a:p>
          <a:p>
            <a:pPr lvl="1"/>
            <a:r>
              <a:rPr lang="en-US" dirty="0"/>
              <a:t>Tue, 	Nov 7</a:t>
            </a:r>
            <a:r>
              <a:rPr lang="en-US" baseline="30000" dirty="0"/>
              <a:t>th</a:t>
            </a:r>
            <a:r>
              <a:rPr lang="en-US" dirty="0"/>
              <a:t>, 	16:00-18:00</a:t>
            </a:r>
          </a:p>
          <a:p>
            <a:pPr lvl="2"/>
            <a:r>
              <a:rPr lang="en-US" dirty="0"/>
              <a:t>Meeting room: Boca III</a:t>
            </a:r>
          </a:p>
          <a:p>
            <a:pPr lvl="1"/>
            <a:r>
              <a:rPr lang="en-US" dirty="0"/>
              <a:t>Wed,	Nov 8</a:t>
            </a:r>
            <a:r>
              <a:rPr lang="en-US" baseline="30000" dirty="0"/>
              <a:t>th</a:t>
            </a:r>
            <a:r>
              <a:rPr lang="en-US" dirty="0"/>
              <a:t>,		16:00-18:00</a:t>
            </a:r>
          </a:p>
          <a:p>
            <a:pPr lvl="2"/>
            <a:r>
              <a:rPr lang="en-US" dirty="0"/>
              <a:t>Meeting room: Boca II</a:t>
            </a:r>
          </a:p>
          <a:p>
            <a:pPr lvl="1"/>
            <a:r>
              <a:rPr lang="en-US" dirty="0"/>
              <a:t>Thu, 	Nov 9</a:t>
            </a:r>
            <a:r>
              <a:rPr lang="en-US" baseline="30000" dirty="0"/>
              <a:t>th</a:t>
            </a:r>
            <a:r>
              <a:rPr lang="en-US" dirty="0"/>
              <a:t> ,	10:30-12:30</a:t>
            </a:r>
          </a:p>
          <a:p>
            <a:pPr lvl="2"/>
            <a:r>
              <a:rPr lang="en-US" dirty="0"/>
              <a:t>Meeting room: Boca III</a:t>
            </a:r>
          </a:p>
          <a:p>
            <a:pPr lvl="1"/>
            <a:r>
              <a:rPr lang="en-US" dirty="0"/>
              <a:t>Thu, 	Nov 9</a:t>
            </a:r>
            <a:r>
              <a:rPr lang="en-US" baseline="30000" dirty="0"/>
              <a:t>th</a:t>
            </a:r>
            <a:r>
              <a:rPr lang="en-US" dirty="0"/>
              <a:t> ,	13:30-15:30</a:t>
            </a:r>
          </a:p>
          <a:p>
            <a:pPr lvl="2"/>
            <a:r>
              <a:rPr lang="en-US" dirty="0"/>
              <a:t>Meeting room: Boca III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Potential input to 802.1 Industry Connections</a:t>
            </a:r>
          </a:p>
          <a:p>
            <a:r>
              <a:rPr lang="en-US" dirty="0"/>
              <a:t>Motions to 802.1 mid-week plenary</a:t>
            </a:r>
          </a:p>
          <a:p>
            <a:r>
              <a:rPr lang="en-US" dirty="0"/>
              <a:t>Information model for Access network and User service</a:t>
            </a:r>
          </a:p>
          <a:p>
            <a:pPr lvl="0"/>
            <a:r>
              <a:rPr lang="en-US" dirty="0"/>
              <a:t>Text proposal for adoption of TSN in Chap 7.5 &amp; 7.6</a:t>
            </a:r>
          </a:p>
          <a:p>
            <a:r>
              <a:rPr lang="en-US" dirty="0"/>
              <a:t>Plan for going WG ballot w/ 802.1CF-D0.7 draft</a:t>
            </a:r>
          </a:p>
          <a:p>
            <a:r>
              <a:rPr lang="en-US" dirty="0"/>
              <a:t>Conference calls until Mar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2252597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2017 Agenda Graphics</a:t>
            </a:r>
          </a:p>
        </p:txBody>
      </p:sp>
      <p:graphicFrame>
        <p:nvGraphicFramePr>
          <p:cNvPr id="3" name="Table 2"/>
          <p:cNvGraphicFramePr>
            <a:graphicFrameLocks noGrp="1"/>
          </p:cNvGraphicFramePr>
          <p:nvPr>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11/06</a:t>
                      </a:r>
                    </a:p>
                  </a:txBody>
                  <a:tcPr marL="0" marR="0" marT="0" marB="0">
                    <a:solidFill>
                      <a:schemeClr val="bg1"/>
                    </a:solidFill>
                  </a:tcPr>
                </a:tc>
                <a:tc>
                  <a:txBody>
                    <a:bodyPr/>
                    <a:lstStyle/>
                    <a:p>
                      <a:pPr algn="ctr"/>
                      <a:r>
                        <a:rPr lang="en-US" sz="1800" dirty="0">
                          <a:solidFill>
                            <a:schemeClr val="tx2"/>
                          </a:solidFill>
                        </a:rPr>
                        <a:t>Tue 11/07</a:t>
                      </a:r>
                    </a:p>
                  </a:txBody>
                  <a:tcPr marL="0" marR="0" marT="0" marB="0">
                    <a:solidFill>
                      <a:schemeClr val="bg1"/>
                    </a:solidFill>
                  </a:tcPr>
                </a:tc>
                <a:tc>
                  <a:txBody>
                    <a:bodyPr/>
                    <a:lstStyle/>
                    <a:p>
                      <a:pPr algn="ctr"/>
                      <a:r>
                        <a:rPr lang="en-US" sz="1800" dirty="0">
                          <a:solidFill>
                            <a:schemeClr val="tx2"/>
                          </a:solidFill>
                        </a:rPr>
                        <a:t>Wed 11/08</a:t>
                      </a:r>
                    </a:p>
                  </a:txBody>
                  <a:tcPr marL="0" marR="0" marT="0" marB="0">
                    <a:solidFill>
                      <a:schemeClr val="bg1"/>
                    </a:solidFill>
                  </a:tcPr>
                </a:tc>
                <a:tc>
                  <a:txBody>
                    <a:bodyPr/>
                    <a:lstStyle/>
                    <a:p>
                      <a:pPr algn="ctr"/>
                      <a:r>
                        <a:rPr lang="en-US" sz="1800" dirty="0">
                          <a:solidFill>
                            <a:schemeClr val="tx2"/>
                          </a:solidFill>
                        </a:rPr>
                        <a:t>Wed 11/09</a:t>
                      </a:r>
                    </a:p>
                  </a:txBody>
                  <a:tcPr marL="0" marR="0" marT="0" marB="0">
                    <a:solidFill>
                      <a:schemeClr val="bg1"/>
                    </a:solidFill>
                  </a:tcPr>
                </a:tc>
                <a:tc>
                  <a:txBody>
                    <a:bodyPr/>
                    <a:lstStyle/>
                    <a:p>
                      <a:pPr algn="ctr"/>
                      <a:r>
                        <a:rPr lang="en-US" sz="1800" dirty="0">
                          <a:solidFill>
                            <a:schemeClr val="tx2"/>
                          </a:solidFill>
                        </a:rPr>
                        <a:t>Fri 11/10</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dirty="0"/>
                        <a:t>802.11</a:t>
                      </a:r>
                      <a:r>
                        <a:rPr lang="de-DE" sz="1100" baseline="0" dirty="0"/>
                        <a:t> </a:t>
                      </a:r>
                      <a:r>
                        <a:rPr lang="de-DE" sz="1100" baseline="0" dirty="0" err="1"/>
                        <a:t>Closing</a:t>
                      </a:r>
                      <a:r>
                        <a:rPr lang="de-DE" sz="1100" baseline="0" dirty="0"/>
                        <a:t> </a:t>
                      </a:r>
                      <a:r>
                        <a:rPr lang="de-DE" sz="1100" baseline="0" dirty="0" err="1"/>
                        <a:t>Plenary</a:t>
                      </a:r>
                      <a:endParaRPr lang="en-US" sz="1100" dirty="0"/>
                    </a:p>
                  </a:txBody>
                  <a:tcPr marL="36000" marR="36000" marT="36000" marB="36000">
                    <a:solidFill>
                      <a:schemeClr val="bg1">
                        <a:lumMod val="85000"/>
                      </a:schemeClr>
                    </a:solidFill>
                  </a:tcPr>
                </a:tc>
                <a:extLst>
                  <a:ext uri="{0D108BD9-81ED-4DB2-BD59-A6C34878D82A}">
                    <a16:rowId xmlns:a16="http://schemas.microsoft.com/office/drawing/2014/main" val="10001"/>
                  </a:ext>
                </a:extLst>
              </a:tr>
              <a:tr h="0">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472962">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 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marR="0" lvl="0" indent="-82550" algn="l" defTabSz="457200" rtl="0" eaLnBrk="1" fontAlgn="auto" latinLnBrk="0" hangingPunct="1">
                        <a:lnSpc>
                          <a:spcPct val="100000"/>
                        </a:lnSpc>
                        <a:spcBef>
                          <a:spcPts val="0"/>
                        </a:spcBef>
                        <a:spcAft>
                          <a:spcPts val="0"/>
                        </a:spcAft>
                        <a:buClrTx/>
                        <a:buSzTx/>
                        <a:buFont typeface="Arial" pitchFamily="34" charset="0"/>
                        <a:buNone/>
                        <a:tabLst/>
                        <a:defRPr/>
                      </a:pPr>
                      <a:r>
                        <a:rPr lang="de-DE" sz="1100" dirty="0"/>
                        <a:t>802.11</a:t>
                      </a:r>
                      <a:r>
                        <a:rPr lang="de-DE" sz="1100" baseline="0" dirty="0"/>
                        <a:t> ARC</a:t>
                      </a:r>
                      <a:endParaRPr lang="en-US" sz="1100" dirty="0"/>
                    </a:p>
                    <a:p>
                      <a:pPr marL="82550" indent="-82550">
                        <a:buFont typeface="Arial" pitchFamily="34" charset="0"/>
                        <a:buNone/>
                      </a:pPr>
                      <a:endParaRPr lang="en-US" sz="1100" dirty="0"/>
                    </a:p>
                  </a:txBody>
                  <a:tcPr marL="36000" marR="36000" marT="36000" marB="36000">
                    <a:solidFill>
                      <a:schemeClr val="bg1">
                        <a:lumMod val="85000"/>
                      </a:schemeClr>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400" dirty="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5">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2286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3">
                  <a:txBody>
                    <a:bodyPr/>
                    <a:lstStyle/>
                    <a:p>
                      <a:r>
                        <a:rPr lang="en-US" sz="1400" dirty="0"/>
                        <a:t>802.1 Midweek Plenary</a:t>
                      </a:r>
                    </a:p>
                  </a:txBody>
                  <a:tcPr marL="36000" marR="36000" marT="36000" marB="36000">
                    <a:solidFill>
                      <a:schemeClr val="accent1">
                        <a:lumMod val="60000"/>
                        <a:lumOff val="40000"/>
                      </a:schemeClr>
                    </a:solidFill>
                  </a:tcPr>
                </a:tc>
                <a:tc rowSpan="2">
                  <a:txBody>
                    <a:bodyPr/>
                    <a:lstStyle/>
                    <a:p>
                      <a:r>
                        <a:rPr lang="en-US" sz="1400" dirty="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51308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7564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400" dirty="0" err="1"/>
                        <a:t>OmniRAN</a:t>
                      </a:r>
                      <a:r>
                        <a:rPr lang="de-DE" sz="1400" dirty="0"/>
                        <a:t> </a:t>
                      </a:r>
                      <a:r>
                        <a:rPr lang="de-DE" sz="1400" dirty="0" err="1"/>
                        <a:t>opening</a:t>
                      </a:r>
                      <a:endParaRPr lang="en-US" sz="14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600" dirty="0"/>
                        <a:t>Tutorials</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600" dirty="0"/>
                        <a:t>ICA</a:t>
                      </a:r>
                      <a:r>
                        <a:rPr lang="en-US" sz="1600" baseline="0" dirty="0"/>
                        <a:t> NEND</a:t>
                      </a:r>
                      <a:endParaRPr lang="en-US" sz="16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829398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913</TotalTime>
  <Words>1325</Words>
  <Application>Microsoft Office PowerPoint</Application>
  <PresentationFormat>On-screen Show (4:3)</PresentationFormat>
  <Paragraphs>201</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Helvetica</vt:lpstr>
      <vt:lpstr>Monotype Sorts</vt:lpstr>
      <vt:lpstr>Times</vt:lpstr>
      <vt:lpstr>Times New Roman</vt:lpstr>
      <vt:lpstr>Template</vt:lpstr>
      <vt:lpstr>IEEE 802.1 OmniRAN TG November 2017 F2F Meeting Orlando, FL, USA</vt:lpstr>
      <vt:lpstr>November 2017 F2F Meeting</vt:lpstr>
      <vt:lpstr>Agenda proposal for November 2017 F2F</vt:lpstr>
      <vt:lpstr>Nov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Agenda proposal for November 2017 F2F</vt:lpstr>
      <vt:lpstr>Schedules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289</cp:revision>
  <cp:lastPrinted>1998-02-10T13:28:06Z</cp:lastPrinted>
  <dcterms:created xsi:type="dcterms:W3CDTF">2011-12-30T17:06:23Z</dcterms:created>
  <dcterms:modified xsi:type="dcterms:W3CDTF">2017-10-27T13:51:18Z</dcterms:modified>
</cp:coreProperties>
</file>