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9"/>
  </p:notesMasterIdLst>
  <p:handoutMasterIdLst>
    <p:handoutMasterId r:id="rId20"/>
  </p:handoutMasterIdLst>
  <p:sldIdLst>
    <p:sldId id="262" r:id="rId2"/>
    <p:sldId id="265" r:id="rId3"/>
    <p:sldId id="266" r:id="rId4"/>
    <p:sldId id="290" r:id="rId5"/>
    <p:sldId id="291" r:id="rId6"/>
    <p:sldId id="292" r:id="rId7"/>
    <p:sldId id="307" r:id="rId8"/>
    <p:sldId id="293" r:id="rId9"/>
    <p:sldId id="271" r:id="rId10"/>
    <p:sldId id="283" r:id="rId11"/>
    <p:sldId id="294" r:id="rId12"/>
    <p:sldId id="297" r:id="rId13"/>
    <p:sldId id="302" r:id="rId14"/>
    <p:sldId id="310" r:id="rId15"/>
    <p:sldId id="311" r:id="rId16"/>
    <p:sldId id="308" r:id="rId17"/>
    <p:sldId id="309"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554" autoAdjust="0"/>
    <p:restoredTop sz="99233" autoAdjust="0"/>
  </p:normalViewPr>
  <p:slideViewPr>
    <p:cSldViewPr>
      <p:cViewPr varScale="1">
        <p:scale>
          <a:sx n="116" d="100"/>
          <a:sy n="116" d="100"/>
        </p:scale>
        <p:origin x="56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5335" rIns="95335"/>
          <a:lstStyle/>
          <a:p>
            <a:endParaRPr lang="en-US">
              <a:latin typeface="Times New Roman" charset="0"/>
            </a:endParaRPr>
          </a:p>
        </p:txBody>
      </p:sp>
    </p:spTree>
    <p:extLst>
      <p:ext uri="{BB962C8B-B14F-4D97-AF65-F5344CB8AC3E}">
        <p14:creationId xmlns:p14="http://schemas.microsoft.com/office/powerpoint/2010/main" val="20152965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3</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8761548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664411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3453656" y="8839200"/>
            <a:ext cx="76944"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1D6E5E11-3FB5-4A40-B43B-DF1F23BC43AE}" type="slidenum">
              <a:rPr lang="en-US" altLang="en-US" sz="1200" smtClean="0"/>
              <a:pPr>
                <a:defRPr/>
              </a:pPr>
              <a:t>8</a:t>
            </a:fld>
            <a:endParaRPr lang="en-US" altLang="en-US" sz="1200" dirty="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p:spPr>
        <p:txBody>
          <a:bodyPr/>
          <a:lstStyle/>
          <a:p>
            <a:endParaRPr lang="en-GB" altLang="en-US"/>
          </a:p>
        </p:txBody>
      </p:sp>
    </p:spTree>
    <p:extLst>
      <p:ext uri="{BB962C8B-B14F-4D97-AF65-F5344CB8AC3E}">
        <p14:creationId xmlns:p14="http://schemas.microsoft.com/office/powerpoint/2010/main" val="30862705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9</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ndParaRPr>
          </a:p>
        </p:txBody>
      </p:sp>
    </p:spTree>
    <p:extLst>
      <p:ext uri="{BB962C8B-B14F-4D97-AF65-F5344CB8AC3E}">
        <p14:creationId xmlns:p14="http://schemas.microsoft.com/office/powerpoint/2010/main" val="17190583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12</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37904138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05151" y="76200"/>
            <a:ext cx="2310249" cy="307777"/>
          </a:xfrm>
          <a:prstGeom prst="rect">
            <a:avLst/>
          </a:prstGeom>
        </p:spPr>
        <p:txBody>
          <a:bodyPr wrap="none">
            <a:spAutoFit/>
          </a:bodyPr>
          <a:lstStyle/>
          <a:p>
            <a:pPr algn="r"/>
            <a:r>
              <a:rPr lang="en-US" sz="1400" b="0" dirty="0">
                <a:latin typeface="+mj-lt"/>
              </a:rPr>
              <a:t>omniran-17-0085-00-00TG</a:t>
            </a:r>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nokiameetings.webex.com/nokiameetings/j.php?MTID=m56cd52d5dfa33b9e07d8873e7ec8cb53"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nokiameetings.webex.com/nokiameetings/globalcallin.php?serviceType=MC&amp;ED=533523267&amp;tollFree=0"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 TargetMode="External"/><Relationship Id="rId1" Type="http://schemas.openxmlformats.org/officeDocument/2006/relationships/slideLayout" Target="../slideLayouts/slideLayout2.xml"/><Relationship Id="rId6" Type="http://schemas.openxmlformats.org/officeDocument/2006/relationships/hyperlink" Target="https://development.standards.ieee.org/myproject/Public/mytools/mob/slideset.ppt" TargetMode="External"/><Relationship Id="rId5" Type="http://schemas.openxmlformats.org/officeDocument/2006/relationships/hyperlink" Target="http://standards.ieee.org/about/sasb/patcom/index.html" TargetMode="External"/><Relationship Id="rId4" Type="http://schemas.openxmlformats.org/officeDocument/2006/relationships/hyperlink" Target="http://standards.ieee.org/about/sasb/patcom/materials.html"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IEEE 802.1 OmniRAN TG</a:t>
            </a:r>
            <a:br>
              <a:rPr lang="en-US" dirty="0"/>
            </a:br>
            <a:r>
              <a:rPr lang="en-US" dirty="0"/>
              <a:t>October 31</a:t>
            </a:r>
            <a:r>
              <a:rPr lang="en-US" baseline="30000" dirty="0"/>
              <a:t>st</a:t>
            </a:r>
            <a:r>
              <a:rPr lang="en-US" dirty="0"/>
              <a:t>, 2017 Conference Call</a:t>
            </a:r>
          </a:p>
        </p:txBody>
      </p:sp>
      <p:sp>
        <p:nvSpPr>
          <p:cNvPr id="3" name="Subtitle 2"/>
          <p:cNvSpPr>
            <a:spLocks noGrp="1"/>
          </p:cNvSpPr>
          <p:nvPr>
            <p:ph type="subTitle" idx="1"/>
          </p:nvPr>
        </p:nvSpPr>
        <p:spPr/>
        <p:txBody>
          <a:bodyPr/>
          <a:lstStyle/>
          <a:p>
            <a:r>
              <a:rPr lang="en-US" dirty="0"/>
              <a:t>2016-10-30</a:t>
            </a:r>
            <a:br>
              <a:rPr lang="en-US" dirty="0"/>
            </a:br>
            <a:r>
              <a:rPr lang="en-US" dirty="0"/>
              <a:t>Max Riegel, Nokia Bell Labs</a:t>
            </a:r>
          </a:p>
          <a:p>
            <a:r>
              <a:rPr lang="en-US" dirty="0"/>
              <a:t>(TG 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Business#1</a:t>
            </a:r>
          </a:p>
        </p:txBody>
      </p:sp>
      <p:sp>
        <p:nvSpPr>
          <p:cNvPr id="3" name="Content Placeholder 2"/>
          <p:cNvSpPr>
            <a:spLocks noGrp="1"/>
          </p:cNvSpPr>
          <p:nvPr>
            <p:ph idx="1"/>
          </p:nvPr>
        </p:nvSpPr>
        <p:spPr>
          <a:xfrm>
            <a:off x="457200" y="1295400"/>
            <a:ext cx="8229600" cy="5333999"/>
          </a:xfrm>
        </p:spPr>
        <p:txBody>
          <a:bodyPr>
            <a:normAutofit/>
          </a:bodyPr>
          <a:lstStyle/>
          <a:p>
            <a:r>
              <a:rPr lang="en-GB" sz="2400" dirty="0"/>
              <a:t>Call Meeting to Order</a:t>
            </a:r>
          </a:p>
          <a:p>
            <a:pPr lvl="1"/>
            <a:r>
              <a:rPr lang="en-GB" sz="2000" dirty="0"/>
              <a:t>Meeting called to order by chair at … AM ET</a:t>
            </a:r>
          </a:p>
          <a:p>
            <a:r>
              <a:rPr lang="en-GB" sz="2400" dirty="0"/>
              <a:t>Minutes taker:</a:t>
            </a:r>
          </a:p>
          <a:p>
            <a:pPr lvl="1"/>
            <a:r>
              <a:rPr lang="en-GB" sz="2000" dirty="0"/>
              <a:t>… is taking notes</a:t>
            </a:r>
          </a:p>
          <a:p>
            <a:r>
              <a:rPr lang="en-GB" sz="2400" dirty="0"/>
              <a:t>Roll Call</a:t>
            </a:r>
          </a:p>
          <a:p>
            <a:endParaRPr lang="en-GB" sz="2400" dirty="0"/>
          </a:p>
          <a:p>
            <a:endParaRPr lang="en-GB" sz="2400" dirty="0"/>
          </a:p>
          <a:p>
            <a:endParaRPr lang="en-GB" sz="2400" dirty="0"/>
          </a:p>
          <a:p>
            <a:endParaRPr lang="en-GB" sz="2400" dirty="0"/>
          </a:p>
          <a:p>
            <a:endParaRPr lang="en-GB" sz="2400" dirty="0"/>
          </a:p>
          <a:p>
            <a:endParaRPr lang="en-GB" sz="2400" dirty="0"/>
          </a:p>
          <a:p>
            <a:pPr marL="0" indent="0">
              <a:buNone/>
            </a:pP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916215306"/>
              </p:ext>
            </p:extLst>
          </p:nvPr>
        </p:nvGraphicFramePr>
        <p:xfrm>
          <a:off x="914400" y="3352800"/>
          <a:ext cx="7772400" cy="2438400"/>
        </p:xfrm>
        <a:graphic>
          <a:graphicData uri="http://schemas.openxmlformats.org/drawingml/2006/table">
            <a:tbl>
              <a:tblPr firstRow="1" bandRow="1">
                <a:tableStyleId>{5C22544A-7EE6-4342-B048-85BDC9FD1C3A}</a:tableStyleId>
              </a:tblPr>
              <a:tblGrid>
                <a:gridCol w="1859280">
                  <a:extLst>
                    <a:ext uri="{9D8B030D-6E8A-4147-A177-3AD203B41FA5}">
                      <a16:colId xmlns:a16="http://schemas.microsoft.com/office/drawing/2014/main" val="20000"/>
                    </a:ext>
                  </a:extLst>
                </a:gridCol>
                <a:gridCol w="1859280">
                  <a:extLst>
                    <a:ext uri="{9D8B030D-6E8A-4147-A177-3AD203B41FA5}">
                      <a16:colId xmlns:a16="http://schemas.microsoft.com/office/drawing/2014/main" val="20001"/>
                    </a:ext>
                  </a:extLst>
                </a:gridCol>
                <a:gridCol w="243840">
                  <a:extLst>
                    <a:ext uri="{9D8B030D-6E8A-4147-A177-3AD203B41FA5}">
                      <a16:colId xmlns:a16="http://schemas.microsoft.com/office/drawing/2014/main" val="20002"/>
                    </a:ext>
                  </a:extLst>
                </a:gridCol>
                <a:gridCol w="1905000">
                  <a:extLst>
                    <a:ext uri="{9D8B030D-6E8A-4147-A177-3AD203B41FA5}">
                      <a16:colId xmlns:a16="http://schemas.microsoft.com/office/drawing/2014/main" val="20003"/>
                    </a:ext>
                  </a:extLst>
                </a:gridCol>
                <a:gridCol w="1905000">
                  <a:extLst>
                    <a:ext uri="{9D8B030D-6E8A-4147-A177-3AD203B41FA5}">
                      <a16:colId xmlns:a16="http://schemas.microsoft.com/office/drawing/2014/main" val="20004"/>
                    </a:ext>
                  </a:extLst>
                </a:gridCol>
              </a:tblGrid>
              <a:tr h="292100">
                <a:tc>
                  <a:txBody>
                    <a:bodyPr/>
                    <a:lstStyle/>
                    <a:p>
                      <a:r>
                        <a:rPr lang="en-US" sz="1400" dirty="0"/>
                        <a:t>Name</a:t>
                      </a:r>
                    </a:p>
                  </a:txBody>
                  <a:tcPr/>
                </a:tc>
                <a:tc>
                  <a:txBody>
                    <a:bodyPr/>
                    <a:lstStyle/>
                    <a:p>
                      <a:r>
                        <a:rPr lang="en-US" sz="1400" dirty="0"/>
                        <a:t>Affiliation</a:t>
                      </a:r>
                    </a:p>
                  </a:txBody>
                  <a:tcPr/>
                </a:tc>
                <a:tc>
                  <a:txBody>
                    <a:bodyPr/>
                    <a:lstStyle/>
                    <a:p>
                      <a:endParaRPr lang="en-US" sz="1400" dirty="0"/>
                    </a:p>
                  </a:txBody>
                  <a:tcPr>
                    <a:solidFill>
                      <a:schemeClr val="bg1"/>
                    </a:solidFill>
                  </a:tcPr>
                </a:tc>
                <a:tc>
                  <a:txBody>
                    <a:bodyPr/>
                    <a:lstStyle/>
                    <a:p>
                      <a:r>
                        <a:rPr lang="en-US" sz="1400" dirty="0"/>
                        <a:t>Name</a:t>
                      </a:r>
                    </a:p>
                  </a:txBody>
                  <a:tcPr/>
                </a:tc>
                <a:tc>
                  <a:txBody>
                    <a:bodyPr/>
                    <a:lstStyle/>
                    <a:p>
                      <a:r>
                        <a:rPr lang="en-US" sz="1400" dirty="0"/>
                        <a:t>Affiliation</a:t>
                      </a:r>
                    </a:p>
                  </a:txBody>
                  <a:tcPr/>
                </a:tc>
                <a:extLst>
                  <a:ext uri="{0D108BD9-81ED-4DB2-BD59-A6C34878D82A}">
                    <a16:rowId xmlns:a16="http://schemas.microsoft.com/office/drawing/2014/main" val="10000"/>
                  </a:ext>
                </a:extLst>
              </a:tr>
              <a:tr h="292100">
                <a:tc>
                  <a:txBody>
                    <a:bodyPr/>
                    <a:lstStyle/>
                    <a:p>
                      <a:r>
                        <a:rPr lang="en-US" sz="1400" dirty="0">
                          <a:solidFill>
                            <a:schemeClr val="tx1"/>
                          </a:solidFill>
                        </a:rPr>
                        <a:t>Max Riegel</a:t>
                      </a:r>
                    </a:p>
                  </a:txBody>
                  <a:tcPr/>
                </a:tc>
                <a:tc>
                  <a:txBody>
                    <a:bodyPr/>
                    <a:lstStyle/>
                    <a:p>
                      <a:r>
                        <a:rPr lang="en-US" sz="1400" dirty="0">
                          <a:solidFill>
                            <a:schemeClr val="tx1"/>
                          </a:solidFill>
                        </a:rPr>
                        <a:t>Nokia</a:t>
                      </a:r>
                    </a:p>
                  </a:txBody>
                  <a:tcPr/>
                </a:tc>
                <a:tc>
                  <a:txBody>
                    <a:bodyPr/>
                    <a:lstStyle/>
                    <a:p>
                      <a:endParaRPr lang="en-US" sz="1400" dirty="0">
                        <a:solidFill>
                          <a:schemeClr val="tx1"/>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a:solidFill>
                          <a:schemeClr val="bg2"/>
                        </a:solidFill>
                      </a:endParaRPr>
                    </a:p>
                  </a:txBody>
                  <a:tcPr/>
                </a:tc>
                <a:tc>
                  <a:txBody>
                    <a:bodyPr/>
                    <a:lstStyle/>
                    <a:p>
                      <a:endParaRPr lang="en-US" sz="1400" dirty="0">
                        <a:solidFill>
                          <a:schemeClr val="bg2"/>
                        </a:solidFill>
                      </a:endParaRPr>
                    </a:p>
                  </a:txBody>
                  <a:tcPr/>
                </a:tc>
                <a:extLst>
                  <a:ext uri="{0D108BD9-81ED-4DB2-BD59-A6C34878D82A}">
                    <a16:rowId xmlns:a16="http://schemas.microsoft.com/office/drawing/2014/main" val="10001"/>
                  </a:ext>
                </a:extLst>
              </a:tr>
              <a:tr h="292100">
                <a:tc>
                  <a:txBody>
                    <a:bodyPr/>
                    <a:lstStyle/>
                    <a:p>
                      <a:r>
                        <a:rPr lang="en-US" sz="1400" dirty="0">
                          <a:solidFill>
                            <a:schemeClr val="accent1">
                              <a:lumMod val="20000"/>
                              <a:lumOff val="80000"/>
                            </a:schemeClr>
                          </a:solidFill>
                        </a:rPr>
                        <a:t>Walter Pienciak</a:t>
                      </a:r>
                    </a:p>
                  </a:txBody>
                  <a:tcPr/>
                </a:tc>
                <a:tc>
                  <a:txBody>
                    <a:bodyPr/>
                    <a:lstStyle/>
                    <a:p>
                      <a:r>
                        <a:rPr lang="en-US" sz="1400" dirty="0">
                          <a:solidFill>
                            <a:schemeClr val="accent1">
                              <a:lumMod val="20000"/>
                              <a:lumOff val="80000"/>
                            </a:schemeClr>
                          </a:solidFill>
                        </a:rPr>
                        <a:t>IEEE SA</a:t>
                      </a: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a16="http://schemas.microsoft.com/office/drawing/2014/main" val="10002"/>
                  </a:ext>
                </a:extLst>
              </a:tr>
              <a:tr h="292100">
                <a:tc>
                  <a:txBody>
                    <a:bodyPr/>
                    <a:lstStyle/>
                    <a:p>
                      <a:r>
                        <a:rPr lang="en-US" sz="1400" dirty="0">
                          <a:solidFill>
                            <a:schemeClr val="accent1">
                              <a:lumMod val="20000"/>
                              <a:lumOff val="80000"/>
                            </a:schemeClr>
                          </a:solidFill>
                          <a:effectLst/>
                        </a:rPr>
                        <a:t>Wang Hao</a:t>
                      </a:r>
                      <a:endParaRPr lang="en-US" sz="1400" dirty="0">
                        <a:solidFill>
                          <a:schemeClr val="accent1">
                            <a:lumMod val="20000"/>
                            <a:lumOff val="80000"/>
                          </a:schemeClr>
                        </a:solidFill>
                      </a:endParaRPr>
                    </a:p>
                  </a:txBody>
                  <a:tcPr/>
                </a:tc>
                <a:tc>
                  <a:txBody>
                    <a:bodyPr/>
                    <a:lstStyle/>
                    <a:p>
                      <a:r>
                        <a:rPr lang="en-US" sz="1400" dirty="0">
                          <a:solidFill>
                            <a:schemeClr val="accent1">
                              <a:lumMod val="20000"/>
                              <a:lumOff val="80000"/>
                            </a:schemeClr>
                          </a:solidFill>
                          <a:effectLst/>
                        </a:rPr>
                        <a:t>Fujitsu</a:t>
                      </a:r>
                      <a:endParaRPr lang="en-US" sz="1400" dirty="0">
                        <a:solidFill>
                          <a:schemeClr val="accent1">
                            <a:lumMod val="20000"/>
                            <a:lumOff val="80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a16="http://schemas.microsoft.com/office/drawing/2014/main" val="10003"/>
                  </a:ext>
                </a:extLst>
              </a:tr>
              <a:tr h="292100">
                <a:tc>
                  <a:txBody>
                    <a:bodyPr/>
                    <a:lstStyle/>
                    <a:p>
                      <a:r>
                        <a:rPr lang="en-US" sz="1400" dirty="0">
                          <a:solidFill>
                            <a:schemeClr val="accent1">
                              <a:lumMod val="20000"/>
                              <a:lumOff val="80000"/>
                            </a:schemeClr>
                          </a:solidFill>
                        </a:rPr>
                        <a:t>Antonio</a:t>
                      </a:r>
                      <a:r>
                        <a:rPr lang="en-US" sz="1400" baseline="0" dirty="0">
                          <a:solidFill>
                            <a:schemeClr val="accent1">
                              <a:lumMod val="20000"/>
                              <a:lumOff val="80000"/>
                            </a:schemeClr>
                          </a:solidFill>
                        </a:rPr>
                        <a:t> de la Oliva</a:t>
                      </a:r>
                      <a:endParaRPr lang="en-US" sz="1400" dirty="0">
                        <a:solidFill>
                          <a:schemeClr val="accent1">
                            <a:lumMod val="20000"/>
                            <a:lumOff val="80000"/>
                          </a:schemeClr>
                        </a:solidFill>
                      </a:endParaRPr>
                    </a:p>
                  </a:txBody>
                  <a:tcPr/>
                </a:tc>
                <a:tc>
                  <a:txBody>
                    <a:bodyPr/>
                    <a:lstStyle/>
                    <a:p>
                      <a:r>
                        <a:rPr lang="en-US" sz="1400" dirty="0">
                          <a:solidFill>
                            <a:schemeClr val="accent1">
                              <a:lumMod val="20000"/>
                              <a:lumOff val="80000"/>
                            </a:schemeClr>
                          </a:solidFill>
                        </a:rPr>
                        <a:t>UC3M</a:t>
                      </a: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a16="http://schemas.microsoft.com/office/drawing/2014/main" val="10004"/>
                  </a:ext>
                </a:extLst>
              </a:tr>
              <a:tr h="292100">
                <a:tc>
                  <a:txBody>
                    <a:bodyPr/>
                    <a:lstStyle/>
                    <a:p>
                      <a:endParaRPr lang="en-US" sz="1400" dirty="0">
                        <a:solidFill>
                          <a:schemeClr val="bg1">
                            <a:lumMod val="85000"/>
                          </a:schemeClr>
                        </a:solidFill>
                      </a:endParaRPr>
                    </a:p>
                  </a:txBody>
                  <a:tcPr/>
                </a:tc>
                <a:tc>
                  <a:txBody>
                    <a:bodyPr/>
                    <a:lstStyle/>
                    <a:p>
                      <a:endParaRPr lang="en-US" sz="1400" dirty="0">
                        <a:solidFill>
                          <a:schemeClr val="bg1">
                            <a:lumMod val="85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a16="http://schemas.microsoft.com/office/drawing/2014/main" val="10005"/>
                  </a:ext>
                </a:extLst>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a16="http://schemas.microsoft.com/office/drawing/2014/main" val="10006"/>
                  </a:ext>
                </a:extLst>
              </a:tr>
              <a:tr h="292100">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a16="http://schemas.microsoft.com/office/drawing/2014/main" val="10007"/>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a:t>Call for Potentially Essential Patents</a:t>
            </a:r>
          </a:p>
        </p:txBody>
      </p:sp>
      <p:sp>
        <p:nvSpPr>
          <p:cNvPr id="10243" name="Rectangle 1027"/>
          <p:cNvSpPr>
            <a:spLocks noGrp="1" noChangeArrowheads="1"/>
          </p:cNvSpPr>
          <p:nvPr>
            <p:ph type="body" idx="1"/>
          </p:nvPr>
        </p:nvSpPr>
        <p:spPr>
          <a:xfrm>
            <a:off x="457200" y="1371600"/>
            <a:ext cx="8229600" cy="4953000"/>
          </a:xfrm>
        </p:spPr>
        <p:txBody>
          <a:bodyPr>
            <a:noAutofit/>
          </a:bodyPr>
          <a:lstStyle/>
          <a:p>
            <a:r>
              <a:rPr lang="en-US" altLang="en-US" sz="2400" dirty="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2000" dirty="0"/>
              <a:t>Either speak up now or</a:t>
            </a:r>
          </a:p>
          <a:p>
            <a:pPr lvl="1"/>
            <a:r>
              <a:rPr lang="en-US" altLang="en-US" sz="2000" dirty="0"/>
              <a:t>Provide the chair of this group with the identity of the holder(s) of any and all such claims as soon as possible or</a:t>
            </a:r>
          </a:p>
          <a:p>
            <a:pPr lvl="1"/>
            <a:r>
              <a:rPr lang="en-US" altLang="en-US" sz="2000" dirty="0"/>
              <a:t>Cause an LOA to be submitted</a:t>
            </a:r>
            <a:br>
              <a:rPr lang="en-US" altLang="en-US" sz="2000" dirty="0"/>
            </a:br>
            <a:endParaRPr lang="en-US" altLang="en-US" sz="2000" dirty="0"/>
          </a:p>
          <a:p>
            <a:r>
              <a:rPr lang="en-US" altLang="en-US" sz="2400" dirty="0"/>
              <a: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Agenda</a:t>
            </a:r>
          </a:p>
        </p:txBody>
      </p:sp>
      <p:sp>
        <p:nvSpPr>
          <p:cNvPr id="4104" name="Rectangle 5"/>
          <p:cNvSpPr>
            <a:spLocks noGrp="1" noChangeArrowheads="1"/>
          </p:cNvSpPr>
          <p:nvPr>
            <p:ph type="body" idx="1"/>
          </p:nvPr>
        </p:nvSpPr>
        <p:spPr>
          <a:xfrm>
            <a:off x="457200" y="1524000"/>
            <a:ext cx="8229600" cy="4876800"/>
          </a:xfrm>
        </p:spPr>
        <p:txBody>
          <a:bodyPr>
            <a:normAutofit fontScale="92500" lnSpcReduction="20000"/>
          </a:bodyPr>
          <a:lstStyle/>
          <a:p>
            <a:r>
              <a:rPr lang="en-US" dirty="0"/>
              <a:t>Minutes</a:t>
            </a:r>
          </a:p>
          <a:p>
            <a:pPr lvl="1"/>
            <a:r>
              <a:rPr lang="en-US" dirty="0"/>
              <a:t>…</a:t>
            </a:r>
          </a:p>
          <a:p>
            <a:r>
              <a:rPr lang="en-US" dirty="0"/>
              <a:t>Reports</a:t>
            </a:r>
          </a:p>
          <a:p>
            <a:pPr lvl="1"/>
            <a:r>
              <a:rPr lang="en-US" dirty="0"/>
              <a:t>Plans for upcoming IEEE 802 F2F meeting</a:t>
            </a:r>
          </a:p>
          <a:p>
            <a:r>
              <a:rPr lang="en-US" dirty="0"/>
              <a:t>Follow-up on actions defined during the editorial review at St. John's F2F</a:t>
            </a:r>
          </a:p>
          <a:p>
            <a:r>
              <a:rPr lang="en-US" dirty="0"/>
              <a:t>Progress and agree on information model for Access network and User service</a:t>
            </a:r>
          </a:p>
          <a:p>
            <a:pPr lvl="0"/>
            <a:r>
              <a:rPr lang="en-US" dirty="0"/>
              <a:t>Discuss and review text proposal for adoption of TSN in Chap 7.5 &amp; 7.6</a:t>
            </a:r>
          </a:p>
          <a:p>
            <a:pPr lvl="0"/>
            <a:r>
              <a:rPr lang="en-US" dirty="0"/>
              <a:t>AOB</a:t>
            </a:r>
          </a:p>
        </p:txBody>
      </p:sp>
    </p:spTree>
    <p:extLst>
      <p:ext uri="{BB962C8B-B14F-4D97-AF65-F5344CB8AC3E}">
        <p14:creationId xmlns:p14="http://schemas.microsoft.com/office/powerpoint/2010/main" val="2832370954"/>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#2</a:t>
            </a:r>
          </a:p>
        </p:txBody>
      </p:sp>
      <p:sp>
        <p:nvSpPr>
          <p:cNvPr id="3" name="Content Placeholder 2"/>
          <p:cNvSpPr>
            <a:spLocks noGrp="1"/>
          </p:cNvSpPr>
          <p:nvPr>
            <p:ph idx="1"/>
          </p:nvPr>
        </p:nvSpPr>
        <p:spPr/>
        <p:txBody>
          <a:bodyPr>
            <a:normAutofit fontScale="85000" lnSpcReduction="20000"/>
          </a:bodyPr>
          <a:lstStyle/>
          <a:p>
            <a:r>
              <a:rPr lang="en-US" dirty="0"/>
              <a:t>Agenda approval</a:t>
            </a:r>
          </a:p>
          <a:p>
            <a:pPr lvl="1"/>
            <a:r>
              <a:rPr lang="en-US" dirty="0"/>
              <a:t>..</a:t>
            </a:r>
          </a:p>
          <a:p>
            <a:r>
              <a:rPr lang="en-US" dirty="0"/>
              <a:t>Review of minutes</a:t>
            </a:r>
          </a:p>
          <a:p>
            <a:pPr lvl="1"/>
            <a:r>
              <a:rPr lang="en-US" dirty="0"/>
              <a:t>...</a:t>
            </a:r>
          </a:p>
          <a:p>
            <a:r>
              <a:rPr lang="en-US" dirty="0"/>
              <a:t>Reports</a:t>
            </a:r>
          </a:p>
          <a:p>
            <a:pPr lvl="1"/>
            <a:r>
              <a:rPr lang="en-US" dirty="0"/>
              <a:t>Plans for upcoming IEEE 802 F2F meeting</a:t>
            </a:r>
          </a:p>
          <a:p>
            <a:pPr lvl="1"/>
            <a:r>
              <a:rPr lang="en-US" dirty="0"/>
              <a:t>Liaison from NGMN to IEEE 802 on 5G E2E Architecture Framework</a:t>
            </a:r>
          </a:p>
          <a:p>
            <a:r>
              <a:rPr lang="en-US" dirty="0"/>
              <a:t>Follow-up on actions defined during the editorial review at St. John's F2F</a:t>
            </a:r>
          </a:p>
          <a:p>
            <a:pPr lvl="1"/>
            <a:r>
              <a:rPr lang="en-US" dirty="0"/>
              <a:t>All AIs were resolved in the Sep 26</a:t>
            </a:r>
            <a:r>
              <a:rPr lang="en-US" baseline="30000" dirty="0"/>
              <a:t>th</a:t>
            </a:r>
            <a:r>
              <a:rPr lang="en-US" dirty="0"/>
              <a:t> conference call.</a:t>
            </a:r>
          </a:p>
          <a:p>
            <a:endParaRPr lang="en-US" dirty="0"/>
          </a:p>
        </p:txBody>
      </p:sp>
    </p:spTree>
    <p:extLst>
      <p:ext uri="{BB962C8B-B14F-4D97-AF65-F5344CB8AC3E}">
        <p14:creationId xmlns:p14="http://schemas.microsoft.com/office/powerpoint/2010/main" val="9892557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Nov 2017 Agenda Graphics</a:t>
            </a:r>
          </a:p>
        </p:txBody>
      </p:sp>
      <p:graphicFrame>
        <p:nvGraphicFramePr>
          <p:cNvPr id="3" name="Table 2"/>
          <p:cNvGraphicFramePr>
            <a:graphicFrameLocks noGrp="1"/>
          </p:cNvGraphicFramePr>
          <p:nvPr>
            <p:extLst>
              <p:ext uri="{D42A27DB-BD31-4B8C-83A1-F6EECF244321}">
                <p14:modId xmlns:p14="http://schemas.microsoft.com/office/powerpoint/2010/main" val="1438130000"/>
              </p:ext>
            </p:extLst>
          </p:nvPr>
        </p:nvGraphicFramePr>
        <p:xfrm>
          <a:off x="381000" y="1014102"/>
          <a:ext cx="8305800" cy="5454498"/>
        </p:xfrm>
        <a:graphic>
          <a:graphicData uri="http://schemas.openxmlformats.org/drawingml/2006/table">
            <a:tbl>
              <a:tblPr firstRow="1" bandRow="1">
                <a:tableStyleId>{5C22544A-7EE6-4342-B048-85BDC9FD1C3A}</a:tableStyleId>
              </a:tblPr>
              <a:tblGrid>
                <a:gridCol w="650645">
                  <a:extLst>
                    <a:ext uri="{9D8B030D-6E8A-4147-A177-3AD203B41FA5}">
                      <a16:colId xmlns:a16="http://schemas.microsoft.com/office/drawing/2014/main" val="20000"/>
                    </a:ext>
                  </a:extLst>
                </a:gridCol>
                <a:gridCol w="1531031">
                  <a:extLst>
                    <a:ext uri="{9D8B030D-6E8A-4147-A177-3AD203B41FA5}">
                      <a16:colId xmlns:a16="http://schemas.microsoft.com/office/drawing/2014/main" val="20001"/>
                    </a:ext>
                  </a:extLst>
                </a:gridCol>
                <a:gridCol w="1531031">
                  <a:extLst>
                    <a:ext uri="{9D8B030D-6E8A-4147-A177-3AD203B41FA5}">
                      <a16:colId xmlns:a16="http://schemas.microsoft.com/office/drawing/2014/main" val="20002"/>
                    </a:ext>
                  </a:extLst>
                </a:gridCol>
                <a:gridCol w="1531031">
                  <a:extLst>
                    <a:ext uri="{9D8B030D-6E8A-4147-A177-3AD203B41FA5}">
                      <a16:colId xmlns:a16="http://schemas.microsoft.com/office/drawing/2014/main" val="20003"/>
                    </a:ext>
                  </a:extLst>
                </a:gridCol>
                <a:gridCol w="1531031">
                  <a:extLst>
                    <a:ext uri="{9D8B030D-6E8A-4147-A177-3AD203B41FA5}">
                      <a16:colId xmlns:a16="http://schemas.microsoft.com/office/drawing/2014/main" val="20004"/>
                    </a:ext>
                  </a:extLst>
                </a:gridCol>
                <a:gridCol w="1531031">
                  <a:extLst>
                    <a:ext uri="{9D8B030D-6E8A-4147-A177-3AD203B41FA5}">
                      <a16:colId xmlns:a16="http://schemas.microsoft.com/office/drawing/2014/main" val="20005"/>
                    </a:ext>
                  </a:extLst>
                </a:gridCol>
              </a:tblGrid>
              <a:tr h="262265">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a:solidFill>
                            <a:schemeClr val="tx2"/>
                          </a:solidFill>
                        </a:rPr>
                        <a:t>Mon 11/06</a:t>
                      </a:r>
                    </a:p>
                  </a:txBody>
                  <a:tcPr marL="0" marR="0" marT="0" marB="0">
                    <a:solidFill>
                      <a:schemeClr val="bg1"/>
                    </a:solidFill>
                  </a:tcPr>
                </a:tc>
                <a:tc>
                  <a:txBody>
                    <a:bodyPr/>
                    <a:lstStyle/>
                    <a:p>
                      <a:pPr algn="ctr"/>
                      <a:r>
                        <a:rPr lang="en-US" sz="1800" dirty="0">
                          <a:solidFill>
                            <a:schemeClr val="tx2"/>
                          </a:solidFill>
                        </a:rPr>
                        <a:t>Tue 11/07</a:t>
                      </a:r>
                    </a:p>
                  </a:txBody>
                  <a:tcPr marL="0" marR="0" marT="0" marB="0">
                    <a:solidFill>
                      <a:schemeClr val="bg1"/>
                    </a:solidFill>
                  </a:tcPr>
                </a:tc>
                <a:tc>
                  <a:txBody>
                    <a:bodyPr/>
                    <a:lstStyle/>
                    <a:p>
                      <a:pPr algn="ctr"/>
                      <a:r>
                        <a:rPr lang="en-US" sz="1800" dirty="0">
                          <a:solidFill>
                            <a:schemeClr val="tx2"/>
                          </a:solidFill>
                        </a:rPr>
                        <a:t>Wed 11/08</a:t>
                      </a:r>
                    </a:p>
                  </a:txBody>
                  <a:tcPr marL="0" marR="0" marT="0" marB="0">
                    <a:solidFill>
                      <a:schemeClr val="bg1"/>
                    </a:solidFill>
                  </a:tcPr>
                </a:tc>
                <a:tc>
                  <a:txBody>
                    <a:bodyPr/>
                    <a:lstStyle/>
                    <a:p>
                      <a:pPr algn="ctr"/>
                      <a:r>
                        <a:rPr lang="en-US" sz="1800" dirty="0">
                          <a:solidFill>
                            <a:schemeClr val="tx2"/>
                          </a:solidFill>
                        </a:rPr>
                        <a:t>Wed 11/09</a:t>
                      </a:r>
                    </a:p>
                  </a:txBody>
                  <a:tcPr marL="0" marR="0" marT="0" marB="0">
                    <a:solidFill>
                      <a:schemeClr val="bg1"/>
                    </a:solidFill>
                  </a:tcPr>
                </a:tc>
                <a:tc>
                  <a:txBody>
                    <a:bodyPr/>
                    <a:lstStyle/>
                    <a:p>
                      <a:pPr algn="ctr"/>
                      <a:r>
                        <a:rPr lang="en-US" sz="1800" dirty="0">
                          <a:solidFill>
                            <a:schemeClr val="tx2"/>
                          </a:solidFill>
                        </a:rPr>
                        <a:t>Fri 11/10</a:t>
                      </a:r>
                    </a:p>
                  </a:txBody>
                  <a:tcPr marL="0" marR="0" marT="0" marB="0">
                    <a:solidFill>
                      <a:schemeClr val="bg1"/>
                    </a:solidFill>
                  </a:tcPr>
                </a:tc>
                <a:extLst>
                  <a:ext uri="{0D108BD9-81ED-4DB2-BD59-A6C34878D82A}">
                    <a16:rowId xmlns:a16="http://schemas.microsoft.com/office/drawing/2014/main" val="10000"/>
                  </a:ext>
                </a:extLst>
              </a:tr>
              <a:tr h="914400">
                <a:tc>
                  <a:txBody>
                    <a:bodyPr/>
                    <a:lstStyle/>
                    <a:p>
                      <a:pPr algn="r"/>
                      <a:r>
                        <a:rPr lang="en-US" sz="1500" dirty="0"/>
                        <a:t>08:00</a:t>
                      </a:r>
                    </a:p>
                    <a:p>
                      <a:pPr algn="r"/>
                      <a:endParaRPr lang="en-US" sz="1500" dirty="0"/>
                    </a:p>
                    <a:p>
                      <a:pPr algn="r"/>
                      <a:endParaRPr lang="en-US" sz="1500" dirty="0"/>
                    </a:p>
                    <a:p>
                      <a:pPr algn="r"/>
                      <a:r>
                        <a:rPr lang="en-US" sz="1500" dirty="0"/>
                        <a:t>10:00</a:t>
                      </a:r>
                    </a:p>
                  </a:txBody>
                  <a:tcPr marL="0" marR="0" marT="0" marB="0">
                    <a:solidFill>
                      <a:schemeClr val="accent1">
                        <a:lumMod val="40000"/>
                        <a:lumOff val="60000"/>
                      </a:schemeClr>
                    </a:solidFill>
                  </a:tcPr>
                </a:tc>
                <a:tc>
                  <a:txBody>
                    <a:bodyPr/>
                    <a:lstStyle/>
                    <a:p>
                      <a:r>
                        <a:rPr lang="de-DE" sz="1200" dirty="0"/>
                        <a:t>802</a:t>
                      </a:r>
                      <a:r>
                        <a:rPr lang="de-DE" sz="1200" baseline="0" dirty="0"/>
                        <a:t> EC Opening</a:t>
                      </a:r>
                      <a:endParaRPr lang="en-US" sz="1200" dirty="0"/>
                    </a:p>
                  </a:txBody>
                  <a:tcPr marL="36000" marR="36000" marT="36000" marB="36000">
                    <a:solidFill>
                      <a:schemeClr val="bg1">
                        <a:lumMod val="75000"/>
                      </a:schemeClr>
                    </a:solidFill>
                  </a:tcPr>
                </a:tc>
                <a:tc>
                  <a:txBody>
                    <a:bodyPr/>
                    <a:lstStyle/>
                    <a:p>
                      <a:r>
                        <a:rPr lang="en-US" sz="1100" dirty="0"/>
                        <a:t>802.11 WNG</a:t>
                      </a:r>
                    </a:p>
                  </a:txBody>
                  <a:tcPr marL="36000" marR="36000" marT="36000" marB="36000">
                    <a:solidFill>
                      <a:schemeClr val="bg1">
                        <a:lumMod val="85000"/>
                      </a:schemeClr>
                    </a:solidFill>
                  </a:tcPr>
                </a:tc>
                <a:tc>
                  <a:txBody>
                    <a:bodyPr/>
                    <a:lstStyle/>
                    <a:p>
                      <a:pPr marL="85725" indent="-85725">
                        <a:buFont typeface="Arial" panose="020B0604020202020204" pitchFamily="34" charset="0"/>
                        <a:buNone/>
                      </a:pPr>
                      <a:r>
                        <a:rPr lang="de-DE" sz="1100" dirty="0"/>
                        <a:t>802.11</a:t>
                      </a:r>
                      <a:r>
                        <a:rPr lang="de-DE" sz="1100" baseline="0" dirty="0"/>
                        <a:t> ARC</a:t>
                      </a:r>
                      <a:endParaRPr lang="en-US" sz="1100" dirty="0"/>
                    </a:p>
                  </a:txBody>
                  <a:tcPr marL="36000" marR="36000" marT="36000" marB="36000">
                    <a:solidFill>
                      <a:schemeClr val="bg1">
                        <a:lumMod val="85000"/>
                      </a:schemeClr>
                    </a:solidFill>
                  </a:tcPr>
                </a:tc>
                <a:tc>
                  <a:txBody>
                    <a:bodyPr/>
                    <a:lstStyle/>
                    <a:p>
                      <a:pPr marL="85725" indent="-85725">
                        <a:buFont typeface="Arial" panose="020B0604020202020204" pitchFamily="34" charset="0"/>
                        <a:buNone/>
                      </a:pPr>
                      <a:endParaRPr lang="en-US" sz="1100" dirty="0"/>
                    </a:p>
                  </a:txBody>
                  <a:tcPr marL="36000" marR="36000" marT="36000" marB="36000">
                    <a:solidFill>
                      <a:schemeClr val="bg1"/>
                    </a:solidFill>
                  </a:tcPr>
                </a:tc>
                <a:tc rowSpan="2">
                  <a:txBody>
                    <a:bodyPr/>
                    <a:lstStyle/>
                    <a:p>
                      <a:pPr marL="85725" indent="-85725">
                        <a:buFont typeface="Arial" panose="020B0604020202020204" pitchFamily="34" charset="0"/>
                        <a:buNone/>
                      </a:pPr>
                      <a:r>
                        <a:rPr lang="de-DE" sz="1100" dirty="0"/>
                        <a:t>802.11</a:t>
                      </a:r>
                      <a:r>
                        <a:rPr lang="de-DE" sz="1100" baseline="0" dirty="0"/>
                        <a:t> Closing Plenary</a:t>
                      </a:r>
                      <a:endParaRPr lang="en-US" sz="1100" dirty="0"/>
                    </a:p>
                  </a:txBody>
                  <a:tcPr marL="36000" marR="36000" marT="36000" marB="36000">
                    <a:solidFill>
                      <a:schemeClr val="bg1">
                        <a:lumMod val="85000"/>
                      </a:schemeClr>
                    </a:solidFill>
                  </a:tcPr>
                </a:tc>
                <a:extLst>
                  <a:ext uri="{0D108BD9-81ED-4DB2-BD59-A6C34878D82A}">
                    <a16:rowId xmlns:a16="http://schemas.microsoft.com/office/drawing/2014/main" val="10001"/>
                  </a:ext>
                </a:extLst>
              </a:tr>
              <a:tr h="0">
                <a:tc>
                  <a:txBody>
                    <a:bodyPr/>
                    <a:lstStyle/>
                    <a:p>
                      <a:pPr algn="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vMerge="1">
                  <a:txBody>
                    <a:bodyPr/>
                    <a:lstStyle/>
                    <a:p>
                      <a:endParaRPr lang="en-US" sz="800" dirty="0"/>
                    </a:p>
                  </a:txBody>
                  <a:tcPr marL="36000" marR="36000" marT="36000" marB="36000">
                    <a:solidFill>
                      <a:schemeClr val="bg1">
                        <a:lumMod val="75000"/>
                      </a:schemeClr>
                    </a:solidFill>
                  </a:tcPr>
                </a:tc>
                <a:extLst>
                  <a:ext uri="{0D108BD9-81ED-4DB2-BD59-A6C34878D82A}">
                    <a16:rowId xmlns:a16="http://schemas.microsoft.com/office/drawing/2014/main" val="10002"/>
                  </a:ext>
                </a:extLst>
              </a:tr>
              <a:tr h="472962">
                <a:tc>
                  <a:txBody>
                    <a:bodyPr/>
                    <a:lstStyle/>
                    <a:p>
                      <a:pPr algn="r"/>
                      <a:r>
                        <a:rPr lang="en-US" sz="1500" dirty="0"/>
                        <a:t>10:30</a:t>
                      </a:r>
                      <a:br>
                        <a:rPr lang="en-US" sz="1500" dirty="0"/>
                      </a:br>
                      <a:endParaRPr lang="en-US" sz="1500" dirty="0"/>
                    </a:p>
                    <a:p>
                      <a:pPr algn="r"/>
                      <a:endParaRPr lang="en-US" sz="1500" dirty="0"/>
                    </a:p>
                    <a:p>
                      <a:pPr algn="r"/>
                      <a:r>
                        <a:rPr lang="en-US" sz="1500" dirty="0"/>
                        <a:t>12:30</a:t>
                      </a:r>
                    </a:p>
                  </a:txBody>
                  <a:tcPr marL="0" marR="0" marT="0" marB="0">
                    <a:solidFill>
                      <a:schemeClr val="tx2">
                        <a:lumMod val="20000"/>
                        <a:lumOff val="8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dirty="0"/>
                        <a:t>802.1 Opening Plenary</a:t>
                      </a:r>
                    </a:p>
                    <a:p>
                      <a:pPr marL="0" indent="0">
                        <a:buFont typeface="Arial" panose="020B0604020202020204" pitchFamily="34" charset="0"/>
                        <a:buNone/>
                      </a:pPr>
                      <a:endParaRPr lang="en-US" sz="1200" dirty="0"/>
                    </a:p>
                  </a:txBody>
                  <a:tcPr marL="36000" marR="36000" marT="36000" marB="36000">
                    <a:solidFill>
                      <a:schemeClr val="accent1">
                        <a:lumMod val="60000"/>
                        <a:lumOff val="40000"/>
                      </a:schemeClr>
                    </a:solidFill>
                  </a:tcPr>
                </a:tc>
                <a:tc>
                  <a:txBody>
                    <a:bodyPr/>
                    <a:lstStyle/>
                    <a:p>
                      <a:pPr marL="82550" marR="0" lvl="0" indent="-82550" algn="l" defTabSz="457200" rtl="0" eaLnBrk="1" fontAlgn="auto" latinLnBrk="0" hangingPunct="1">
                        <a:lnSpc>
                          <a:spcPct val="100000"/>
                        </a:lnSpc>
                        <a:spcBef>
                          <a:spcPts val="0"/>
                        </a:spcBef>
                        <a:spcAft>
                          <a:spcPts val="0"/>
                        </a:spcAft>
                        <a:buClrTx/>
                        <a:buSzTx/>
                        <a:buFont typeface="Arial" pitchFamily="34" charset="0"/>
                        <a:buNone/>
                        <a:tabLst/>
                        <a:defRPr/>
                      </a:pPr>
                      <a:r>
                        <a:rPr lang="de-DE" sz="1100" dirty="0"/>
                        <a:t>802.11</a:t>
                      </a:r>
                      <a:r>
                        <a:rPr lang="de-DE" sz="1100" baseline="0" dirty="0"/>
                        <a:t> ARC</a:t>
                      </a:r>
                      <a:endParaRPr lang="en-US" sz="1100" dirty="0"/>
                    </a:p>
                    <a:p>
                      <a:pPr marL="82550" indent="-82550">
                        <a:buFont typeface="Arial" pitchFamily="34" charset="0"/>
                        <a:buNone/>
                      </a:pPr>
                      <a:endParaRPr lang="en-US" sz="1100" dirty="0"/>
                    </a:p>
                  </a:txBody>
                  <a:tcPr marL="36000" marR="36000" marT="36000" marB="36000">
                    <a:solidFill>
                      <a:schemeClr val="bg1">
                        <a:lumMod val="85000"/>
                      </a:schemeClr>
                    </a:solidFill>
                  </a:tcPr>
                </a:tc>
                <a:tc>
                  <a:txBody>
                    <a:bodyPr/>
                    <a:lstStyle/>
                    <a:p>
                      <a:r>
                        <a:rPr lang="en-US" sz="1200" dirty="0"/>
                        <a:t>802.11/802.15 </a:t>
                      </a:r>
                      <a:br>
                        <a:rPr lang="en-US" sz="1200" dirty="0"/>
                      </a:br>
                      <a:r>
                        <a:rPr lang="en-US" sz="1200" dirty="0"/>
                        <a:t>Mid-week Plenaries</a:t>
                      </a:r>
                    </a:p>
                  </a:txBody>
                  <a:tcPr marL="36000" marR="36000" marT="36000" marB="36000">
                    <a:solidFill>
                      <a:schemeClr val="bg1">
                        <a:lumMod val="85000"/>
                      </a:schemeClr>
                    </a:solidFill>
                  </a:tcPr>
                </a:tc>
                <a:tc>
                  <a:txBody>
                    <a:bodyPr/>
                    <a:lstStyle/>
                    <a:p>
                      <a:endParaRPr lang="en-US" sz="1200" dirty="0"/>
                    </a:p>
                  </a:txBody>
                  <a:tcPr marL="36000" marR="36000" marT="36000" marB="36000">
                    <a:solidFill>
                      <a:schemeClr val="tx2">
                        <a:lumMod val="60000"/>
                        <a:lumOff val="40000"/>
                      </a:schemeClr>
                    </a:solidFill>
                  </a:tcPr>
                </a:tc>
                <a:tc>
                  <a:txBody>
                    <a:bodyPr/>
                    <a:lstStyle/>
                    <a:p>
                      <a:r>
                        <a:rPr lang="en-US" sz="1400" dirty="0"/>
                        <a:t>802.1 Closing Plenary</a:t>
                      </a:r>
                    </a:p>
                  </a:txBody>
                  <a:tcPr marL="36000" marR="36000" marT="36000" marB="36000">
                    <a:solidFill>
                      <a:schemeClr val="accent1">
                        <a:lumMod val="60000"/>
                        <a:lumOff val="40000"/>
                      </a:schemeClr>
                    </a:solidFill>
                  </a:tcPr>
                </a:tc>
                <a:extLst>
                  <a:ext uri="{0D108BD9-81ED-4DB2-BD59-A6C34878D82A}">
                    <a16:rowId xmlns:a16="http://schemas.microsoft.com/office/drawing/2014/main" val="10003"/>
                  </a:ext>
                </a:extLst>
              </a:tr>
              <a:tr h="0">
                <a:tc rowSpan="2">
                  <a:txBody>
                    <a:bodyPr/>
                    <a:lstStyle/>
                    <a:p>
                      <a:pPr algn="r"/>
                      <a:endParaRPr lang="en-US" sz="1500" dirty="0"/>
                    </a:p>
                  </a:txBody>
                  <a:tcPr marL="0" marR="0" marT="0" marB="0">
                    <a:solidFill>
                      <a:schemeClr val="bg1"/>
                    </a:solidFill>
                  </a:tcPr>
                </a:tc>
                <a:tc rowSpan="3">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extLst>
                  <a:ext uri="{0D108BD9-81ED-4DB2-BD59-A6C34878D82A}">
                    <a16:rowId xmlns:a16="http://schemas.microsoft.com/office/drawing/2014/main" val="10004"/>
                  </a:ext>
                </a:extLst>
              </a:tr>
              <a:tr h="209298">
                <a:tc vMerge="1">
                  <a:txBody>
                    <a:bodyPr/>
                    <a:lstStyle/>
                    <a:p>
                      <a:endParaRPr lang="en-US"/>
                    </a:p>
                  </a:txBody>
                  <a:tcPr/>
                </a:tc>
                <a:tc vMerge="1">
                  <a:txBody>
                    <a:bodyPr/>
                    <a:lstStyle/>
                    <a:p>
                      <a:endParaRPr lang="en-US"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dirty="0"/>
                    </a:p>
                  </a:txBody>
                  <a:tcPr/>
                </a:tc>
                <a:tc rowSpan="5">
                  <a:txBody>
                    <a:bodyPr/>
                    <a:lstStyle/>
                    <a:p>
                      <a:r>
                        <a:rPr lang="en-US" sz="1200" dirty="0"/>
                        <a:t>802 EC Closing</a:t>
                      </a:r>
                    </a:p>
                  </a:txBody>
                  <a:tcPr marL="36000" marR="36000" marT="36000" marB="36000">
                    <a:solidFill>
                      <a:schemeClr val="bg1">
                        <a:lumMod val="75000"/>
                      </a:schemeClr>
                    </a:solidFill>
                  </a:tcPr>
                </a:tc>
                <a:extLst>
                  <a:ext uri="{0D108BD9-81ED-4DB2-BD59-A6C34878D82A}">
                    <a16:rowId xmlns:a16="http://schemas.microsoft.com/office/drawing/2014/main" val="10005"/>
                  </a:ext>
                </a:extLst>
              </a:tr>
              <a:tr h="228600">
                <a:tc rowSpan="2">
                  <a:txBody>
                    <a:bodyPr/>
                    <a:lstStyle/>
                    <a:p>
                      <a:pPr algn="r"/>
                      <a:r>
                        <a:rPr lang="en-US" sz="1500" dirty="0"/>
                        <a:t>13:30</a:t>
                      </a:r>
                    </a:p>
                    <a:p>
                      <a:pPr algn="r"/>
                      <a:br>
                        <a:rPr lang="en-US" sz="900" dirty="0"/>
                      </a:br>
                      <a:endParaRPr lang="en-US" sz="700" dirty="0"/>
                    </a:p>
                    <a:p>
                      <a:pPr algn="r"/>
                      <a:endParaRPr lang="en-US" sz="1200" dirty="0"/>
                    </a:p>
                    <a:p>
                      <a:pPr algn="r"/>
                      <a:r>
                        <a:rPr lang="en-US" sz="1500" dirty="0"/>
                        <a:t>15:30</a:t>
                      </a:r>
                    </a:p>
                  </a:txBody>
                  <a:tcPr marL="0" marR="0" marT="0" marB="0">
                    <a:solidFill>
                      <a:schemeClr val="tx2">
                        <a:lumMod val="20000"/>
                        <a:lumOff val="80000"/>
                      </a:schemeClr>
                    </a:solidFill>
                  </a:tcPr>
                </a:tc>
                <a:tc vMerge="1">
                  <a:txBody>
                    <a:bodyPr/>
                    <a:lstStyle/>
                    <a:p>
                      <a:endParaRPr lang="en-US"/>
                    </a:p>
                  </a:txBody>
                  <a:tcPr/>
                </a:tc>
                <a:tc rowSpan="2">
                  <a:txBody>
                    <a:bodyPr/>
                    <a:lstStyle/>
                    <a:p>
                      <a:endParaRPr lang="en-US" sz="1200" dirty="0"/>
                    </a:p>
                  </a:txBody>
                  <a:tcPr marL="36000" marR="36000" marT="36000" marB="36000">
                    <a:solidFill>
                      <a:schemeClr val="bg1"/>
                    </a:solidFill>
                  </a:tcPr>
                </a:tc>
                <a:tc rowSpan="3">
                  <a:txBody>
                    <a:bodyPr/>
                    <a:lstStyle/>
                    <a:p>
                      <a:r>
                        <a:rPr lang="en-US" sz="1400" dirty="0"/>
                        <a:t>802.1 Midweek Plenary</a:t>
                      </a:r>
                    </a:p>
                  </a:txBody>
                  <a:tcPr marL="36000" marR="36000" marT="36000" marB="36000">
                    <a:solidFill>
                      <a:schemeClr val="accent1">
                        <a:lumMod val="60000"/>
                        <a:lumOff val="40000"/>
                      </a:schemeClr>
                    </a:solidFill>
                  </a:tcPr>
                </a:tc>
                <a:tc rowSpan="2">
                  <a:txBody>
                    <a:bodyPr/>
                    <a:lstStyle/>
                    <a:p>
                      <a:r>
                        <a:rPr lang="en-US" sz="1400" dirty="0"/>
                        <a:t>OmniRAN closing</a:t>
                      </a:r>
                    </a:p>
                  </a:txBody>
                  <a:tcPr marL="36000" marR="36000" marT="36000" marB="36000">
                    <a:solidFill>
                      <a:schemeClr val="tx2">
                        <a:lumMod val="60000"/>
                        <a:lumOff val="40000"/>
                      </a:schemeClr>
                    </a:solidFill>
                  </a:tcPr>
                </a:tc>
                <a:tc vMerge="1">
                  <a:txBody>
                    <a:bodyPr/>
                    <a:lstStyle/>
                    <a:p>
                      <a:endParaRPr lang="en-US"/>
                    </a:p>
                  </a:txBody>
                  <a:tcPr/>
                </a:tc>
                <a:extLst>
                  <a:ext uri="{0D108BD9-81ED-4DB2-BD59-A6C34878D82A}">
                    <a16:rowId xmlns:a16="http://schemas.microsoft.com/office/drawing/2014/main" val="10006"/>
                  </a:ext>
                </a:extLst>
              </a:tr>
              <a:tr h="513080">
                <a:tc vMerge="1">
                  <a:txBody>
                    <a:bodyPr/>
                    <a:lstStyle/>
                    <a:p>
                      <a:endParaRPr lang="en-US"/>
                    </a:p>
                  </a:txBody>
                  <a:tcPr/>
                </a:tc>
                <a:tc>
                  <a:txBody>
                    <a:bodyPr/>
                    <a:lstStyle/>
                    <a:p>
                      <a:endParaRPr lang="en-US" sz="1200"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dirty="0"/>
                    </a:p>
                  </a:txBody>
                  <a:tcPr/>
                </a:tc>
                <a:tc vMerge="1">
                  <a:txBody>
                    <a:bodyPr/>
                    <a:lstStyle/>
                    <a:p>
                      <a:endParaRPr lang="en-US"/>
                    </a:p>
                  </a:txBody>
                  <a:tcPr/>
                </a:tc>
                <a:extLst>
                  <a:ext uri="{0D108BD9-81ED-4DB2-BD59-A6C34878D82A}">
                    <a16:rowId xmlns:a16="http://schemas.microsoft.com/office/drawing/2014/main" val="10007"/>
                  </a:ext>
                </a:extLst>
              </a:tr>
              <a:tr h="214693">
                <a:tc>
                  <a:txBody>
                    <a:bodyPr/>
                    <a:lstStyle/>
                    <a:p>
                      <a:pPr algn="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2">
                        <a:lumMod val="75000"/>
                      </a:schemeClr>
                    </a:solidFill>
                  </a:tcPr>
                </a:tc>
                <a:extLst>
                  <a:ext uri="{0D108BD9-81ED-4DB2-BD59-A6C34878D82A}">
                    <a16:rowId xmlns:a16="http://schemas.microsoft.com/office/drawing/2014/main" val="10008"/>
                  </a:ext>
                </a:extLst>
              </a:tr>
              <a:tr h="675640">
                <a:tc>
                  <a:txBody>
                    <a:bodyPr/>
                    <a:lstStyle/>
                    <a:p>
                      <a:pPr algn="r"/>
                      <a:r>
                        <a:rPr lang="en-US" sz="1500" dirty="0"/>
                        <a:t>16:00</a:t>
                      </a:r>
                    </a:p>
                    <a:p>
                      <a:pPr algn="r"/>
                      <a:endParaRPr lang="en-US" sz="1500" dirty="0"/>
                    </a:p>
                    <a:p>
                      <a:pPr algn="r"/>
                      <a:endParaRPr lang="en-US" sz="1500" dirty="0"/>
                    </a:p>
                    <a:p>
                      <a:pPr algn="r"/>
                      <a:r>
                        <a:rPr lang="en-US" sz="1500" dirty="0"/>
                        <a:t>18:00</a:t>
                      </a:r>
                    </a:p>
                  </a:txBody>
                  <a:tcPr marL="0" marR="0" marT="0" marB="0">
                    <a:solidFill>
                      <a:schemeClr val="tx2">
                        <a:lumMod val="20000"/>
                        <a:lumOff val="80000"/>
                      </a:schemeClr>
                    </a:solidFill>
                  </a:tcPr>
                </a:tc>
                <a:tc>
                  <a:txBody>
                    <a:bodyPr/>
                    <a:lstStyle/>
                    <a:p>
                      <a:r>
                        <a:rPr lang="de-DE" sz="1400" dirty="0"/>
                        <a:t>OmniRAN opening</a:t>
                      </a:r>
                      <a:endParaRPr lang="en-US" sz="1400" dirty="0"/>
                    </a:p>
                  </a:txBody>
                  <a:tcPr marL="36000" marR="36000" marT="36000" marB="36000">
                    <a:solidFill>
                      <a:schemeClr val="tx2">
                        <a:lumMod val="60000"/>
                        <a:lumOff val="4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tx2">
                        <a:lumMod val="60000"/>
                        <a:lumOff val="4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tx2">
                        <a:lumMod val="60000"/>
                        <a:lumOff val="4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solidFill>
                          <a:schemeClr val="tx1"/>
                        </a:solidFill>
                      </a:endParaRPr>
                    </a:p>
                  </a:txBody>
                  <a:tcPr marL="36000" marR="36000" marT="36000" marB="36000">
                    <a:solidFill>
                      <a:schemeClr val="bg1"/>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extLst>
                  <a:ext uri="{0D108BD9-81ED-4DB2-BD59-A6C34878D82A}">
                    <a16:rowId xmlns:a16="http://schemas.microsoft.com/office/drawing/2014/main" val="10009"/>
                  </a:ext>
                </a:extLst>
              </a:tr>
              <a:tr h="204273">
                <a:tc rowSpan="2">
                  <a:txBody>
                    <a:bodyPr/>
                    <a:lstStyle/>
                    <a:p>
                      <a:pPr algn="ctr"/>
                      <a:endParaRPr lang="en-US" sz="1500" dirty="0"/>
                    </a:p>
                  </a:txBody>
                  <a:tcPr marL="0" marR="0" marT="0" marB="0">
                    <a:solidFill>
                      <a:schemeClr val="bg1"/>
                    </a:solidFill>
                  </a:tcPr>
                </a:tc>
                <a:tc>
                  <a:txBody>
                    <a:bodyPr/>
                    <a:lstStyle/>
                    <a:p>
                      <a:r>
                        <a:rPr lang="en-US" sz="1600" dirty="0"/>
                        <a:t>Tutorials</a:t>
                      </a:r>
                    </a:p>
                  </a:txBody>
                  <a:tcPr marL="36000" marR="36000" marT="36000" marB="36000">
                    <a:solidFill>
                      <a:schemeClr val="accent1">
                        <a:lumMod val="40000"/>
                        <a:lumOff val="60000"/>
                      </a:schemeClr>
                    </a:solidFill>
                  </a:tcPr>
                </a:tc>
                <a:tc>
                  <a:txBody>
                    <a:bodyPr/>
                    <a:lstStyle/>
                    <a:p>
                      <a:r>
                        <a:rPr lang="en-US" sz="1200" dirty="0"/>
                        <a:t>Joint 802.1/802.15</a:t>
                      </a:r>
                    </a:p>
                  </a:txBody>
                  <a:tcPr marL="36000" marR="36000" marT="36000" marB="36000">
                    <a:solidFill>
                      <a:schemeClr val="accent1">
                        <a:lumMod val="40000"/>
                        <a:lumOff val="60000"/>
                      </a:schemeClr>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noFill/>
                  </a:tcPr>
                </a:tc>
                <a:extLst>
                  <a:ext uri="{0D108BD9-81ED-4DB2-BD59-A6C34878D82A}">
                    <a16:rowId xmlns:a16="http://schemas.microsoft.com/office/drawing/2014/main" val="10010"/>
                  </a:ext>
                </a:extLst>
              </a:tr>
              <a:tr h="204273">
                <a:tc vMerge="1">
                  <a:txBody>
                    <a:bodyPr/>
                    <a:lstStyle/>
                    <a:p>
                      <a:endParaRPr lang="en-US"/>
                    </a:p>
                  </a:txBody>
                  <a:tcPr/>
                </a:tc>
                <a:tc>
                  <a:txBody>
                    <a:bodyPr/>
                    <a:lstStyle/>
                    <a:p>
                      <a:endParaRPr lang="en-US" sz="1200" dirty="0"/>
                    </a:p>
                  </a:txBody>
                  <a:tcPr marL="36000" marR="36000" marT="36000" marB="36000">
                    <a:solidFill>
                      <a:schemeClr val="bg1"/>
                    </a:solidFill>
                  </a:tcPr>
                </a:tc>
                <a:tc>
                  <a:txBody>
                    <a:bodyPr/>
                    <a:lstStyle/>
                    <a:p>
                      <a:r>
                        <a:rPr lang="en-US" sz="1600" dirty="0"/>
                        <a:t>ICA</a:t>
                      </a:r>
                      <a:r>
                        <a:rPr lang="en-US" sz="1600" baseline="0" dirty="0"/>
                        <a:t> NEND</a:t>
                      </a:r>
                      <a:endParaRPr lang="en-US" sz="1600" dirty="0"/>
                    </a:p>
                  </a:txBody>
                  <a:tcPr marL="36000" marR="36000" marT="36000" marB="36000">
                    <a:solidFill>
                      <a:schemeClr val="accent1">
                        <a:lumMod val="40000"/>
                        <a:lumOff val="60000"/>
                      </a:schemeClr>
                    </a:solidFill>
                  </a:tcPr>
                </a:tc>
                <a:tc vMerge="1">
                  <a:txBody>
                    <a:bodyPr/>
                    <a:lstStyle/>
                    <a:p>
                      <a:endParaRPr lang="en-US"/>
                    </a:p>
                  </a:txBody>
                  <a:tcPr/>
                </a:tc>
                <a:tc vMerge="1">
                  <a:txBody>
                    <a:bodyPr/>
                    <a:lstStyle/>
                    <a:p>
                      <a:endParaRPr lang="en-US" dirty="0"/>
                    </a:p>
                  </a:txBody>
                  <a:tcPr/>
                </a:tc>
                <a:tc>
                  <a:txBody>
                    <a:bodyPr/>
                    <a:lstStyle/>
                    <a:p>
                      <a:endParaRPr lang="en-US" sz="1200" dirty="0"/>
                    </a:p>
                  </a:txBody>
                  <a:tcPr marL="36000" marR="36000" marT="36000" marB="36000">
                    <a:noFill/>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3894063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proposal for November 2017 F2F</a:t>
            </a:r>
          </a:p>
        </p:txBody>
      </p:sp>
      <p:sp>
        <p:nvSpPr>
          <p:cNvPr id="3" name="Content Placeholder 2"/>
          <p:cNvSpPr>
            <a:spLocks noGrp="1"/>
          </p:cNvSpPr>
          <p:nvPr>
            <p:ph idx="1"/>
          </p:nvPr>
        </p:nvSpPr>
        <p:spPr/>
        <p:txBody>
          <a:bodyPr>
            <a:normAutofit fontScale="77500" lnSpcReduction="20000"/>
          </a:bodyPr>
          <a:lstStyle/>
          <a:p>
            <a:r>
              <a:rPr lang="en-US" dirty="0"/>
              <a:t>Review of minutes</a:t>
            </a:r>
          </a:p>
          <a:p>
            <a:r>
              <a:rPr lang="en-US" dirty="0"/>
              <a:t>Reports</a:t>
            </a:r>
          </a:p>
          <a:p>
            <a:r>
              <a:rPr lang="en-US" dirty="0"/>
              <a:t>Potential input to 802.1 Industry Connections</a:t>
            </a:r>
          </a:p>
          <a:p>
            <a:r>
              <a:rPr lang="en-US" dirty="0"/>
              <a:t>Motions to 802.1 mid-week plenary</a:t>
            </a:r>
          </a:p>
          <a:p>
            <a:r>
              <a:rPr lang="en-US" dirty="0"/>
              <a:t>Information model for Access network and User service</a:t>
            </a:r>
          </a:p>
          <a:p>
            <a:pPr lvl="0"/>
            <a:r>
              <a:rPr lang="en-US" dirty="0"/>
              <a:t>Text proposal for adoption of TSN in Chap 7.5 &amp; 7.6</a:t>
            </a:r>
          </a:p>
          <a:p>
            <a:r>
              <a:rPr lang="en-US" dirty="0"/>
              <a:t>Plan for going WG ballot w/ 802.1CF-D0.7 draft</a:t>
            </a:r>
          </a:p>
          <a:p>
            <a:r>
              <a:rPr lang="en-US" dirty="0"/>
              <a:t>Conference calls until Mar F2F</a:t>
            </a:r>
          </a:p>
          <a:p>
            <a:r>
              <a:rPr lang="en-US" dirty="0"/>
              <a:t>Motions to 802.1 closing plenary</a:t>
            </a:r>
          </a:p>
          <a:p>
            <a:r>
              <a:rPr lang="en-US" dirty="0"/>
              <a:t>Status report to IEEE 802 WGs</a:t>
            </a:r>
          </a:p>
          <a:p>
            <a:r>
              <a:rPr lang="en-US" dirty="0"/>
              <a:t>AOB</a:t>
            </a:r>
          </a:p>
        </p:txBody>
      </p:sp>
    </p:spTree>
    <p:extLst>
      <p:ext uri="{BB962C8B-B14F-4D97-AF65-F5344CB8AC3E}">
        <p14:creationId xmlns:p14="http://schemas.microsoft.com/office/powerpoint/2010/main" val="12014582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#3</a:t>
            </a:r>
          </a:p>
        </p:txBody>
      </p:sp>
      <p:sp>
        <p:nvSpPr>
          <p:cNvPr id="3" name="Content Placeholder 2"/>
          <p:cNvSpPr>
            <a:spLocks noGrp="1"/>
          </p:cNvSpPr>
          <p:nvPr>
            <p:ph idx="1"/>
          </p:nvPr>
        </p:nvSpPr>
        <p:spPr>
          <a:xfrm>
            <a:off x="457200" y="1417638"/>
            <a:ext cx="8229600" cy="4830762"/>
          </a:xfrm>
        </p:spPr>
        <p:txBody>
          <a:bodyPr>
            <a:normAutofit/>
          </a:bodyPr>
          <a:lstStyle/>
          <a:p>
            <a:r>
              <a:rPr lang="en-US" dirty="0"/>
              <a:t>Progress and agree on information model for Access network and User service</a:t>
            </a:r>
          </a:p>
          <a:p>
            <a:pPr lvl="1"/>
            <a:endParaRPr lang="en-US" dirty="0"/>
          </a:p>
          <a:p>
            <a:endParaRPr lang="en-US" dirty="0"/>
          </a:p>
        </p:txBody>
      </p:sp>
    </p:spTree>
    <p:extLst>
      <p:ext uri="{BB962C8B-B14F-4D97-AF65-F5344CB8AC3E}">
        <p14:creationId xmlns:p14="http://schemas.microsoft.com/office/powerpoint/2010/main" val="15387215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#4</a:t>
            </a:r>
          </a:p>
        </p:txBody>
      </p:sp>
      <p:sp>
        <p:nvSpPr>
          <p:cNvPr id="3" name="Content Placeholder 2"/>
          <p:cNvSpPr>
            <a:spLocks noGrp="1"/>
          </p:cNvSpPr>
          <p:nvPr>
            <p:ph idx="1"/>
          </p:nvPr>
        </p:nvSpPr>
        <p:spPr/>
        <p:txBody>
          <a:bodyPr>
            <a:normAutofit/>
          </a:bodyPr>
          <a:lstStyle/>
          <a:p>
            <a:r>
              <a:rPr lang="en-US" dirty="0"/>
              <a:t>Discuss and review text proposal for adoption of TSN in Chap 7.5 &amp; 7.6</a:t>
            </a:r>
          </a:p>
          <a:p>
            <a:pPr lvl="1"/>
            <a:r>
              <a:rPr lang="en-US" dirty="0"/>
              <a:t>...</a:t>
            </a:r>
          </a:p>
          <a:p>
            <a:r>
              <a:rPr lang="en-US" dirty="0" err="1"/>
              <a:t>AoB</a:t>
            </a:r>
            <a:endParaRPr lang="en-US" dirty="0"/>
          </a:p>
          <a:p>
            <a:pPr lvl="1"/>
            <a:r>
              <a:rPr lang="en-US" dirty="0"/>
              <a:t>…</a:t>
            </a:r>
          </a:p>
          <a:p>
            <a:pPr lvl="1"/>
            <a:endParaRPr lang="en-US" dirty="0"/>
          </a:p>
          <a:p>
            <a:pPr marL="0" indent="0">
              <a:buNone/>
            </a:pPr>
            <a:r>
              <a:rPr lang="en-US" dirty="0"/>
              <a:t>Adjourned by chair at … AM ET</a:t>
            </a:r>
          </a:p>
        </p:txBody>
      </p:sp>
    </p:spTree>
    <p:extLst>
      <p:ext uri="{BB962C8B-B14F-4D97-AF65-F5344CB8AC3E}">
        <p14:creationId xmlns:p14="http://schemas.microsoft.com/office/powerpoint/2010/main" val="42262668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dirty="0"/>
              <a:t>Conference Call</a:t>
            </a:r>
          </a:p>
        </p:txBody>
      </p:sp>
      <p:sp>
        <p:nvSpPr>
          <p:cNvPr id="3078" name="Rectangle 3"/>
          <p:cNvSpPr>
            <a:spLocks noGrp="1" noChangeArrowheads="1"/>
          </p:cNvSpPr>
          <p:nvPr>
            <p:ph type="body" idx="1"/>
          </p:nvPr>
        </p:nvSpPr>
        <p:spPr/>
        <p:txBody>
          <a:bodyPr>
            <a:normAutofit fontScale="62500" lnSpcReduction="20000"/>
          </a:bodyPr>
          <a:lstStyle/>
          <a:p>
            <a:r>
              <a:rPr lang="en-GB" dirty="0"/>
              <a:t>Tuesday, October 31</a:t>
            </a:r>
            <a:r>
              <a:rPr lang="en-GB" baseline="30000" dirty="0"/>
              <a:t>st</a:t>
            </a:r>
            <a:r>
              <a:rPr lang="en-GB" dirty="0"/>
              <a:t> </a:t>
            </a:r>
            <a:r>
              <a:rPr lang="en-US" dirty="0"/>
              <a:t>, 2017 at 09:30-11:00am ET</a:t>
            </a:r>
          </a:p>
          <a:p>
            <a:endParaRPr lang="en-US" dirty="0"/>
          </a:p>
          <a:p>
            <a:r>
              <a:rPr lang="en-US" dirty="0"/>
              <a:t>Join WebEx meeting</a:t>
            </a:r>
          </a:p>
          <a:p>
            <a:pPr lvl="1"/>
            <a:r>
              <a:rPr lang="en-US" dirty="0">
                <a:hlinkClick r:id="rId3"/>
              </a:rPr>
              <a:t>https://nokiameetings.webex.com/nokiameetings/j.php?MTID=m56cd52d5dfa33b9e07d8873e7ec8cb53</a:t>
            </a:r>
            <a:endParaRPr lang="en-US" dirty="0"/>
          </a:p>
          <a:p>
            <a:pPr lvl="1"/>
            <a:r>
              <a:rPr lang="en-US" dirty="0"/>
              <a:t>Meeting number: 959 764 864 </a:t>
            </a:r>
          </a:p>
          <a:p>
            <a:pPr lvl="1"/>
            <a:r>
              <a:rPr lang="en-US" dirty="0"/>
              <a:t>Meeting password: OmniRAN</a:t>
            </a:r>
          </a:p>
          <a:p>
            <a:pPr lvl="1"/>
            <a:endParaRPr lang="en-US" dirty="0"/>
          </a:p>
          <a:p>
            <a:r>
              <a:rPr lang="en-US" dirty="0"/>
              <a:t>Join by phone </a:t>
            </a:r>
          </a:p>
          <a:p>
            <a:pPr lvl="1"/>
            <a:r>
              <a:rPr lang="en-US" dirty="0"/>
              <a:t>+19724459814 US Dallas </a:t>
            </a:r>
          </a:p>
          <a:p>
            <a:pPr lvl="1"/>
            <a:r>
              <a:rPr lang="en-US" dirty="0"/>
              <a:t>+442036087616 UK London </a:t>
            </a:r>
          </a:p>
          <a:p>
            <a:pPr lvl="1"/>
            <a:r>
              <a:rPr lang="en-US" dirty="0"/>
              <a:t>+861084056120, +861058965333 China Beijing</a:t>
            </a:r>
          </a:p>
          <a:p>
            <a:pPr lvl="1"/>
            <a:r>
              <a:rPr lang="en-US" dirty="0"/>
              <a:t>Access code: 959 764 864 </a:t>
            </a:r>
          </a:p>
          <a:p>
            <a:pPr lvl="1"/>
            <a:r>
              <a:rPr lang="en-US" dirty="0"/>
              <a:t>Global call-in numbers</a:t>
            </a:r>
          </a:p>
          <a:p>
            <a:pPr lvl="2"/>
            <a:r>
              <a:rPr lang="en-US" dirty="0">
                <a:hlinkClick r:id="rId4"/>
              </a:rPr>
              <a:t>https://nokiameetings.webex.com/nokiameetings/globalcallin.php?serviceType=MC&amp;ED=533523267&amp;tollFree=0</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Agenda proposal</a:t>
            </a:r>
            <a:endParaRPr lang="en-US" dirty="0"/>
          </a:p>
        </p:txBody>
      </p:sp>
      <p:sp>
        <p:nvSpPr>
          <p:cNvPr id="4104" name="Rectangle 5"/>
          <p:cNvSpPr>
            <a:spLocks noGrp="1" noChangeArrowheads="1"/>
          </p:cNvSpPr>
          <p:nvPr>
            <p:ph type="body" idx="1"/>
          </p:nvPr>
        </p:nvSpPr>
        <p:spPr/>
        <p:txBody>
          <a:bodyPr>
            <a:normAutofit fontScale="92500" lnSpcReduction="10000"/>
          </a:bodyPr>
          <a:lstStyle/>
          <a:p>
            <a:r>
              <a:rPr lang="en-US" dirty="0"/>
              <a:t>Minutes</a:t>
            </a:r>
          </a:p>
          <a:p>
            <a:r>
              <a:rPr lang="en-US" dirty="0"/>
              <a:t>Reports</a:t>
            </a:r>
          </a:p>
          <a:p>
            <a:r>
              <a:rPr lang="en-US" dirty="0"/>
              <a:t>Progress and agree on information model for Access network and User service</a:t>
            </a:r>
          </a:p>
          <a:p>
            <a:r>
              <a:rPr lang="en-US" dirty="0"/>
              <a:t>Follow-up on actions defined during the editorial review at St. John's F2F</a:t>
            </a:r>
          </a:p>
          <a:p>
            <a:pPr lvl="0"/>
            <a:r>
              <a:rPr lang="en-US" dirty="0"/>
              <a:t>Discuss and review text proposal for adoption of TSN in Chap 7.5 &amp; 7.6</a:t>
            </a:r>
          </a:p>
          <a:p>
            <a:pPr lvl="0"/>
            <a:r>
              <a:rPr lang="en-US" dirty="0"/>
              <a:t>AOB</a:t>
            </a:r>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dirty="0"/>
              <a:t>Participants, Patents, and Duty to Inform</a:t>
            </a:r>
          </a:p>
        </p:txBody>
      </p:sp>
      <p:sp>
        <p:nvSpPr>
          <p:cNvPr id="8195" name="Rectangle 1027"/>
          <p:cNvSpPr>
            <a:spLocks noGrp="1" noChangeArrowheads="1"/>
          </p:cNvSpPr>
          <p:nvPr>
            <p:ph idx="1"/>
          </p:nvPr>
        </p:nvSpPr>
        <p:spPr>
          <a:xfrm>
            <a:off x="457200" y="1265237"/>
            <a:ext cx="8229600" cy="5059363"/>
          </a:xfrm>
        </p:spPr>
        <p:txBody>
          <a:bodyPr/>
          <a:lstStyle/>
          <a:p>
            <a:pPr algn="ctr">
              <a:buFont typeface="Monotype Sorts"/>
              <a:buNone/>
            </a:pPr>
            <a:r>
              <a:rPr lang="en-US" altLang="en-US" sz="1500" b="1" dirty="0"/>
              <a:t>All participants in this meeting have certain obligations under the IEEE-SA Patent Policy. </a:t>
            </a:r>
          </a:p>
          <a:p>
            <a:pPr lvl="1">
              <a:buFont typeface="Arial"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lvl="2">
              <a:buFont typeface="Arial" pitchFamily="34" charset="0"/>
              <a:buChar cha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buFont typeface="Arial" pitchFamily="34" charset="0"/>
              <a:buChar cha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a:solidFill>
                  <a:srgbClr val="003399"/>
                </a:solidFill>
              </a:rPr>
              <a:t>Early identification of holders of potential Essential Patent Claims is strongly encouraged</a:t>
            </a:r>
          </a:p>
          <a:p>
            <a:pPr lvl="1">
              <a:buFont typeface="Arial" pitchFamily="34" charset="0"/>
              <a:buChar char="•"/>
            </a:pPr>
            <a:r>
              <a:rPr lang="en-US" altLang="en-US" sz="1600" b="1" dirty="0">
                <a:solidFill>
                  <a:srgbClr val="003399"/>
                </a:solidFill>
              </a:rPr>
              <a:t>No duty to perform a patent search</a:t>
            </a:r>
            <a:endParaRPr lang="en-US" altLang="en-US" sz="1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74638"/>
            <a:ext cx="8229600" cy="715962"/>
          </a:xfrm>
        </p:spPr>
        <p:txBody>
          <a:bodyPr/>
          <a:lstStyle/>
          <a:p>
            <a:r>
              <a:rPr lang="en-GB" altLang="en-US" dirty="0"/>
              <a:t>Patent Related Links</a:t>
            </a:r>
            <a:endParaRPr lang="en-US" altLang="en-US" dirty="0"/>
          </a:p>
        </p:txBody>
      </p:sp>
      <p:sp>
        <p:nvSpPr>
          <p:cNvPr id="9219" name="Rectangle 3"/>
          <p:cNvSpPr>
            <a:spLocks noGrp="1" noChangeArrowheads="1"/>
          </p:cNvSpPr>
          <p:nvPr>
            <p:ph idx="1"/>
          </p:nvPr>
        </p:nvSpPr>
        <p:spPr>
          <a:xfrm>
            <a:off x="457200" y="1142999"/>
            <a:ext cx="8229600" cy="4191001"/>
          </a:xfrm>
        </p:spPr>
        <p:txBody>
          <a:bodyPr>
            <a:normAutofit fontScale="85000" lnSpcReduction="10000"/>
          </a:bodyPr>
          <a:lstStyle/>
          <a:p>
            <a:r>
              <a:rPr lang="en-US" altLang="en-US" dirty="0"/>
              <a:t>All participants should be familiar with their obligations under the IEEE-SA Policies &amp; Procedures for standards development.</a:t>
            </a:r>
            <a:br>
              <a:rPr lang="en-US" altLang="en-US" dirty="0"/>
            </a:br>
            <a:endParaRPr lang="en-US" altLang="en-US" dirty="0"/>
          </a:p>
          <a:p>
            <a:r>
              <a:rPr lang="en-US" altLang="en-US" dirty="0"/>
              <a:t>Patent Policy is stated in these sources:</a:t>
            </a:r>
          </a:p>
          <a:p>
            <a:pPr lvl="1"/>
            <a:r>
              <a:rPr lang="en-GB" altLang="en-US" dirty="0"/>
              <a:t>IEEE-SA Standards Boards Bylaws</a:t>
            </a:r>
            <a:br>
              <a:rPr lang="en-GB" altLang="en-US" dirty="0"/>
            </a:br>
            <a:r>
              <a:rPr lang="en-US" altLang="en-US" sz="2400" dirty="0">
                <a:hlinkClick r:id="rId2"/>
              </a:rPr>
              <a:t>http://standards.ieee.org/develop/policies/bylaws/sect6-7.html#6</a:t>
            </a:r>
            <a:endParaRPr lang="en-US" altLang="en-US" dirty="0"/>
          </a:p>
          <a:p>
            <a:pPr lvl="1"/>
            <a:r>
              <a:rPr lang="en-GB" altLang="en-US" dirty="0"/>
              <a:t>IEEE-SA Standards Board Operations Manual</a:t>
            </a:r>
            <a:br>
              <a:rPr lang="en-GB" altLang="en-US" dirty="0"/>
            </a:br>
            <a:r>
              <a:rPr lang="en-US" altLang="en-US" sz="2400" dirty="0">
                <a:hlinkClick r:id="rId3"/>
              </a:rPr>
              <a:t>http://standards.ieee.org/develop/policies/opman/sect6.html#6.3</a:t>
            </a:r>
            <a:endParaRPr lang="en-US" altLang="en-US" dirty="0"/>
          </a:p>
          <a:p>
            <a:pPr lvl="1"/>
            <a:r>
              <a:rPr lang="en-US" altLang="en-US" dirty="0"/>
              <a:t>Material about the patent policy is available at </a:t>
            </a:r>
            <a:br>
              <a:rPr lang="en-US" altLang="en-US" dirty="0"/>
            </a:br>
            <a:r>
              <a:rPr lang="en-US" altLang="en-US" sz="2400" dirty="0">
                <a:hlinkClick r:id="rId4"/>
              </a:rPr>
              <a:t>http://standards.ieee.org/about/sasb/patcom/materials.html</a:t>
            </a:r>
            <a:endParaRPr lang="en-US" altLang="en-US" dirty="0"/>
          </a:p>
          <a:p>
            <a:pPr lvl="1"/>
            <a:endParaRPr lang="en-US" altLang="en-US" dirty="0"/>
          </a:p>
        </p:txBody>
      </p:sp>
      <p:sp>
        <p:nvSpPr>
          <p:cNvPr id="9221" name="Rectangle 7"/>
          <p:cNvSpPr>
            <a:spLocks noChangeArrowheads="1"/>
          </p:cNvSpPr>
          <p:nvPr/>
        </p:nvSpPr>
        <p:spPr bwMode="auto">
          <a:xfrm>
            <a:off x="381000" y="5410200"/>
            <a:ext cx="8229600" cy="830997"/>
          </a:xfrm>
          <a:prstGeom prst="rect">
            <a:avLst/>
          </a:prstGeom>
          <a:noFill/>
          <a:ln w="9525">
            <a:noFill/>
            <a:miter lim="800000"/>
            <a:headEnd/>
            <a:tailEnd/>
          </a:ln>
        </p:spPr>
        <p:txBody>
          <a:bodyPr wrap="square">
            <a:spAutoFit/>
          </a:bodyPr>
          <a:lstStyle/>
          <a:p>
            <a:pPr eaLnBrk="0" hangingPunct="0"/>
            <a:r>
              <a:rPr lang="en-US" altLang="en-US" sz="1200" b="1" dirty="0">
                <a:solidFill>
                  <a:srgbClr val="000099"/>
                </a:solidFill>
                <a:latin typeface="Arial" pitchFamily="34" charset="0"/>
              </a:rPr>
              <a:t>If you have questions, contact the IEEE-SA Standards Board Patent Committee Administrator at patcom@ieee.org or visit </a:t>
            </a:r>
            <a:r>
              <a:rPr lang="en-US" altLang="en-US" sz="1200" b="1" dirty="0">
                <a:solidFill>
                  <a:srgbClr val="000099"/>
                </a:solidFill>
                <a:latin typeface="Arial" pitchFamily="34" charset="0"/>
                <a:hlinkClick r:id="rId5"/>
              </a:rPr>
              <a:t>http://standards.ieee.org/about/sasb/patcom/index.html</a:t>
            </a: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r>
              <a:rPr lang="en-US" altLang="en-US" sz="1200" b="1" dirty="0">
                <a:solidFill>
                  <a:srgbClr val="000099"/>
                </a:solidFill>
                <a:latin typeface="Arial" pitchFamily="34" charset="0"/>
              </a:rPr>
              <a:t>This slide set is available at </a:t>
            </a:r>
            <a:r>
              <a:rPr lang="en-US" altLang="en-US" sz="1200" b="1" dirty="0">
                <a:solidFill>
                  <a:srgbClr val="000099"/>
                </a:solidFill>
                <a:latin typeface="Arial" pitchFamily="34" charset="0"/>
                <a:hlinkClick r:id="rId6"/>
              </a:rPr>
              <a:t>https://development.standards.ieee.org/myproject/Public/mytools/mob/slideset.ppt</a:t>
            </a:r>
            <a:endParaRPr lang="en-US" altLang="en-US" sz="1200" b="1" dirty="0">
              <a:solidFill>
                <a:srgbClr val="000099"/>
              </a:solidFill>
              <a:latin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a:t>Call for Potentially Essential Patents</a:t>
            </a:r>
          </a:p>
        </p:txBody>
      </p:sp>
      <p:sp>
        <p:nvSpPr>
          <p:cNvPr id="10243" name="Rectangle 1027"/>
          <p:cNvSpPr>
            <a:spLocks noGrp="1" noChangeArrowheads="1"/>
          </p:cNvSpPr>
          <p:nvPr>
            <p:ph type="body" idx="1"/>
          </p:nvPr>
        </p:nvSpPr>
        <p:spPr>
          <a:xfrm>
            <a:off x="457200" y="1371600"/>
            <a:ext cx="8229600" cy="4724400"/>
          </a:xfrm>
        </p:spPr>
        <p:txBody>
          <a:bodyPr>
            <a:normAutofit fontScale="92500" lnSpcReduction="10000"/>
          </a:bodyPr>
          <a:lstStyle/>
          <a:p>
            <a:r>
              <a:rPr lang="en-US" altLang="en-US" dirty="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a:t>Either speak up now or</a:t>
            </a:r>
          </a:p>
          <a:p>
            <a:pPr lvl="1"/>
            <a:r>
              <a:rPr lang="en-US" altLang="en-US" dirty="0"/>
              <a:t>Provide the chair of this group with the identity of the holder(s) of any and all such claims as soon as possible or</a:t>
            </a:r>
          </a:p>
          <a:p>
            <a:pPr lvl="1"/>
            <a:r>
              <a:rPr lang="en-US" altLang="en-US" dirty="0"/>
              <a:t>Cause an LOA to be submitted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457200" y="274638"/>
            <a:ext cx="8229600" cy="1096962"/>
          </a:xfrm>
        </p:spPr>
        <p:txBody>
          <a:bodyPr/>
          <a:lstStyle/>
          <a:p>
            <a:r>
              <a:rPr lang="en-US" dirty="0"/>
              <a:t>Participation in IEEE 802 Meetings</a:t>
            </a:r>
          </a:p>
        </p:txBody>
      </p:sp>
      <p:sp>
        <p:nvSpPr>
          <p:cNvPr id="10242" name="Rectangle 2"/>
          <p:cNvSpPr>
            <a:spLocks noGrp="1" noChangeArrowheads="1"/>
          </p:cNvSpPr>
          <p:nvPr>
            <p:ph type="body" idx="1"/>
          </p:nvPr>
        </p:nvSpPr>
        <p:spPr>
          <a:xfrm>
            <a:off x="457200" y="1447800"/>
            <a:ext cx="8229600" cy="4800600"/>
          </a:xfrm>
        </p:spPr>
        <p:txBody>
          <a:bodyPr>
            <a:normAutofit fontScale="55000" lnSpcReduction="20000"/>
          </a:bodyPr>
          <a:lstStyle/>
          <a:p>
            <a:r>
              <a:rPr lang="en-US" dirty="0"/>
              <a:t>All participation in IEEE 802 Working Group meetings is on an individual basis</a:t>
            </a:r>
          </a:p>
          <a:p>
            <a:pPr lvl="1"/>
            <a:r>
              <a:rPr lang="en-GB" dirty="0"/>
              <a:t>Participants in the IEEE standards development individual process shall act based on their qualifications and experience. (</a:t>
            </a:r>
            <a:r>
              <a:rPr lang="en-GB" dirty="0">
                <a:hlinkClick r:id="rId3"/>
              </a:rPr>
              <a:t>https://standards.ieee.org/develop/policies/bylaws/sb_bylaws.pdf</a:t>
            </a:r>
            <a:r>
              <a:rPr lang="en-GB" dirty="0"/>
              <a:t>  section 5.2.1)</a:t>
            </a:r>
            <a:endParaRPr lang="en-US" dirty="0"/>
          </a:p>
          <a:p>
            <a:pPr lvl="1"/>
            <a:r>
              <a:rPr lang="en-US" dirty="0"/>
              <a:t>IEEE 802 </a:t>
            </a:r>
            <a:r>
              <a:rPr lang="en-GB" dirty="0"/>
              <a:t>Working Group membership is by individual; “Working Group members shall participate in the consensus process in a manner consistent with their professional expert opinion as individuals, and not as organizational representatives”. (</a:t>
            </a:r>
            <a:r>
              <a:rPr lang="en-GB" dirty="0">
                <a:hlinkClick r:id="rId4"/>
              </a:rPr>
              <a:t>http://ieee802.org/PNP/approved/IEEE_802_WG_PandP_v19.pdf</a:t>
            </a:r>
            <a:r>
              <a:rPr lang="en-GB" dirty="0"/>
              <a:t> section 4.2.1)</a:t>
            </a:r>
            <a:endParaRPr lang="en-US" dirty="0"/>
          </a:p>
          <a:p>
            <a:r>
              <a:rPr lang="en-US"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dirty="0"/>
              <a:t>You shall not direct the actions or votes of any other member of an IEEE 802 Working Group or retaliate against any other member for their actions or votes within IEEE 802 Working Group meetings, see</a:t>
            </a:r>
          </a:p>
          <a:p>
            <a:pPr lvl="1"/>
            <a:r>
              <a:rPr lang="en-US" dirty="0">
                <a:hlinkClick r:id="rId5" invalidUrl="https://standards.ieee.org/develop/policies/bylaws/sb_bylaws.pdf section 5.2.1.3"/>
              </a:rPr>
              <a:t>https://standards.ieee.org/develop/policies/bylaws/sb_bylaws.pdf </a:t>
            </a:r>
            <a:r>
              <a:rPr lang="en-US" dirty="0"/>
              <a:t> section 5.2.1.3 and</a:t>
            </a:r>
          </a:p>
          <a:p>
            <a:pPr lvl="1"/>
            <a:r>
              <a:rPr lang="en-GB" dirty="0">
                <a:hlinkClick r:id="rId4"/>
              </a:rPr>
              <a:t>http://ieee802.org/PNP/approved/IEEE_802_WG_PandP_v19.pdf</a:t>
            </a:r>
            <a:r>
              <a:rPr lang="en-GB" dirty="0"/>
              <a:t>  section 3.4.1, list item x</a:t>
            </a:r>
            <a:endParaRPr lang="en-US" dirty="0"/>
          </a:p>
          <a:p>
            <a:r>
              <a:rPr lang="en-US" dirty="0"/>
              <a:t>By participating in IEEE 802 meetings, you accept these requirements.  If you do not agree to these policies then you shall not participate.</a:t>
            </a:r>
          </a:p>
          <a:p>
            <a:endParaRPr lang="en-US" dirty="0"/>
          </a:p>
        </p:txBody>
      </p:sp>
    </p:spTree>
    <p:extLst>
      <p:ext uri="{BB962C8B-B14F-4D97-AF65-F5344CB8AC3E}">
        <p14:creationId xmlns:p14="http://schemas.microsoft.com/office/powerpoint/2010/main" val="257251026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ltLang="en-US" sz="3200" dirty="0"/>
              <a:t>Other Guidelines for IEEE WG Meetings</a:t>
            </a:r>
          </a:p>
        </p:txBody>
      </p:sp>
      <p:sp>
        <p:nvSpPr>
          <p:cNvPr id="6" name="Content Placeholder 5"/>
          <p:cNvSpPr>
            <a:spLocks noGrp="1"/>
          </p:cNvSpPr>
          <p:nvPr>
            <p:ph idx="1"/>
          </p:nvPr>
        </p:nvSpPr>
        <p:spPr>
          <a:xfrm>
            <a:off x="457200" y="1600200"/>
            <a:ext cx="8229600" cy="4419600"/>
          </a:xfrm>
        </p:spPr>
        <p:txBody>
          <a:bodyPr/>
          <a:lstStyle/>
          <a:p>
            <a:pPr marL="230188" indent="-230188">
              <a:lnSpc>
                <a:spcPct val="80000"/>
              </a:lnSpc>
              <a:spcAft>
                <a:spcPct val="40000"/>
              </a:spcAft>
              <a:buClr>
                <a:srgbClr val="CC3300"/>
              </a:buClr>
              <a:buSzPct val="50000"/>
              <a:buFont typeface="Arial" pitchFamily="34" charset="0"/>
              <a:buChar char="•"/>
            </a:pPr>
            <a:r>
              <a:rPr lang="en-US" altLang="en-US" sz="1800" b="1" dirty="0">
                <a:solidFill>
                  <a:srgbClr val="000099"/>
                </a:solidFill>
              </a:rPr>
              <a:t>All IEEE-SA standards meetings shall be conducted in compliance with all applicable laws, including antitrust and competition laws. </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the interpretation, validity, or essentiality of patents/patent claims. </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specific license rates, terms, or conditions.</a:t>
            </a:r>
          </a:p>
          <a:p>
            <a:pPr marL="1143000" lvl="2">
              <a:lnSpc>
                <a:spcPct val="80000"/>
              </a:lnSpc>
              <a:spcAft>
                <a:spcPct val="40000"/>
              </a:spcAft>
              <a:buClr>
                <a:srgbClr val="CC3300"/>
              </a:buClr>
              <a:buSzPct val="50000"/>
              <a:buFont typeface="Arial" pitchFamily="34" charset="0"/>
              <a:buChar char="•"/>
            </a:pPr>
            <a:r>
              <a:rPr lang="en-US" altLang="en-US" sz="1400" dirty="0">
                <a:solidFill>
                  <a:srgbClr val="000099"/>
                </a:solidFill>
              </a:rPr>
              <a:t>Relative costs, including licensing costs of essential patent claims, of different technical approaches may be discussed in standards development meetings. </a:t>
            </a:r>
          </a:p>
          <a:p>
            <a:pPr marL="1600200" lvl="3">
              <a:lnSpc>
                <a:spcPct val="80000"/>
              </a:lnSpc>
              <a:spcAft>
                <a:spcPct val="40000"/>
              </a:spcAft>
              <a:buClr>
                <a:srgbClr val="CC3300"/>
              </a:buClr>
              <a:buSzPct val="50000"/>
              <a:buFont typeface="Arial" pitchFamily="34" charset="0"/>
              <a:buChar char="•"/>
            </a:pPr>
            <a:r>
              <a:rPr lang="en-GB" altLang="en-US" sz="1400" dirty="0">
                <a:solidFill>
                  <a:srgbClr val="000099"/>
                </a:solidFill>
              </a:rPr>
              <a:t>Technical considerations remain primary focus</a:t>
            </a:r>
            <a:endParaRPr lang="en-US" altLang="en-US" sz="1400" dirty="0">
              <a:solidFill>
                <a:srgbClr val="000099"/>
              </a:solidFill>
            </a:endParaRP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or engage in the fixing of product prices, allocation of customers, or division of sales markets.</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the status or substance of ongoing or threatened litigation.</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be silent if inappropriate topics are discussed … do formally object.</a:t>
            </a:r>
          </a:p>
          <a:p>
            <a:pPr marL="230188" indent="-230188" algn="ctr">
              <a:lnSpc>
                <a:spcPct val="80000"/>
              </a:lnSpc>
              <a:buClr>
                <a:srgbClr val="CC3300"/>
              </a:buClr>
              <a:buSzPct val="50000"/>
              <a:buNone/>
            </a:pPr>
            <a:r>
              <a:rPr lang="en-US" altLang="en-US" sz="1000" b="1" dirty="0">
                <a:solidFill>
                  <a:srgbClr val="000099"/>
                </a:solidFill>
              </a:rPr>
              <a:t>---------------------------------------------------------------   </a:t>
            </a:r>
            <a:endParaRPr lang="en-US" altLang="en-US" sz="1200" b="1" dirty="0">
              <a:solidFill>
                <a:srgbClr val="000099"/>
              </a:solidFill>
            </a:endParaRPr>
          </a:p>
          <a:p>
            <a:pPr marL="230188" indent="-230188" algn="ctr">
              <a:lnSpc>
                <a:spcPct val="80000"/>
              </a:lnSpc>
              <a:buClr>
                <a:srgbClr val="CC3300"/>
              </a:buClr>
              <a:buSzPct val="50000"/>
              <a:buNone/>
            </a:pPr>
            <a:r>
              <a:rPr lang="en-US" altLang="en-US" sz="1200" b="1" dirty="0">
                <a:solidFill>
                  <a:srgbClr val="000099"/>
                </a:solidFill>
              </a:rPr>
              <a:t>See </a:t>
            </a:r>
            <a:r>
              <a:rPr lang="en-US" altLang="en-US" sz="1200" b="1" i="1" dirty="0">
                <a:solidFill>
                  <a:srgbClr val="000099"/>
                </a:solidFill>
              </a:rPr>
              <a:t>IEEE-SA Standards Board Operations Manual</a:t>
            </a:r>
            <a:r>
              <a:rPr lang="en-US" altLang="en-US" sz="1200" b="1" dirty="0">
                <a:solidFill>
                  <a:srgbClr val="000099"/>
                </a:solidFill>
              </a:rPr>
              <a:t>, clause 5.3.10 and </a:t>
            </a:r>
            <a:r>
              <a:rPr lang="en-GB" altLang="en-US" sz="1200" b="1" dirty="0">
                <a:solidFill>
                  <a:srgbClr val="000099"/>
                </a:solidFill>
              </a:rPr>
              <a:t>“Promoting Competition and Innovation: What You Need to Know about the IEEE Standards Association's Antitrust and Competition Policy”</a:t>
            </a:r>
            <a:r>
              <a:rPr lang="en-US" altLang="en-US" sz="1200" b="1" dirty="0">
                <a:solidFill>
                  <a:srgbClr val="000099"/>
                </a:solidFill>
              </a:rPr>
              <a:t> for more details.</a:t>
            </a:r>
          </a:p>
        </p:txBody>
      </p:sp>
      <p:sp>
        <p:nvSpPr>
          <p:cNvPr id="1126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eaLnBrk="0" hangingPunct="0"/>
            <a:endParaRPr lang="en-GB" altLang="en-US" b="1" u="sng">
              <a:solidFill>
                <a:srgbClr val="000099"/>
              </a:solidFill>
              <a:latin typeface="Helvetica" pitchFamily="34" charset="0"/>
            </a:endParaRP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10000"/>
          </a:bodyPr>
          <a:lstStyle/>
          <a:p>
            <a:r>
              <a:rPr lang="en-US" dirty="0">
                <a:solidFill>
                  <a:srgbClr val="1F497D"/>
                </a:solidFill>
              </a:rPr>
              <a:t>Link to IEEE Disclosure of Affiliation </a:t>
            </a:r>
          </a:p>
          <a:p>
            <a:pPr lvl="1"/>
            <a:r>
              <a:rPr lang="en-US" sz="2200" dirty="0">
                <a:solidFill>
                  <a:srgbClr val="1F497D"/>
                </a:solidFill>
                <a:hlinkClick r:id="rId3"/>
              </a:rPr>
              <a:t>http://standards.ieee.org/faqs/affiliationFAQ.html</a:t>
            </a:r>
            <a:br>
              <a:rPr lang="en-US" sz="2200" dirty="0">
                <a:solidFill>
                  <a:srgbClr val="1F497D"/>
                </a:solidFill>
              </a:rPr>
            </a:br>
            <a:endParaRPr lang="en-US" sz="2200" dirty="0">
              <a:solidFill>
                <a:srgbClr val="1F497D"/>
              </a:solidFill>
            </a:endParaRPr>
          </a:p>
          <a:p>
            <a:r>
              <a:rPr lang="en-US" dirty="0">
                <a:solidFill>
                  <a:srgbClr val="1F497D"/>
                </a:solidFill>
              </a:rPr>
              <a:t>Links to IEEE Antitrust Guidelines</a:t>
            </a:r>
          </a:p>
          <a:p>
            <a:pPr lvl="1"/>
            <a:r>
              <a:rPr lang="en-US" sz="2200" dirty="0">
                <a:solidFill>
                  <a:srgbClr val="1F497D"/>
                </a:solidFill>
                <a:hlinkClick r:id="rId4"/>
              </a:rPr>
              <a:t>http://standards.ieee.org/resources/antitrust-guidelines.pdf</a:t>
            </a:r>
            <a:br>
              <a:rPr lang="en-US" sz="2200" dirty="0">
                <a:solidFill>
                  <a:srgbClr val="1F497D"/>
                </a:solidFill>
              </a:rPr>
            </a:br>
            <a:endParaRPr lang="en-US" sz="2200" dirty="0">
              <a:solidFill>
                <a:srgbClr val="1F497D"/>
              </a:solidFill>
            </a:endParaRPr>
          </a:p>
          <a:p>
            <a:r>
              <a:rPr lang="en-US" dirty="0">
                <a:solidFill>
                  <a:srgbClr val="1F497D"/>
                </a:solidFill>
              </a:rPr>
              <a:t>Link to IEEE Code of Ethics</a:t>
            </a:r>
          </a:p>
          <a:p>
            <a:pPr lvl="1"/>
            <a:r>
              <a:rPr lang="en-US" sz="2200" dirty="0">
                <a:solidFill>
                  <a:srgbClr val="1F497D"/>
                </a:solidFill>
                <a:hlinkClick r:id="rId5"/>
              </a:rPr>
              <a:t>http://www.ieee.org/web/membership/ethics/code_ethics.html</a:t>
            </a:r>
            <a:r>
              <a:rPr lang="en-US" sz="2200" dirty="0">
                <a:solidFill>
                  <a:srgbClr val="1F497D"/>
                </a:solidFill>
              </a:rPr>
              <a:t> </a:t>
            </a:r>
            <a:br>
              <a:rPr lang="en-US" sz="2200" dirty="0">
                <a:solidFill>
                  <a:srgbClr val="1F497D"/>
                </a:solidFill>
              </a:rPr>
            </a:br>
            <a:endParaRPr lang="en-US" sz="2200" dirty="0">
              <a:solidFill>
                <a:srgbClr val="1F497D"/>
              </a:solidFill>
            </a:endParaRPr>
          </a:p>
          <a:p>
            <a:r>
              <a:rPr lang="en-US" dirty="0">
                <a:solidFill>
                  <a:srgbClr val="1F497D"/>
                </a:solidFill>
              </a:rPr>
              <a:t>Link to IEEE Patent Policy</a:t>
            </a:r>
          </a:p>
          <a:p>
            <a:pPr lvl="1"/>
            <a:r>
              <a:rPr lang="en-US" sz="2000" dirty="0">
                <a:solidFill>
                  <a:srgbClr val="1F497D"/>
                </a:solidFill>
                <a:hlinkClick r:id="rId6"/>
              </a:rPr>
              <a:t>http://standards.ieee.org/board/pat/pat-slideset.ppt</a:t>
            </a:r>
            <a:endParaRPr lang="en-US" sz="2000" dirty="0">
              <a:solidFill>
                <a:srgbClr val="1F497D"/>
              </a:solidFill>
            </a:endParaRPr>
          </a:p>
        </p:txBody>
      </p:sp>
    </p:spTree>
  </p:cSld>
  <p:clrMapOvr>
    <a:masterClrMapping/>
  </p:clrMapOvr>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1890</TotalTime>
  <Words>1454</Words>
  <Application>Microsoft Office PowerPoint</Application>
  <PresentationFormat>On-screen Show (4:3)</PresentationFormat>
  <Paragraphs>202</Paragraphs>
  <Slides>17</Slides>
  <Notes>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ＭＳ Ｐゴシック</vt:lpstr>
      <vt:lpstr>Arial</vt:lpstr>
      <vt:lpstr>Helvetica</vt:lpstr>
      <vt:lpstr>Monotype Sorts</vt:lpstr>
      <vt:lpstr>Times</vt:lpstr>
      <vt:lpstr>Times New Roman</vt:lpstr>
      <vt:lpstr>Template</vt:lpstr>
      <vt:lpstr>IEEE 802.1 OmniRAN TG October 31st, 2017 Conference Call</vt:lpstr>
      <vt:lpstr>Conference Call</vt:lpstr>
      <vt:lpstr>Agenda proposal</vt:lpstr>
      <vt:lpstr>Participants, Patents, and Duty to Inform</vt:lpstr>
      <vt:lpstr>Patent Related Links</vt:lpstr>
      <vt:lpstr>Call for Potentially Essential Patents</vt:lpstr>
      <vt:lpstr>Participation in IEEE 802 Meetings</vt:lpstr>
      <vt:lpstr>Other Guidelines for IEEE WG Meetings</vt:lpstr>
      <vt:lpstr>Resources – URLs</vt:lpstr>
      <vt:lpstr>Business#1</vt:lpstr>
      <vt:lpstr>Call for Potentially Essential Patents</vt:lpstr>
      <vt:lpstr>Agenda</vt:lpstr>
      <vt:lpstr>Business #2</vt:lpstr>
      <vt:lpstr>Nov 2017 Agenda Graphics</vt:lpstr>
      <vt:lpstr>Agenda proposal for November 2017 F2F</vt:lpstr>
      <vt:lpstr>Business #3</vt:lpstr>
      <vt:lpstr>Business #4</vt:lpstr>
    </vt:vector>
  </TitlesOfParts>
  <Company>NIST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Riegel, Maximilian (Nokia - DE/Munich)</cp:lastModifiedBy>
  <cp:revision>360</cp:revision>
  <cp:lastPrinted>1998-02-10T13:28:06Z</cp:lastPrinted>
  <dcterms:created xsi:type="dcterms:W3CDTF">2011-12-30T17:06:23Z</dcterms:created>
  <dcterms:modified xsi:type="dcterms:W3CDTF">2017-10-30T10:56:55Z</dcterms:modified>
</cp:coreProperties>
</file>