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50" r:id="rId4"/>
    <p:sldId id="342" r:id="rId5"/>
    <p:sldId id="341" r:id="rId6"/>
    <p:sldId id="346" r:id="rId7"/>
    <p:sldId id="347" r:id="rId8"/>
    <p:sldId id="348" r:id="rId9"/>
    <p:sldId id="349" r:id="rId10"/>
    <p:sldId id="320" r:id="rId11"/>
    <p:sldId id="331" r:id="rId12"/>
    <p:sldId id="343" r:id="rId13"/>
    <p:sldId id="309" r:id="rId14"/>
    <p:sldId id="332"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36" autoAdjust="0"/>
    <p:restoredTop sz="95270" autoAdjust="0"/>
  </p:normalViewPr>
  <p:slideViewPr>
    <p:cSldViewPr>
      <p:cViewPr varScale="1">
        <p:scale>
          <a:sx n="97" d="100"/>
          <a:sy n="97" d="100"/>
        </p:scale>
        <p:origin x="96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9</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omniran-18-0001-02-00TG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94-00-00TG-nov-28th-confcall-notes.docx" TargetMode="External"/><Relationship Id="rId2" Type="http://schemas.openxmlformats.org/officeDocument/2006/relationships/hyperlink" Target="https://mentor.ieee.org/omniran/dcn/17/omniran-17-0091-00-00TG-nov-2017-f2f-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104-00-00TG-dec-12th-confcall-minutes.docx" TargetMode="External"/><Relationship Id="rId4" Type="http://schemas.openxmlformats.org/officeDocument/2006/relationships/hyperlink" Target="https://mentor.ieee.org/omniran/dcn/17/omniran-17-0096-00-00TG-dec-5th-confcall-minute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8/omniran-18-0006-02-CF00-d1-0-collected-comments.xls" TargetMode="External"/><Relationship Id="rId2" Type="http://schemas.openxmlformats.org/officeDocument/2006/relationships/hyperlink" Target="https://mentor.ieee.org/omniran/dcn/18/omniran-18-0006-00-CF00-d1-0-collected-comments.xls"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09-00-00ic-draft-report-wired-wireless-flexible-factory-iot.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omniran/dcn/18/omniran-18-0010-00-00TG-jan-2018-report-to-ieee802-wg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2018 F2F Meeting</a:t>
            </a:r>
            <a:br>
              <a:rPr lang="en-US" dirty="0"/>
            </a:br>
            <a:r>
              <a:rPr lang="en-US" dirty="0"/>
              <a:t>Geneva, Switzerland</a:t>
            </a:r>
          </a:p>
        </p:txBody>
      </p:sp>
      <p:sp>
        <p:nvSpPr>
          <p:cNvPr id="3" name="Subtitle 2"/>
          <p:cNvSpPr>
            <a:spLocks noGrp="1"/>
          </p:cNvSpPr>
          <p:nvPr>
            <p:ph type="subTitle" idx="1"/>
          </p:nvPr>
        </p:nvSpPr>
        <p:spPr/>
        <p:txBody>
          <a:bodyPr/>
          <a:lstStyle/>
          <a:p>
            <a:r>
              <a:rPr lang="en-US" dirty="0"/>
              <a:t>2018-01-24</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590800"/>
          </a:xfrm>
        </p:spPr>
        <p:txBody>
          <a:bodyPr>
            <a:normAutofit fontScale="92500" lnSpcReduction="10000"/>
          </a:bodyPr>
          <a:lstStyle/>
          <a:p>
            <a:r>
              <a:rPr lang="en-GB" sz="2400" dirty="0"/>
              <a:t>Call Meeting to Order</a:t>
            </a:r>
          </a:p>
          <a:p>
            <a:pPr lvl="1"/>
            <a:r>
              <a:rPr lang="en-GB" sz="2000" dirty="0"/>
              <a:t>Chair called meeting to order at 09:30</a:t>
            </a:r>
          </a:p>
          <a:p>
            <a:r>
              <a:rPr lang="en-GB" sz="2400" dirty="0"/>
              <a:t>Minutes taker:</a:t>
            </a:r>
          </a:p>
          <a:p>
            <a:pPr lvl="1"/>
            <a:r>
              <a:rPr lang="en-GB" sz="2000" dirty="0" err="1"/>
              <a:t>Hao</a:t>
            </a:r>
            <a:r>
              <a:rPr lang="en-GB" sz="2000" dirty="0"/>
              <a:t>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7341853"/>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Glenn Parsons</a:t>
                      </a:r>
                    </a:p>
                  </a:txBody>
                  <a:tcPr marL="73025" marR="73025" marT="0" marB="0" anchor="ctr"/>
                </a:tc>
                <a:tc>
                  <a:txBody>
                    <a:bodyPr/>
                    <a:lstStyle/>
                    <a:p>
                      <a:pPr algn="just">
                        <a:spcAft>
                          <a:spcPts val="300"/>
                        </a:spcAft>
                      </a:pPr>
                      <a:r>
                        <a:rPr lang="en-US" sz="1400" dirty="0">
                          <a:solidFill>
                            <a:schemeClr val="tx1"/>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1"/>
                          </a:solidFill>
                          <a:effectLst/>
                          <a:latin typeface="+mn-lt"/>
                        </a:rPr>
                        <a:t>Tomoki Ohsawa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Paul </a:t>
                      </a:r>
                      <a:r>
                        <a:rPr lang="en-US" sz="1400" dirty="0" err="1">
                          <a:solidFill>
                            <a:schemeClr val="tx1"/>
                          </a:solidFill>
                          <a:effectLst/>
                          <a:latin typeface="+mn-lt"/>
                        </a:rPr>
                        <a:t>Nikolich</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 802</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a:solidFill>
                            <a:schemeClr val="tx1"/>
                          </a:solidFill>
                          <a:effectLst/>
                          <a:latin typeface="+mn-lt"/>
                        </a:rPr>
                        <a:t>Satoko Itaya</a:t>
                      </a:r>
                    </a:p>
                  </a:txBody>
                  <a:tcPr marL="73025" marR="73025" marT="0" marB="0" anchor="ctr"/>
                </a:tc>
                <a:tc>
                  <a:txBody>
                    <a:bodyPr/>
                    <a:lstStyle/>
                    <a:p>
                      <a:pPr algn="just">
                        <a:spcAft>
                          <a:spcPts val="300"/>
                        </a:spcAft>
                      </a:pPr>
                      <a:r>
                        <a:rPr lang="en-US" sz="140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Patrick </a:t>
                      </a:r>
                      <a:r>
                        <a:rPr lang="en-US" sz="1400" dirty="0" err="1">
                          <a:solidFill>
                            <a:schemeClr val="tx1"/>
                          </a:solidFill>
                          <a:latin typeface="+mn-lt"/>
                        </a:rPr>
                        <a:t>Slaats</a:t>
                      </a:r>
                      <a:endParaRPr lang="en-US" sz="1400" dirty="0">
                        <a:solidFill>
                          <a:schemeClr val="tx1"/>
                        </a:solidFill>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dirty="0" err="1">
                          <a:solidFill>
                            <a:schemeClr val="tx1"/>
                          </a:solidFill>
                          <a:effectLst/>
                          <a:latin typeface="+mn-lt"/>
                        </a:rPr>
                        <a:t>Yonggang</a:t>
                      </a:r>
                      <a:r>
                        <a:rPr lang="en-US" sz="1400" dirty="0">
                          <a:solidFill>
                            <a:schemeClr val="tx1"/>
                          </a:solidFill>
                          <a:effectLst/>
                          <a:latin typeface="+mn-lt"/>
                        </a:rPr>
                        <a:t> Fang</a:t>
                      </a:r>
                    </a:p>
                  </a:txBody>
                  <a:tcPr marL="73025" marR="73025" marT="0" marB="0" anchor="ctr"/>
                </a:tc>
                <a:tc>
                  <a:txBody>
                    <a:bodyPr/>
                    <a:lstStyle/>
                    <a:p>
                      <a:pPr algn="just">
                        <a:spcAft>
                          <a:spcPts val="300"/>
                        </a:spcAft>
                      </a:pPr>
                      <a:r>
                        <a:rPr lang="en-US" sz="1400" dirty="0">
                          <a:solidFill>
                            <a:schemeClr val="tx1"/>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Jan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WG ballot</a:t>
            </a:r>
          </a:p>
          <a:p>
            <a:r>
              <a:rPr lang="en-US" dirty="0"/>
              <a:t>Comment resolution on P802.1CF-D1.0</a:t>
            </a:r>
          </a:p>
          <a:p>
            <a:r>
              <a:rPr lang="en-US" dirty="0"/>
              <a:t>New content for P802.1CF</a:t>
            </a:r>
          </a:p>
          <a:p>
            <a:r>
              <a:rPr lang="en-US" dirty="0"/>
              <a:t>Plan for 802.1CF-D2.0 draft</a:t>
            </a:r>
          </a:p>
          <a:p>
            <a:r>
              <a:rPr lang="en-US" dirty="0"/>
              <a:t>IC NEND contributions review</a:t>
            </a:r>
          </a:p>
          <a:p>
            <a:r>
              <a:rPr lang="en-US" dirty="0"/>
              <a:t>Conference calls until Mar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82326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a:t>
            </a:r>
          </a:p>
          <a:p>
            <a:pPr lvl="1"/>
            <a:r>
              <a:rPr lang="en-US" dirty="0"/>
              <a:t>Review of minutes</a:t>
            </a:r>
          </a:p>
          <a:p>
            <a:pPr lvl="1"/>
            <a:r>
              <a:rPr lang="en-US" dirty="0"/>
              <a:t>Reports</a:t>
            </a:r>
          </a:p>
          <a:p>
            <a:pPr lvl="1"/>
            <a:r>
              <a:rPr lang="en-US" dirty="0"/>
              <a:t>Result of P802.1CF WG ballot</a:t>
            </a:r>
          </a:p>
          <a:p>
            <a:pPr lvl="1"/>
            <a:r>
              <a:rPr lang="en-US" dirty="0"/>
              <a:t>Comment resolution on P802.1CF-D1.0</a:t>
            </a:r>
          </a:p>
          <a:p>
            <a:r>
              <a:rPr lang="en-US" dirty="0"/>
              <a:t>Tue</a:t>
            </a:r>
          </a:p>
          <a:p>
            <a:pPr lvl="1"/>
            <a:r>
              <a:rPr lang="en-US" dirty="0"/>
              <a:t>Comment resolution on P802.1CF-D1.0</a:t>
            </a:r>
          </a:p>
          <a:p>
            <a:pPr lvl="1"/>
            <a:r>
              <a:rPr lang="en-US" dirty="0"/>
              <a:t>IC NEND contributions review (after lunch break)</a:t>
            </a:r>
          </a:p>
          <a:p>
            <a:r>
              <a:rPr lang="en-US" dirty="0"/>
              <a:t>Wed</a:t>
            </a:r>
          </a:p>
          <a:p>
            <a:pPr lvl="1"/>
            <a:r>
              <a:rPr lang="en-US" dirty="0"/>
              <a:t>Comment resolution on P802.1CF-D1.0</a:t>
            </a:r>
          </a:p>
          <a:p>
            <a:pPr lvl="1"/>
            <a:r>
              <a:rPr lang="en-US" dirty="0"/>
              <a:t>New content for P802.1CF</a:t>
            </a:r>
          </a:p>
          <a:p>
            <a:pPr lvl="1"/>
            <a:r>
              <a:rPr lang="en-US" dirty="0"/>
              <a:t>Plan for 802.1CF-D2.0 draft</a:t>
            </a:r>
          </a:p>
          <a:p>
            <a:pPr lvl="1"/>
            <a:r>
              <a:rPr lang="en-US" dirty="0"/>
              <a:t>Conference calls until Mar 2018 F2F</a:t>
            </a:r>
          </a:p>
          <a:p>
            <a:pPr lvl="1"/>
            <a:r>
              <a:rPr lang="en-US" dirty="0"/>
              <a:t>Status report to IEEE 802 WGs</a:t>
            </a:r>
          </a:p>
          <a:p>
            <a:pPr lvl="1"/>
            <a:r>
              <a:rPr lang="en-US" dirty="0"/>
              <a:t>Next meeting</a:t>
            </a:r>
          </a:p>
          <a:p>
            <a:pPr lvl="1"/>
            <a:r>
              <a:rPr lang="en-US" dirty="0"/>
              <a:t>AOB</a:t>
            </a:r>
          </a:p>
          <a:p>
            <a:pPr lvl="1"/>
            <a:endParaRPr lang="en-US" dirty="0"/>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55000" lnSpcReduction="20000"/>
          </a:bodyPr>
          <a:lstStyle/>
          <a:p>
            <a:r>
              <a:rPr lang="en-US" dirty="0"/>
              <a:t>Agenda approval</a:t>
            </a:r>
          </a:p>
          <a:p>
            <a:pPr lvl="1"/>
            <a:r>
              <a:rPr lang="en-US" dirty="0"/>
              <a:t>Agenda and scheduling approved.</a:t>
            </a:r>
          </a:p>
          <a:p>
            <a:r>
              <a:rPr lang="en-US" dirty="0"/>
              <a:t>Review of minutes</a:t>
            </a:r>
          </a:p>
          <a:p>
            <a:pPr lvl="1"/>
            <a:r>
              <a:rPr lang="en-US" dirty="0">
                <a:hlinkClick r:id="rId2"/>
              </a:rPr>
              <a:t>https://mentor.ieee.org/omniran/dcn/17/omniran-17-0091-00-00TG-nov-2017-f2f-meeting-minutes.docx</a:t>
            </a:r>
            <a:endParaRPr lang="en-US" dirty="0"/>
          </a:p>
          <a:p>
            <a:pPr lvl="1"/>
            <a:r>
              <a:rPr lang="en-US" dirty="0">
                <a:hlinkClick r:id="rId3"/>
              </a:rPr>
              <a:t>https://mentor.ieee.org/omniran/dcn/17/omniran-17-0094-00-00TG-nov-28th-confcall-notes.docx</a:t>
            </a:r>
            <a:endParaRPr lang="en-US" dirty="0"/>
          </a:p>
          <a:p>
            <a:pPr lvl="1"/>
            <a:r>
              <a:rPr lang="en-US" dirty="0">
                <a:hlinkClick r:id="rId4"/>
              </a:rPr>
              <a:t>https://mentor.ieee.org/omniran/dcn/17/omniran-17-0096-00-00TG-dec-5th-confcall-minutes.docx</a:t>
            </a:r>
            <a:endParaRPr lang="en-US" dirty="0"/>
          </a:p>
          <a:p>
            <a:pPr lvl="1"/>
            <a:r>
              <a:rPr lang="en-US" dirty="0">
                <a:hlinkClick r:id="rId5"/>
              </a:rPr>
              <a:t>https://mentor.ieee.org/omniran/dcn/17/omniran-17-0104-00-00TG-dec-12th-confcall-minutes.docx</a:t>
            </a:r>
            <a:endParaRPr lang="en-US" dirty="0"/>
          </a:p>
          <a:p>
            <a:pPr lvl="1"/>
            <a:r>
              <a:rPr lang="en-US" dirty="0"/>
              <a:t>No issues reported with any of the minutes.</a:t>
            </a:r>
          </a:p>
          <a:p>
            <a:pPr lvl="1"/>
            <a:endParaRPr lang="en-US" dirty="0"/>
          </a:p>
          <a:p>
            <a:r>
              <a:rPr lang="en-US" dirty="0"/>
              <a:t>Reports</a:t>
            </a:r>
          </a:p>
          <a:p>
            <a:pPr lvl="1"/>
            <a:r>
              <a:rPr lang="en-US" dirty="0"/>
              <a:t>New layout of 802.1 website</a:t>
            </a:r>
          </a:p>
          <a:p>
            <a:pPr lvl="1"/>
            <a:r>
              <a:rPr lang="en-US" dirty="0"/>
              <a:t>New editors’ training on Thursday evening.</a:t>
            </a:r>
          </a:p>
          <a:p>
            <a:pPr lvl="1"/>
            <a:r>
              <a:rPr lang="en-US" dirty="0"/>
              <a:t>Outcome and plans of last IC NEND conference call</a:t>
            </a:r>
          </a:p>
        </p:txBody>
      </p:sp>
    </p:spTree>
    <p:extLst>
      <p:ext uri="{BB962C8B-B14F-4D97-AF65-F5344CB8AC3E}">
        <p14:creationId xmlns:p14="http://schemas.microsoft.com/office/powerpoint/2010/main" val="55827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lstStyle/>
          <a:p>
            <a:r>
              <a:rPr lang="en-US" dirty="0"/>
              <a:t>Result of P802.1CF-D1.0 WG ballot</a:t>
            </a:r>
          </a:p>
          <a:p>
            <a:pPr lvl="1"/>
            <a:r>
              <a:rPr lang="en-US" dirty="0"/>
              <a:t>41 (of 56) votes submitted</a:t>
            </a:r>
          </a:p>
          <a:p>
            <a:pPr lvl="1"/>
            <a:r>
              <a:rPr lang="en-US" dirty="0"/>
              <a:t>21 Abstain, 13 Approve, 7 Disapprove</a:t>
            </a:r>
          </a:p>
          <a:p>
            <a:pPr lvl="2"/>
            <a:r>
              <a:rPr lang="en-US" dirty="0"/>
              <a:t>Approval rate: 65% (&lt; 75%)</a:t>
            </a:r>
          </a:p>
          <a:p>
            <a:pPr lvl="2"/>
            <a:r>
              <a:rPr lang="en-US" dirty="0"/>
              <a:t>159 comments</a:t>
            </a:r>
          </a:p>
          <a:p>
            <a:pPr lvl="3"/>
            <a:r>
              <a:rPr lang="en-US" dirty="0"/>
              <a:t>92 Editorial, 67 Technical, 63 binding comments</a:t>
            </a:r>
          </a:p>
          <a:p>
            <a:pPr lvl="3"/>
            <a:r>
              <a:rPr lang="en-US" dirty="0"/>
              <a:t>3 Approve votes with comments</a:t>
            </a:r>
          </a:p>
          <a:p>
            <a:pPr lvl="4"/>
            <a:r>
              <a:rPr lang="en-US" dirty="0"/>
              <a:t>(Rodney Cummings, </a:t>
            </a:r>
            <a:r>
              <a:rPr lang="en-US" dirty="0" err="1"/>
              <a:t>Hao</a:t>
            </a:r>
            <a:r>
              <a:rPr lang="en-US" dirty="0"/>
              <a:t> Wang, Walter </a:t>
            </a:r>
            <a:r>
              <a:rPr lang="en-US" dirty="0" err="1"/>
              <a:t>Pienciak</a:t>
            </a:r>
            <a:r>
              <a:rPr lang="en-US" dirty="0"/>
              <a:t>)</a:t>
            </a:r>
          </a:p>
          <a:p>
            <a:pPr lvl="3"/>
            <a:r>
              <a:rPr lang="en-US" dirty="0"/>
              <a:t>1 comments submission from non-voter (Antonio)</a:t>
            </a:r>
          </a:p>
          <a:p>
            <a:pPr lvl="1"/>
            <a:endParaRPr lang="en-US" dirty="0"/>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p:txBody>
          <a:bodyPr>
            <a:normAutofit fontScale="62500" lnSpcReduction="20000"/>
          </a:bodyPr>
          <a:lstStyle/>
          <a:p>
            <a:r>
              <a:rPr lang="en-US" dirty="0"/>
              <a:t>Comment resolution on P802.1CF-D1.0</a:t>
            </a:r>
          </a:p>
          <a:p>
            <a:pPr lvl="1"/>
            <a:r>
              <a:rPr lang="en-US" dirty="0"/>
              <a:t>Comments collected in Excel document</a:t>
            </a:r>
          </a:p>
          <a:p>
            <a:pPr lvl="2"/>
            <a:r>
              <a:rPr lang="en-US" dirty="0">
                <a:hlinkClick r:id="rId2"/>
              </a:rPr>
              <a:t>https://mentor.ieee.org/omniran/dcn/18/omniran-18-0006-00-CF00-d1-0-collected-comments.xls</a:t>
            </a:r>
            <a:endParaRPr lang="en-US" dirty="0"/>
          </a:p>
          <a:p>
            <a:pPr lvl="2"/>
            <a:endParaRPr lang="en-US" dirty="0"/>
          </a:p>
          <a:p>
            <a:pPr lvl="1"/>
            <a:r>
              <a:rPr lang="en-US" dirty="0"/>
              <a:t>Result of discussions captured in</a:t>
            </a:r>
          </a:p>
          <a:p>
            <a:pPr lvl="2"/>
            <a:r>
              <a:rPr lang="en-US" dirty="0">
                <a:hlinkClick r:id="rId3"/>
              </a:rPr>
              <a:t>https://mentor.ieee.org/omniran/dcn/18/omniran-18-0006-02-CF00-d1-0-collected-comments.xls</a:t>
            </a:r>
            <a:endParaRPr lang="en-US" dirty="0"/>
          </a:p>
          <a:p>
            <a:pPr lvl="2"/>
            <a:r>
              <a:rPr lang="en-US" dirty="0"/>
              <a:t>Spreadsheet requires editorial rework to create appropriate output for report to WG</a:t>
            </a:r>
          </a:p>
          <a:p>
            <a:pPr lvl="2"/>
            <a:r>
              <a:rPr lang="en-US" dirty="0"/>
              <a:t>Chair will derive document for both reporting the results and tracking the implementation of the comments.</a:t>
            </a:r>
          </a:p>
          <a:p>
            <a:pPr lvl="2"/>
            <a:endParaRPr lang="en-US" dirty="0"/>
          </a:p>
          <a:p>
            <a:r>
              <a:rPr lang="en-US" dirty="0"/>
              <a:t>IC NEND contributions review</a:t>
            </a:r>
          </a:p>
          <a:p>
            <a:pPr lvl="1"/>
            <a:r>
              <a:rPr lang="en-US" dirty="0">
                <a:hlinkClick r:id="rId4"/>
              </a:rPr>
              <a:t>https://mentor.ieee.org/omniran/dcn/18/omniran-18-0009-00-00ic-draft-report-wired-wireless-flexible-factory-iot.zip</a:t>
            </a:r>
            <a:endParaRPr lang="en-US" dirty="0"/>
          </a:p>
          <a:p>
            <a:pPr lvl="2"/>
            <a:r>
              <a:rPr lang="en-US" dirty="0"/>
              <a:t>Presentation of initial draft of report with rich discussion about potential improvements of structure and content.</a:t>
            </a:r>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p:txBody>
          <a:bodyPr>
            <a:normAutofit fontScale="70000" lnSpcReduction="20000"/>
          </a:bodyPr>
          <a:lstStyle/>
          <a:p>
            <a:r>
              <a:rPr lang="en-US" dirty="0"/>
              <a:t>New content for P802.1CF</a:t>
            </a:r>
          </a:p>
          <a:p>
            <a:pPr lvl="1"/>
            <a:r>
              <a:rPr lang="en-US" dirty="0"/>
              <a:t>Nothing contributed outside of comments to D1.0</a:t>
            </a:r>
          </a:p>
          <a:p>
            <a:r>
              <a:rPr lang="en-US" dirty="0"/>
              <a:t>Plan for 802.1CF-D2.0 draft</a:t>
            </a:r>
          </a:p>
          <a:p>
            <a:pPr lvl="1"/>
            <a:r>
              <a:rPr lang="en-US" dirty="0"/>
              <a:t>Next draft will be D1.1 as WG ballot failed.</a:t>
            </a:r>
          </a:p>
          <a:p>
            <a:pPr lvl="1"/>
            <a:r>
              <a:rPr lang="en-US" dirty="0"/>
              <a:t>Still quite a number of contributions needed for completion of input for D1.1</a:t>
            </a:r>
          </a:p>
          <a:p>
            <a:pPr lvl="2"/>
            <a:r>
              <a:rPr lang="en-US" dirty="0"/>
              <a:t>Max will create action item list out of comment resolution</a:t>
            </a:r>
          </a:p>
          <a:p>
            <a:pPr lvl="1"/>
            <a:r>
              <a:rPr lang="en-US" dirty="0"/>
              <a:t>Walter will start implementing agreed edits</a:t>
            </a:r>
          </a:p>
          <a:p>
            <a:pPr lvl="2"/>
            <a:r>
              <a:rPr lang="en-US" dirty="0"/>
              <a:t>Important: find method to make text in figures searchable</a:t>
            </a:r>
          </a:p>
          <a:p>
            <a:pPr lvl="1"/>
            <a:r>
              <a:rPr lang="en-US" dirty="0"/>
              <a:t>Information model conclusion</a:t>
            </a:r>
          </a:p>
          <a:p>
            <a:pPr lvl="2"/>
            <a:r>
              <a:rPr lang="en-US" dirty="0"/>
              <a:t>Start with configuration information model</a:t>
            </a:r>
          </a:p>
          <a:p>
            <a:pPr lvl="2"/>
            <a:r>
              <a:rPr lang="en-US" dirty="0"/>
              <a:t>Proceed after with definition of FDM model</a:t>
            </a:r>
          </a:p>
          <a:p>
            <a:pPr lvl="2"/>
            <a:r>
              <a:rPr lang="en-US" dirty="0"/>
              <a:t>Refine content split of clause 7.7 and 7.8</a:t>
            </a:r>
          </a:p>
          <a:p>
            <a:pPr lvl="1"/>
            <a:r>
              <a:rPr lang="en-US" dirty="0"/>
              <a:t>March F2F: Conclude on text going into D1.1</a:t>
            </a:r>
          </a:p>
          <a:p>
            <a:pPr lvl="2"/>
            <a:r>
              <a:rPr lang="en-US" dirty="0"/>
              <a:t>Get the D1.1 WG ballot closed before May F2F on May 21</a:t>
            </a:r>
            <a:r>
              <a:rPr lang="en-US" baseline="30000" dirty="0"/>
              <a:t>st</a:t>
            </a:r>
            <a:r>
              <a:rPr lang="en-US" dirty="0"/>
              <a:t>.</a:t>
            </a:r>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62500" lnSpcReduction="20000"/>
          </a:bodyPr>
          <a:lstStyle/>
          <a:p>
            <a:r>
              <a:rPr lang="en-US" dirty="0"/>
              <a:t>Conference calls until Mar 2018 F2F</a:t>
            </a:r>
          </a:p>
          <a:p>
            <a:pPr lvl="1"/>
            <a:r>
              <a:rPr lang="en-US" dirty="0"/>
              <a:t>February 13</a:t>
            </a:r>
            <a:r>
              <a:rPr lang="en-US" baseline="30000" dirty="0"/>
              <a:t>th</a:t>
            </a:r>
            <a:r>
              <a:rPr lang="en-US" dirty="0"/>
              <a:t>, and February 27</a:t>
            </a:r>
            <a:r>
              <a:rPr lang="en-US" baseline="30000" dirty="0"/>
              <a:t>th</a:t>
            </a:r>
            <a:endParaRPr lang="en-US" dirty="0"/>
          </a:p>
          <a:p>
            <a:pPr lvl="1"/>
            <a:r>
              <a:rPr lang="en-US" dirty="0"/>
              <a:t>Usual 09:30AM ET</a:t>
            </a:r>
          </a:p>
          <a:p>
            <a:r>
              <a:rPr lang="en-US" dirty="0"/>
              <a:t>Status report to IEEE 802 WGs</a:t>
            </a:r>
          </a:p>
          <a:p>
            <a:pPr lvl="1"/>
            <a:r>
              <a:rPr lang="en-US" dirty="0"/>
              <a:t>Drafted by chair, agreed in the group</a:t>
            </a:r>
          </a:p>
          <a:p>
            <a:pPr lvl="2"/>
            <a:r>
              <a:rPr lang="en-US" dirty="0">
                <a:hlinkClick r:id="rId2"/>
              </a:rPr>
              <a:t>https://mentor.ieee.org/omniran/dcn/18/omniran-18-0010-00-00TG-jan-2018-report-to-ieee802-wgs.pptx</a:t>
            </a:r>
            <a:endParaRPr lang="en-US" dirty="0"/>
          </a:p>
          <a:p>
            <a:pPr lvl="1"/>
            <a:endParaRPr lang="en-US" dirty="0"/>
          </a:p>
          <a:p>
            <a:r>
              <a:rPr lang="en-US" dirty="0"/>
              <a:t>AOB</a:t>
            </a:r>
          </a:p>
          <a:p>
            <a:pPr lvl="1"/>
            <a:r>
              <a:rPr lang="en-US" dirty="0"/>
              <a:t>None</a:t>
            </a:r>
          </a:p>
          <a:p>
            <a:pPr lvl="1"/>
            <a:endParaRPr lang="en-US" dirty="0"/>
          </a:p>
          <a:p>
            <a:r>
              <a:rPr lang="en-US" dirty="0"/>
              <a:t>Next meeting</a:t>
            </a:r>
          </a:p>
          <a:p>
            <a:pPr lvl="1"/>
            <a:r>
              <a:rPr lang="en-US" dirty="0"/>
              <a:t>Conference call on February 13</a:t>
            </a:r>
            <a:r>
              <a:rPr lang="en-US" baseline="30000" dirty="0"/>
              <a:t>th</a:t>
            </a:r>
            <a:r>
              <a:rPr lang="en-US" dirty="0"/>
              <a:t>, 09:30AM ET</a:t>
            </a:r>
          </a:p>
          <a:p>
            <a:pPr lvl="1"/>
            <a:endParaRPr lang="en-US" dirty="0"/>
          </a:p>
          <a:p>
            <a:pPr marL="0" indent="0">
              <a:buNone/>
            </a:pPr>
            <a:r>
              <a:rPr lang="en-US" dirty="0"/>
              <a:t>Meeting adjourned by chair at 17:35</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2018 F2F Meeting</a:t>
            </a:r>
          </a:p>
        </p:txBody>
      </p:sp>
      <p:sp>
        <p:nvSpPr>
          <p:cNvPr id="3" name="Content Placeholder 2"/>
          <p:cNvSpPr>
            <a:spLocks noGrp="1"/>
          </p:cNvSpPr>
          <p:nvPr>
            <p:ph idx="1"/>
          </p:nvPr>
        </p:nvSpPr>
        <p:spPr>
          <a:xfrm>
            <a:off x="457200" y="1417638"/>
            <a:ext cx="8229600" cy="4983162"/>
          </a:xfrm>
        </p:spPr>
        <p:txBody>
          <a:bodyPr>
            <a:normAutofit fontScale="92500" lnSpcReduction="10000"/>
          </a:bodyPr>
          <a:lstStyle/>
          <a:p>
            <a:r>
              <a:rPr lang="en-US" dirty="0"/>
              <a:t>Venue:</a:t>
            </a:r>
          </a:p>
          <a:p>
            <a:pPr lvl="1"/>
            <a:r>
              <a:rPr lang="en-US" dirty="0"/>
              <a:t>ITU Headquarters</a:t>
            </a:r>
          </a:p>
          <a:p>
            <a:pPr marL="857250" lvl="2" indent="0">
              <a:buNone/>
            </a:pPr>
            <a:r>
              <a:rPr lang="en-US" dirty="0"/>
              <a:t>Rue de </a:t>
            </a:r>
            <a:r>
              <a:rPr lang="en-US" dirty="0" err="1"/>
              <a:t>Varembé</a:t>
            </a:r>
            <a:r>
              <a:rPr lang="en-US" dirty="0"/>
              <a:t>, 2, </a:t>
            </a:r>
            <a:br>
              <a:rPr lang="en-US" dirty="0"/>
            </a:br>
            <a:r>
              <a:rPr lang="en-US" dirty="0"/>
              <a:t>Geneva, Switzerland</a:t>
            </a:r>
          </a:p>
          <a:p>
            <a:pPr lvl="1"/>
            <a:endParaRPr lang="en-US" dirty="0"/>
          </a:p>
          <a:p>
            <a:r>
              <a:rPr lang="en-US" dirty="0"/>
              <a:t>OmniRAN TG sessions:</a:t>
            </a:r>
          </a:p>
          <a:p>
            <a:pPr lvl="1"/>
            <a:r>
              <a:rPr lang="en-US" dirty="0"/>
              <a:t>Mon, 	Jan 22</a:t>
            </a:r>
            <a:r>
              <a:rPr lang="en-US" baseline="30000" dirty="0"/>
              <a:t>nd</a:t>
            </a:r>
            <a:r>
              <a:rPr lang="en-US" dirty="0"/>
              <a:t>,	09:30-17:30</a:t>
            </a:r>
          </a:p>
          <a:p>
            <a:pPr lvl="2"/>
            <a:r>
              <a:rPr lang="en-US" dirty="0"/>
              <a:t>Meeting room: Tower T103</a:t>
            </a:r>
          </a:p>
          <a:p>
            <a:pPr lvl="1"/>
            <a:r>
              <a:rPr lang="en-US" dirty="0"/>
              <a:t>Tue, 	Jan 23</a:t>
            </a:r>
            <a:r>
              <a:rPr lang="en-US" baseline="30000" dirty="0"/>
              <a:t>rd</a:t>
            </a:r>
            <a:r>
              <a:rPr lang="en-US" dirty="0"/>
              <a:t>, 	10:00-17:30</a:t>
            </a:r>
          </a:p>
          <a:p>
            <a:pPr lvl="2"/>
            <a:r>
              <a:rPr lang="en-US" dirty="0"/>
              <a:t>Meeting room: Tower T103</a:t>
            </a:r>
          </a:p>
          <a:p>
            <a:pPr lvl="1"/>
            <a:r>
              <a:rPr lang="en-US" dirty="0"/>
              <a:t>Wed,	Jan 24</a:t>
            </a:r>
            <a:r>
              <a:rPr lang="en-US" baseline="30000" dirty="0"/>
              <a:t>th</a:t>
            </a:r>
            <a:r>
              <a:rPr lang="en-US" dirty="0"/>
              <a:t>,	08:00-17:30</a:t>
            </a:r>
          </a:p>
          <a:p>
            <a:pPr lvl="2"/>
            <a:r>
              <a:rPr lang="en-US" dirty="0"/>
              <a:t>Meeting room: Tower 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CC041D8-4261-314A-8C0A-911E7399FA7D}"/>
              </a:ext>
            </a:extLst>
          </p:cNvPr>
          <p:cNvPicPr>
            <a:picLocks noChangeAspect="1"/>
          </p:cNvPicPr>
          <p:nvPr/>
        </p:nvPicPr>
        <p:blipFill rotWithShape="1">
          <a:blip r:embed="rId2"/>
          <a:srcRect t="3641" r="5028"/>
          <a:stretch/>
        </p:blipFill>
        <p:spPr>
          <a:xfrm>
            <a:off x="381000" y="381000"/>
            <a:ext cx="8386216" cy="6019800"/>
          </a:xfrm>
          <a:prstGeom prst="rect">
            <a:avLst/>
          </a:prstGeom>
        </p:spPr>
      </p:pic>
    </p:spTree>
    <p:extLst>
      <p:ext uri="{BB962C8B-B14F-4D97-AF65-F5344CB8AC3E}">
        <p14:creationId xmlns:p14="http://schemas.microsoft.com/office/powerpoint/2010/main" val="300154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WG ballot</a:t>
            </a:r>
          </a:p>
          <a:p>
            <a:r>
              <a:rPr lang="en-US" dirty="0"/>
              <a:t>Comment resolution on P802.1CF-D1.0</a:t>
            </a:r>
          </a:p>
          <a:p>
            <a:r>
              <a:rPr lang="en-US" dirty="0"/>
              <a:t>New content for P802.1CF</a:t>
            </a:r>
          </a:p>
          <a:p>
            <a:r>
              <a:rPr lang="en-US" dirty="0"/>
              <a:t>Plan for 802.1CF-D2.0 draft</a:t>
            </a:r>
          </a:p>
          <a:p>
            <a:r>
              <a:rPr lang="en-US" dirty="0"/>
              <a:t>IC NEND contributions review</a:t>
            </a:r>
          </a:p>
          <a:p>
            <a:r>
              <a:rPr lang="en-US" dirty="0"/>
              <a:t>Conference calls until Mar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9074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January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4113216584"/>
              </p:ext>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1/22</a:t>
                      </a:r>
                    </a:p>
                  </a:txBody>
                  <a:tcPr marL="0" marR="0" marT="0" marB="0">
                    <a:solidFill>
                      <a:schemeClr val="bg1"/>
                    </a:solidFill>
                  </a:tcPr>
                </a:tc>
                <a:tc>
                  <a:txBody>
                    <a:bodyPr/>
                    <a:lstStyle/>
                    <a:p>
                      <a:pPr algn="ctr"/>
                      <a:r>
                        <a:rPr lang="en-US" sz="1800" dirty="0">
                          <a:solidFill>
                            <a:schemeClr val="tx2"/>
                          </a:solidFill>
                        </a:rPr>
                        <a:t>Tue 1/23</a:t>
                      </a:r>
                    </a:p>
                  </a:txBody>
                  <a:tcPr marL="0" marR="0" marT="0" marB="0">
                    <a:solidFill>
                      <a:schemeClr val="bg1"/>
                    </a:solidFill>
                  </a:tcPr>
                </a:tc>
                <a:tc>
                  <a:txBody>
                    <a:bodyPr/>
                    <a:lstStyle/>
                    <a:p>
                      <a:pPr algn="ctr"/>
                      <a:r>
                        <a:rPr lang="en-US" sz="1800" dirty="0">
                          <a:solidFill>
                            <a:schemeClr val="tx2"/>
                          </a:solidFill>
                        </a:rPr>
                        <a:t>Wed 1/24</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/25</a:t>
                      </a:r>
                    </a:p>
                  </a:txBody>
                  <a:tcPr marL="0" marR="0" marT="0" marB="0">
                    <a:solidFill>
                      <a:schemeClr val="bg1"/>
                    </a:solidFill>
                  </a:tcPr>
                </a:tc>
                <a:tc>
                  <a:txBody>
                    <a:bodyPr/>
                    <a:lstStyle/>
                    <a:p>
                      <a:pPr algn="ctr"/>
                      <a:r>
                        <a:rPr lang="en-US" sz="1800" dirty="0">
                          <a:solidFill>
                            <a:schemeClr val="tx2"/>
                          </a:solidFill>
                        </a:rPr>
                        <a:t>Fri 1/26</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09:00</a:t>
                      </a:r>
                    </a:p>
                    <a:p>
                      <a:pPr algn="r"/>
                      <a:endParaRPr lang="en-US" sz="1500" dirty="0"/>
                    </a:p>
                    <a:p>
                      <a:pPr algn="r"/>
                      <a:endParaRPr lang="en-US" sz="1500" dirty="0"/>
                    </a:p>
                    <a:p>
                      <a:pPr algn="r"/>
                      <a:r>
                        <a:rPr lang="en-US" sz="1500" dirty="0"/>
                        <a:t>10:30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no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11:00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2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14:00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17:30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OmniRAN</a:t>
                      </a:r>
                      <a:r>
                        <a:rPr lang="en-US" sz="1200" b="1" baseline="0" dirty="0"/>
                        <a:t> closing</a:t>
                      </a:r>
                      <a:endParaRPr lang="en-US" sz="1200" b="1"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r>
                        <a:rPr lang="en-US" sz="1500" dirty="0"/>
                        <a:t>18:15</a:t>
                      </a:r>
                    </a:p>
                    <a:p>
                      <a:pPr algn="r"/>
                      <a:r>
                        <a:rPr lang="en-US" sz="1500" dirty="0"/>
                        <a:t>19:15</a:t>
                      </a:r>
                    </a:p>
                  </a:txBody>
                  <a:tcPr marL="0" marR="0" marT="0" marB="0" anchor="b">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All editors’ web meeting</a:t>
                      </a:r>
                    </a:p>
                    <a:p>
                      <a:endParaRPr lang="en-US" sz="400" dirty="0"/>
                    </a:p>
                  </a:txBody>
                  <a:tcPr marL="36000" marR="36000" marT="36000" marB="36000">
                    <a:solidFill>
                      <a:schemeClr val="tx2">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r>
                        <a:rPr lang="en-US" sz="1200" dirty="0"/>
                        <a:t>New Editors training</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98266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2357</TotalTime>
  <Words>1440</Words>
  <Application>Microsoft Macintosh PowerPoint</Application>
  <PresentationFormat>On-screen Show (4:3)</PresentationFormat>
  <Paragraphs>233</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January 2018 F2F Meeting Geneva, Switzerland</vt:lpstr>
      <vt:lpstr>January 2018 F2F Meeting</vt:lpstr>
      <vt:lpstr>PowerPoint Presentation</vt:lpstr>
      <vt:lpstr>Agenda proposal for Jan 2018 F2F</vt:lpstr>
      <vt:lpstr>January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for Jan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359</cp:revision>
  <cp:lastPrinted>1998-02-10T13:28:06Z</cp:lastPrinted>
  <dcterms:created xsi:type="dcterms:W3CDTF">2011-12-30T17:06:23Z</dcterms:created>
  <dcterms:modified xsi:type="dcterms:W3CDTF">2018-01-24T16:50:32Z</dcterms:modified>
</cp:coreProperties>
</file>