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7" r:id="rId2"/>
    <p:sldId id="360" r:id="rId3"/>
    <p:sldId id="358" r:id="rId4"/>
    <p:sldId id="357" r:id="rId5"/>
    <p:sldId id="35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56" userDrawn="1">
          <p15:clr>
            <a:srgbClr val="A4A3A4"/>
          </p15:clr>
        </p15:guide>
        <p15:guide id="2" pos="55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C040"/>
    <a:srgbClr val="7600A0"/>
    <a:srgbClr val="9900CC"/>
    <a:srgbClr val="9900FF"/>
    <a:srgbClr val="6600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8" autoAdjust="0"/>
    <p:restoredTop sz="95664" autoAdjust="0"/>
  </p:normalViewPr>
  <p:slideViewPr>
    <p:cSldViewPr>
      <p:cViewPr>
        <p:scale>
          <a:sx n="150" d="100"/>
          <a:sy n="150" d="100"/>
        </p:scale>
        <p:origin x="400" y="-216"/>
      </p:cViewPr>
      <p:guideLst>
        <p:guide orient="horz" pos="856"/>
        <p:guide pos="55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17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6" y="76200"/>
            <a:ext cx="23615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400" b="1" i="0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omniran-18-0007-00-CF00</a:t>
            </a:r>
            <a:endParaRPr lang="en-US" sz="14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716201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P802.1CF D1.0 Figure Proposals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 2018-01-22</a:t>
                      </a: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+49 173 293 8240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maximilian.riegel@nokia.com</a:t>
                      </a:r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/>
                        <a:t>Notice:</a:t>
                      </a:r>
                    </a:p>
                    <a:p>
                      <a:r>
                        <a:rPr lang="en-US" sz="1000" i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/>
                        <a:t>Copyright policy:</a:t>
                      </a:r>
                    </a:p>
                    <a:p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/>
                        <a:t>Patent policy:</a:t>
                      </a:r>
                    </a:p>
                    <a:p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17101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>
                <a:latin typeface="+mn-lt"/>
              </a:rPr>
              <a:t>This slide set </a:t>
            </a:r>
            <a:r>
              <a:rPr lang="en-US" sz="1600" dirty="0">
                <a:latin typeface="+mn-lt"/>
              </a:rPr>
              <a:t>contains proposals for revised figures in P802.1CF D1.0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2573-3A3D-1948-BF47-E8B97720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/>
          <a:lstStyle/>
          <a:p>
            <a:r>
              <a:rPr lang="en-US"/>
              <a:t>D1.0 Figure 13 proposal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93B2EB-61D5-4D4F-BDB0-F1E915DFC8E8}"/>
              </a:ext>
            </a:extLst>
          </p:cNvPr>
          <p:cNvSpPr/>
          <p:nvPr/>
        </p:nvSpPr>
        <p:spPr bwMode="auto">
          <a:xfrm>
            <a:off x="6507215" y="4335476"/>
            <a:ext cx="1215135" cy="27003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Medium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955556D-EB56-6B44-921A-19D3B716E9B1}"/>
              </a:ext>
            </a:extLst>
          </p:cNvPr>
          <p:cNvCxnSpPr/>
          <p:nvPr/>
        </p:nvCxnSpPr>
        <p:spPr bwMode="auto">
          <a:xfrm flipV="1">
            <a:off x="6597225" y="1635176"/>
            <a:ext cx="0" cy="2700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B8A0E7A-DD94-2741-A632-FEB9B60BD764}"/>
              </a:ext>
            </a:extLst>
          </p:cNvPr>
          <p:cNvCxnSpPr/>
          <p:nvPr/>
        </p:nvCxnSpPr>
        <p:spPr bwMode="auto">
          <a:xfrm flipV="1">
            <a:off x="7632340" y="1635176"/>
            <a:ext cx="0" cy="2700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51BBF44-540B-A545-9A65-50424CD5D5B4}"/>
              </a:ext>
            </a:extLst>
          </p:cNvPr>
          <p:cNvCxnSpPr/>
          <p:nvPr/>
        </p:nvCxnSpPr>
        <p:spPr bwMode="auto">
          <a:xfrm flipV="1">
            <a:off x="6552220" y="1590171"/>
            <a:ext cx="90010" cy="9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A800B6-CAC1-9541-B6F0-D801F7AC3925}"/>
              </a:ext>
            </a:extLst>
          </p:cNvPr>
          <p:cNvCxnSpPr/>
          <p:nvPr/>
        </p:nvCxnSpPr>
        <p:spPr bwMode="auto">
          <a:xfrm flipV="1">
            <a:off x="7587335" y="1590171"/>
            <a:ext cx="90010" cy="9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8AB78B-9A1E-F143-AF46-A0AA70690B31}"/>
              </a:ext>
            </a:extLst>
          </p:cNvPr>
          <p:cNvCxnSpPr/>
          <p:nvPr/>
        </p:nvCxnSpPr>
        <p:spPr bwMode="auto">
          <a:xfrm>
            <a:off x="6597225" y="2130231"/>
            <a:ext cx="103511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E102CE-679B-0044-B635-360FFB8DC3CF}"/>
              </a:ext>
            </a:extLst>
          </p:cNvPr>
          <p:cNvCxnSpPr/>
          <p:nvPr/>
        </p:nvCxnSpPr>
        <p:spPr bwMode="auto">
          <a:xfrm>
            <a:off x="6597225" y="3660401"/>
            <a:ext cx="103511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744675-0E18-D44F-9E29-52E427DC6219}"/>
              </a:ext>
            </a:extLst>
          </p:cNvPr>
          <p:cNvSpPr txBox="1"/>
          <p:nvPr/>
        </p:nvSpPr>
        <p:spPr>
          <a:xfrm>
            <a:off x="6642230" y="1725186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Higher layers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F99D6C-89B0-AF44-9628-C3BFA2137C05}"/>
              </a:ext>
            </a:extLst>
          </p:cNvPr>
          <p:cNvSpPr txBox="1"/>
          <p:nvPr/>
        </p:nvSpPr>
        <p:spPr>
          <a:xfrm>
            <a:off x="6732240" y="2805306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DLL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A85694-7572-C742-9A54-53DFD0621B86}"/>
              </a:ext>
            </a:extLst>
          </p:cNvPr>
          <p:cNvSpPr txBox="1"/>
          <p:nvPr/>
        </p:nvSpPr>
        <p:spPr>
          <a:xfrm>
            <a:off x="6732240" y="3840421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PHY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5BE416-1680-5642-9DEC-71E5C4AD9F94}"/>
              </a:ext>
            </a:extLst>
          </p:cNvPr>
          <p:cNvSpPr/>
          <p:nvPr/>
        </p:nvSpPr>
        <p:spPr bwMode="auto">
          <a:xfrm>
            <a:off x="3131840" y="4335476"/>
            <a:ext cx="1350150" cy="27003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Medium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CD7284-6F34-BB47-B611-D22E2223FFDA}"/>
              </a:ext>
            </a:extLst>
          </p:cNvPr>
          <p:cNvCxnSpPr/>
          <p:nvPr/>
        </p:nvCxnSpPr>
        <p:spPr bwMode="auto">
          <a:xfrm flipV="1">
            <a:off x="3221850" y="1635176"/>
            <a:ext cx="0" cy="2700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00EE16B-A81D-5E45-AD06-8220314D7139}"/>
              </a:ext>
            </a:extLst>
          </p:cNvPr>
          <p:cNvCxnSpPr/>
          <p:nvPr/>
        </p:nvCxnSpPr>
        <p:spPr bwMode="auto">
          <a:xfrm flipV="1">
            <a:off x="4391980" y="1635176"/>
            <a:ext cx="0" cy="2700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331524A-D830-3E4A-902B-221A85B00629}"/>
              </a:ext>
            </a:extLst>
          </p:cNvPr>
          <p:cNvCxnSpPr/>
          <p:nvPr/>
        </p:nvCxnSpPr>
        <p:spPr bwMode="auto">
          <a:xfrm flipV="1">
            <a:off x="3176845" y="1590171"/>
            <a:ext cx="90010" cy="9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936CE2-288D-7546-9EB0-41E793633128}"/>
              </a:ext>
            </a:extLst>
          </p:cNvPr>
          <p:cNvCxnSpPr/>
          <p:nvPr/>
        </p:nvCxnSpPr>
        <p:spPr bwMode="auto">
          <a:xfrm flipV="1">
            <a:off x="4346975" y="1590171"/>
            <a:ext cx="90010" cy="9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04BAD9-333A-0941-A2E6-D6F755EE4F70}"/>
              </a:ext>
            </a:extLst>
          </p:cNvPr>
          <p:cNvCxnSpPr>
            <a:cxnSpLocks/>
          </p:cNvCxnSpPr>
          <p:nvPr/>
        </p:nvCxnSpPr>
        <p:spPr bwMode="auto">
          <a:xfrm>
            <a:off x="3221850" y="2130231"/>
            <a:ext cx="117013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A4C01E-D7AE-F749-A788-B92E11F7631E}"/>
              </a:ext>
            </a:extLst>
          </p:cNvPr>
          <p:cNvCxnSpPr>
            <a:cxnSpLocks/>
          </p:cNvCxnSpPr>
          <p:nvPr/>
        </p:nvCxnSpPr>
        <p:spPr bwMode="auto">
          <a:xfrm>
            <a:off x="3221850" y="3660401"/>
            <a:ext cx="117013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187E3D9-2052-2343-8089-F31802B4C0D4}"/>
              </a:ext>
            </a:extLst>
          </p:cNvPr>
          <p:cNvSpPr txBox="1"/>
          <p:nvPr/>
        </p:nvSpPr>
        <p:spPr>
          <a:xfrm>
            <a:off x="3318888" y="1725186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Higher layers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CBBDAF-A332-F64D-8328-08EAD5C6891A}"/>
              </a:ext>
            </a:extLst>
          </p:cNvPr>
          <p:cNvSpPr txBox="1"/>
          <p:nvPr/>
        </p:nvSpPr>
        <p:spPr>
          <a:xfrm>
            <a:off x="3761910" y="3165346"/>
            <a:ext cx="470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MAC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148E37-ED5F-0645-91AE-BCC68AC08207}"/>
              </a:ext>
            </a:extLst>
          </p:cNvPr>
          <p:cNvSpPr txBox="1"/>
          <p:nvPr/>
        </p:nvSpPr>
        <p:spPr>
          <a:xfrm>
            <a:off x="3768938" y="3840421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PHY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7DF5AB6-E9B5-A245-9047-2930FFF439A3}"/>
              </a:ext>
            </a:extLst>
          </p:cNvPr>
          <p:cNvCxnSpPr>
            <a:cxnSpLocks/>
          </p:cNvCxnSpPr>
          <p:nvPr/>
        </p:nvCxnSpPr>
        <p:spPr bwMode="auto">
          <a:xfrm>
            <a:off x="3221850" y="2895316"/>
            <a:ext cx="117013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4D55D06-8C12-1046-94D6-78322F20EA35}"/>
              </a:ext>
            </a:extLst>
          </p:cNvPr>
          <p:cNvSpPr txBox="1"/>
          <p:nvPr/>
        </p:nvSpPr>
        <p:spPr>
          <a:xfrm>
            <a:off x="3761910" y="2400261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LLC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4213C2-F4AB-8F42-84F2-930F1AEC6CC3}"/>
              </a:ext>
            </a:extLst>
          </p:cNvPr>
          <p:cNvSpPr/>
          <p:nvPr/>
        </p:nvSpPr>
        <p:spPr bwMode="auto">
          <a:xfrm>
            <a:off x="3401870" y="2220241"/>
            <a:ext cx="765085" cy="225025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Management</a:t>
            </a:r>
            <a:b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protocols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F3F8180-FE65-0541-805C-BB34C1C99C61}"/>
              </a:ext>
            </a:extLst>
          </p:cNvPr>
          <p:cNvSpPr/>
          <p:nvPr/>
        </p:nvSpPr>
        <p:spPr bwMode="auto">
          <a:xfrm>
            <a:off x="3581890" y="2625286"/>
            <a:ext cx="495055" cy="135014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802.1X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8F3C2137-70B5-0141-9146-76469868D5E1}"/>
              </a:ext>
            </a:extLst>
          </p:cNvPr>
          <p:cNvSpPr/>
          <p:nvPr/>
        </p:nvSpPr>
        <p:spPr bwMode="auto">
          <a:xfrm>
            <a:off x="3491880" y="2040221"/>
            <a:ext cx="630070" cy="13501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LSAP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F11C57CA-8394-D249-8837-E61254AB96AE}"/>
              </a:ext>
            </a:extLst>
          </p:cNvPr>
          <p:cNvSpPr/>
          <p:nvPr/>
        </p:nvSpPr>
        <p:spPr bwMode="auto">
          <a:xfrm>
            <a:off x="3491880" y="2805306"/>
            <a:ext cx="630070" cy="13501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M</a:t>
            </a: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SAP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3FD07DC-136C-8C4E-AED5-D14F092DB187}"/>
              </a:ext>
            </a:extLst>
          </p:cNvPr>
          <p:cNvSpPr/>
          <p:nvPr/>
        </p:nvSpPr>
        <p:spPr bwMode="auto">
          <a:xfrm>
            <a:off x="3491880" y="3570391"/>
            <a:ext cx="630070" cy="13501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P</a:t>
            </a: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SAP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10EF25A-4274-6D46-B5D8-2E4F95221C3A}"/>
              </a:ext>
            </a:extLst>
          </p:cNvPr>
          <p:cNvSpPr/>
          <p:nvPr/>
        </p:nvSpPr>
        <p:spPr bwMode="auto">
          <a:xfrm>
            <a:off x="1466655" y="2130231"/>
            <a:ext cx="990110" cy="198022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Management</a:t>
            </a:r>
            <a:b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information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C614051-8B79-4840-88BA-96621D177137}"/>
              </a:ext>
            </a:extLst>
          </p:cNvPr>
          <p:cNvCxnSpPr>
            <a:cxnSpLocks/>
          </p:cNvCxnSpPr>
          <p:nvPr/>
        </p:nvCxnSpPr>
        <p:spPr bwMode="auto">
          <a:xfrm>
            <a:off x="2321750" y="2355256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51965B4-40DE-D54A-884F-CB7FBDF6967B}"/>
              </a:ext>
            </a:extLst>
          </p:cNvPr>
          <p:cNvCxnSpPr>
            <a:cxnSpLocks/>
          </p:cNvCxnSpPr>
          <p:nvPr/>
        </p:nvCxnSpPr>
        <p:spPr bwMode="auto">
          <a:xfrm>
            <a:off x="2321750" y="2535276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47E90B1-4F89-E241-B05B-E749A3FC0747}"/>
              </a:ext>
            </a:extLst>
          </p:cNvPr>
          <p:cNvCxnSpPr>
            <a:cxnSpLocks/>
          </p:cNvCxnSpPr>
          <p:nvPr/>
        </p:nvCxnSpPr>
        <p:spPr bwMode="auto">
          <a:xfrm>
            <a:off x="2321750" y="2715296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9CE4861-2BCC-9844-A764-6F9E44114018}"/>
              </a:ext>
            </a:extLst>
          </p:cNvPr>
          <p:cNvCxnSpPr>
            <a:cxnSpLocks/>
          </p:cNvCxnSpPr>
          <p:nvPr/>
        </p:nvCxnSpPr>
        <p:spPr bwMode="auto">
          <a:xfrm>
            <a:off x="2321750" y="3300361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ECCD6F7-04A6-AB46-BFB4-B9C61D1C5A35}"/>
              </a:ext>
            </a:extLst>
          </p:cNvPr>
          <p:cNvCxnSpPr>
            <a:cxnSpLocks/>
          </p:cNvCxnSpPr>
          <p:nvPr/>
        </p:nvCxnSpPr>
        <p:spPr bwMode="auto">
          <a:xfrm>
            <a:off x="2321750" y="3975436"/>
            <a:ext cx="10351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7DF1133-5542-3949-8B44-E56D331BF0BA}"/>
              </a:ext>
            </a:extLst>
          </p:cNvPr>
          <p:cNvSpPr txBox="1"/>
          <p:nvPr/>
        </p:nvSpPr>
        <p:spPr>
          <a:xfrm>
            <a:off x="1511660" y="1635176"/>
            <a:ext cx="9284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>
                <a:latin typeface="+mn-lt"/>
              </a:rPr>
              <a:t>IEEE 802</a:t>
            </a:r>
            <a:br>
              <a:rPr lang="en-US" sz="1000">
                <a:latin typeface="+mn-lt"/>
              </a:rPr>
            </a:br>
            <a:r>
              <a:rPr lang="en-US" sz="1000">
                <a:latin typeface="+mn-lt"/>
              </a:rPr>
              <a:t>Network</a:t>
            </a:r>
            <a:br>
              <a:rPr lang="en-US" sz="1000">
                <a:latin typeface="+mn-lt"/>
              </a:rPr>
            </a:br>
            <a:r>
              <a:rPr lang="en-US" sz="1000">
                <a:latin typeface="+mn-lt"/>
              </a:rPr>
              <a:t>Management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B9E2F7-291E-094F-A7A1-ABF99306DC4D}"/>
              </a:ext>
            </a:extLst>
          </p:cNvPr>
          <p:cNvSpPr txBox="1"/>
          <p:nvPr/>
        </p:nvSpPr>
        <p:spPr>
          <a:xfrm rot="16200000">
            <a:off x="2832328" y="3140069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Managed objects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86798C7-C3DE-454F-9272-C47003E5C5E4}"/>
              </a:ext>
            </a:extLst>
          </p:cNvPr>
          <p:cNvSpPr txBox="1"/>
          <p:nvPr/>
        </p:nvSpPr>
        <p:spPr>
          <a:xfrm rot="16200000">
            <a:off x="2392934" y="119466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>
                <a:latin typeface="+mn-lt"/>
              </a:rPr>
              <a:t>Control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DBE3D19-5511-0341-BEE5-91BF178A0A0E}"/>
              </a:ext>
            </a:extLst>
          </p:cNvPr>
          <p:cNvSpPr/>
          <p:nvPr/>
        </p:nvSpPr>
        <p:spPr bwMode="auto">
          <a:xfrm>
            <a:off x="2819063" y="2226617"/>
            <a:ext cx="87752" cy="1883834"/>
          </a:xfrm>
          <a:prstGeom prst="ellipse">
            <a:avLst/>
          </a:prstGeom>
          <a:noFill/>
          <a:ln w="38100" cap="flat" cmpd="sng" algn="ctr">
            <a:solidFill>
              <a:srgbClr val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301E40-FBF9-5D46-91BE-8D299DA8FEB1}"/>
              </a:ext>
            </a:extLst>
          </p:cNvPr>
          <p:cNvCxnSpPr/>
          <p:nvPr/>
        </p:nvCxnSpPr>
        <p:spPr bwMode="auto">
          <a:xfrm flipH="1">
            <a:off x="2857163" y="1843556"/>
            <a:ext cx="1" cy="3313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6" name="Freeform 45">
            <a:extLst>
              <a:ext uri="{FF2B5EF4-FFF2-40B4-BE49-F238E27FC236}">
                <a16:creationId xmlns:a16="http://schemas.microsoft.com/office/drawing/2014/main" id="{84BEB991-420B-5742-BF07-2590A30F0349}"/>
              </a:ext>
            </a:extLst>
          </p:cNvPr>
          <p:cNvSpPr/>
          <p:nvPr/>
        </p:nvSpPr>
        <p:spPr bwMode="auto">
          <a:xfrm>
            <a:off x="3801533" y="2139111"/>
            <a:ext cx="3335752" cy="2328333"/>
          </a:xfrm>
          <a:custGeom>
            <a:avLst/>
            <a:gdLst>
              <a:gd name="connsiteX0" fmla="*/ 0 w 3005667"/>
              <a:gd name="connsiteY0" fmla="*/ 25400 h 2328333"/>
              <a:gd name="connsiteX1" fmla="*/ 0 w 3005667"/>
              <a:gd name="connsiteY1" fmla="*/ 2328333 h 2328333"/>
              <a:gd name="connsiteX2" fmla="*/ 3005667 w 3005667"/>
              <a:gd name="connsiteY2" fmla="*/ 2328333 h 2328333"/>
              <a:gd name="connsiteX3" fmla="*/ 3005667 w 3005667"/>
              <a:gd name="connsiteY3" fmla="*/ 0 h 2328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5667" h="2328333">
                <a:moveTo>
                  <a:pt x="0" y="25400"/>
                </a:moveTo>
                <a:lnTo>
                  <a:pt x="0" y="2328333"/>
                </a:lnTo>
                <a:lnTo>
                  <a:pt x="3005667" y="2328333"/>
                </a:lnTo>
                <a:lnTo>
                  <a:pt x="3005667" y="0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A51C7A4-A797-0543-B892-0124DEAB3EC1}"/>
              </a:ext>
            </a:extLst>
          </p:cNvPr>
          <p:cNvSpPr txBox="1"/>
          <p:nvPr/>
        </p:nvSpPr>
        <p:spPr>
          <a:xfrm>
            <a:off x="4423326" y="4269275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Port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7A4424-29EF-5F40-82F9-54F0696BC13F}"/>
              </a:ext>
            </a:extLst>
          </p:cNvPr>
          <p:cNvSpPr txBox="1"/>
          <p:nvPr/>
        </p:nvSpPr>
        <p:spPr>
          <a:xfrm>
            <a:off x="6164109" y="4269275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+mn-lt"/>
              </a:rPr>
              <a:t>Port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2E4E7D1-27FD-8249-A51E-ED53A7270E7D}"/>
              </a:ext>
            </a:extLst>
          </p:cNvPr>
          <p:cNvSpPr/>
          <p:nvPr/>
        </p:nvSpPr>
        <p:spPr bwMode="auto">
          <a:xfrm>
            <a:off x="5516391" y="4290471"/>
            <a:ext cx="45719" cy="353664"/>
          </a:xfrm>
          <a:prstGeom prst="ellipse">
            <a:avLst/>
          </a:prstGeom>
          <a:noFill/>
          <a:ln w="38100" cap="flat" cmpd="sng" algn="ctr">
            <a:solidFill>
              <a:srgbClr val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BD1F082-3B88-7C45-8EAC-84ACA4BF9C20}"/>
              </a:ext>
            </a:extLst>
          </p:cNvPr>
          <p:cNvSpPr txBox="1"/>
          <p:nvPr/>
        </p:nvSpPr>
        <p:spPr>
          <a:xfrm rot="16200000">
            <a:off x="4997880" y="322605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err="1">
                <a:latin typeface="+mn-lt"/>
              </a:rPr>
              <a:t>Datapath</a:t>
            </a:r>
            <a:endParaRPr lang="en-US" sz="1800" i="1">
              <a:latin typeface="+mn-lt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82CA4DF-129F-0B46-B7C2-E0E84ADE9A1C}"/>
              </a:ext>
            </a:extLst>
          </p:cNvPr>
          <p:cNvCxnSpPr/>
          <p:nvPr/>
        </p:nvCxnSpPr>
        <p:spPr bwMode="auto">
          <a:xfrm flipH="1">
            <a:off x="5558289" y="3913787"/>
            <a:ext cx="1" cy="3313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2A8DC95-5286-2B4D-80E0-DAE8427AB136}"/>
              </a:ext>
            </a:extLst>
          </p:cNvPr>
          <p:cNvSpPr txBox="1"/>
          <p:nvPr/>
        </p:nvSpPr>
        <p:spPr>
          <a:xfrm>
            <a:off x="521549" y="4824155"/>
            <a:ext cx="80558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There are two kinds of reference points used in the network reference model: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/>
              <a:t>A control interface</a:t>
            </a:r>
            <a:r>
              <a:rPr lang="en-US" sz="1600" dirty="0"/>
              <a:t> conveys IEEE 802 layer management information to another entity and is represented in the NRM by a dotted line. Usually IP-based protocols like SNMP or RADIUS will be used for the transport of the layer management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 </a:t>
            </a:r>
            <a:r>
              <a:rPr lang="en-US" sz="1600" b="1" dirty="0" err="1"/>
              <a:t>datapath</a:t>
            </a:r>
            <a:r>
              <a:rPr lang="en-US" sz="1600" b="1" dirty="0"/>
              <a:t> interface</a:t>
            </a:r>
            <a:r>
              <a:rPr lang="en-US" sz="1600" dirty="0"/>
              <a:t> carries user data and can convey as well IEEE 802 control protocol information to the peer entity encoded in layer 2 frames. It is represented in the NRM by a solid line.</a:t>
            </a:r>
          </a:p>
          <a:p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674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196625" y="3427381"/>
            <a:ext cx="1280160" cy="18288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90280" y="525719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Router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5053" y="5250092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9818" y="5251165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620671" y="3427381"/>
            <a:ext cx="1280402" cy="18288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765"/>
            <a:ext cx="8229600" cy="600181"/>
          </a:xfrm>
        </p:spPr>
        <p:txBody>
          <a:bodyPr/>
          <a:lstStyle/>
          <a:p>
            <a:r>
              <a:rPr lang="en-US"/>
              <a:t>D1.0 Figure 14 proposal</a:t>
            </a:r>
          </a:p>
        </p:txBody>
      </p:sp>
      <p:cxnSp>
        <p:nvCxnSpPr>
          <p:cNvPr id="136" name="Straight Connector 135"/>
          <p:cNvCxnSpPr>
            <a:cxnSpLocks/>
          </p:cNvCxnSpPr>
          <p:nvPr/>
        </p:nvCxnSpPr>
        <p:spPr bwMode="auto">
          <a:xfrm flipV="1">
            <a:off x="2359086" y="4806818"/>
            <a:ext cx="952774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543795" y="409639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Terminal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57640" y="4723702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</a:t>
              </a: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2" name="Elbow Connector 11"/>
          <p:cNvCxnSpPr/>
          <p:nvPr/>
        </p:nvCxnSpPr>
        <p:spPr bwMode="auto">
          <a:xfrm flipV="1">
            <a:off x="2359086" y="1620329"/>
            <a:ext cx="4306076" cy="2088368"/>
          </a:xfrm>
          <a:prstGeom prst="bentConnector3">
            <a:avLst>
              <a:gd name="adj1" fmla="val 982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00586" y="278029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59086" y="3874720"/>
            <a:ext cx="9389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72438" y="3789040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R8</a:t>
              </a: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 bwMode="auto">
          <a:xfrm>
            <a:off x="3298051" y="3383995"/>
            <a:ext cx="2563364" cy="630070"/>
          </a:xfrm>
          <a:prstGeom prst="roundRect">
            <a:avLst>
              <a:gd name="adj" fmla="val 2208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 Network Control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543795" y="3541704"/>
            <a:ext cx="822960" cy="54864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TEC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829701" y="2442035"/>
            <a:ext cx="841508" cy="1016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620913" y="1486210"/>
            <a:ext cx="1280160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725645" y="410095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 Router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 bwMode="auto">
          <a:xfrm>
            <a:off x="5832140" y="4796826"/>
            <a:ext cx="8935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6112377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R3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6159735" y="278029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718139" y="3543411"/>
            <a:ext cx="822960" cy="556138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ARC</a:t>
            </a:r>
          </a:p>
        </p:txBody>
      </p:sp>
      <p:grpSp>
        <p:nvGrpSpPr>
          <p:cNvPr id="9" name="Group 74"/>
          <p:cNvGrpSpPr/>
          <p:nvPr/>
        </p:nvGrpSpPr>
        <p:grpSpPr>
          <a:xfrm>
            <a:off x="6134921" y="3741939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R9</a:t>
              </a: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endCxn id="59" idx="1"/>
          </p:cNvCxnSpPr>
          <p:nvPr/>
        </p:nvCxnSpPr>
        <p:spPr bwMode="auto">
          <a:xfrm flipV="1">
            <a:off x="5845821" y="3821480"/>
            <a:ext cx="872318" cy="125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59"/>
          <p:cNvGrpSpPr/>
          <p:nvPr/>
        </p:nvGrpSpPr>
        <p:grpSpPr>
          <a:xfrm>
            <a:off x="7059328" y="277553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R12</a:t>
              </a: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3" name="Rounded Rectangle 52"/>
          <p:cNvSpPr/>
          <p:nvPr/>
        </p:nvSpPr>
        <p:spPr bwMode="auto">
          <a:xfrm>
            <a:off x="4612353" y="1722302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Management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72" name="Straight Connector 71"/>
          <p:cNvCxnSpPr>
            <a:stCxn id="53" idx="2"/>
          </p:cNvCxnSpPr>
          <p:nvPr/>
        </p:nvCxnSpPr>
        <p:spPr bwMode="auto">
          <a:xfrm flipH="1">
            <a:off x="5241701" y="2728142"/>
            <a:ext cx="15304" cy="639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65"/>
          <p:cNvGrpSpPr/>
          <p:nvPr/>
        </p:nvGrpSpPr>
        <p:grpSpPr>
          <a:xfrm>
            <a:off x="5171733" y="2768502"/>
            <a:ext cx="691068" cy="369332"/>
            <a:chOff x="2837267" y="4952817"/>
            <a:chExt cx="691068" cy="369332"/>
          </a:xfrm>
        </p:grpSpPr>
        <p:sp>
          <p:nvSpPr>
            <p:cNvPr id="78" name="TextBox 77"/>
            <p:cNvSpPr txBox="1"/>
            <p:nvPr/>
          </p:nvSpPr>
          <p:spPr>
            <a:xfrm>
              <a:off x="2933236" y="4952817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R11</a:t>
              </a: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5" name="Straight Connector 84"/>
          <p:cNvCxnSpPr>
            <a:endCxn id="59" idx="0"/>
          </p:cNvCxnSpPr>
          <p:nvPr/>
        </p:nvCxnSpPr>
        <p:spPr bwMode="auto">
          <a:xfrm>
            <a:off x="7122061" y="2492050"/>
            <a:ext cx="7558" cy="10513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AA359361-B2A3-0F44-8BEE-76130B6707A7}"/>
              </a:ext>
            </a:extLst>
          </p:cNvPr>
          <p:cNvSpPr/>
          <p:nvPr/>
        </p:nvSpPr>
        <p:spPr bwMode="auto">
          <a:xfrm>
            <a:off x="3131840" y="3248980"/>
            <a:ext cx="2910558" cy="2028629"/>
          </a:xfrm>
          <a:prstGeom prst="roundRect">
            <a:avLst>
              <a:gd name="adj" fmla="val 649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A8885179-5244-EF4C-94AE-6E5C4CFF87C8}"/>
              </a:ext>
            </a:extLst>
          </p:cNvPr>
          <p:cNvSpPr/>
          <p:nvPr/>
        </p:nvSpPr>
        <p:spPr bwMode="auto">
          <a:xfrm>
            <a:off x="3311860" y="4014065"/>
            <a:ext cx="2520280" cy="108012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Access Net</a:t>
            </a:r>
            <a:r>
              <a:rPr lang="en-US" sz="1600">
                <a:latin typeface="+mn-lt"/>
              </a:rPr>
              <a:t>work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err="1">
                <a:ln>
                  <a:noFill/>
                </a:ln>
                <a:effectLst/>
                <a:latin typeface="+mn-lt"/>
              </a:rPr>
              <a:t>Dat</a:t>
            </a:r>
            <a:r>
              <a:rPr lang="en-US" sz="1600" err="1">
                <a:latin typeface="+mn-lt"/>
              </a:rPr>
              <a:t>apath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14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196625" y="3427381"/>
            <a:ext cx="1280160" cy="18288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90280" y="525719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Router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5053" y="5250092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9818" y="5251165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620671" y="3427381"/>
            <a:ext cx="1280402" cy="18288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765"/>
            <a:ext cx="8229600" cy="520705"/>
          </a:xfrm>
        </p:spPr>
        <p:txBody>
          <a:bodyPr/>
          <a:lstStyle/>
          <a:p>
            <a:r>
              <a:rPr lang="en-US"/>
              <a:t>D1.0 Figure 15 proposal</a:t>
            </a:r>
          </a:p>
        </p:txBody>
      </p:sp>
      <p:cxnSp>
        <p:nvCxnSpPr>
          <p:cNvPr id="136" name="Straight Connector 135"/>
          <p:cNvCxnSpPr>
            <a:cxnSpLocks/>
          </p:cNvCxnSpPr>
          <p:nvPr/>
        </p:nvCxnSpPr>
        <p:spPr bwMode="auto">
          <a:xfrm flipV="1">
            <a:off x="2359086" y="4806818"/>
            <a:ext cx="952774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543795" y="409639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Terminal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57640" y="4723702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</a:t>
              </a: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221850" y="1722384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Coordination and </a:t>
            </a:r>
            <a:r>
              <a:rPr lang="en-US" sz="1600">
                <a:solidFill>
                  <a:srgbClr val="000000"/>
                </a:solidFill>
                <a:latin typeface="+mn-lt"/>
              </a:rPr>
              <a:t>Information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59086" y="1620329"/>
            <a:ext cx="4306076" cy="2088368"/>
          </a:xfrm>
          <a:prstGeom prst="bentConnector3">
            <a:avLst>
              <a:gd name="adj1" fmla="val 982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00586" y="278029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3782442" y="2780299"/>
            <a:ext cx="703828" cy="369332"/>
            <a:chOff x="2837267" y="4952817"/>
            <a:chExt cx="703828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R10</a:t>
              </a: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59086" y="3874720"/>
            <a:ext cx="9389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72438" y="3789040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R8</a:t>
              </a: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 bwMode="auto">
          <a:xfrm>
            <a:off x="3298051" y="3383995"/>
            <a:ext cx="2563364" cy="630070"/>
          </a:xfrm>
          <a:prstGeom prst="roundRect">
            <a:avLst>
              <a:gd name="adj" fmla="val 2208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+mn-lt"/>
              </a:rPr>
              <a:t>Access Network Control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543795" y="3541704"/>
            <a:ext cx="822960" cy="54864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TEC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829701" y="2442035"/>
            <a:ext cx="841508" cy="1016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620913" y="1486210"/>
            <a:ext cx="1280160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725645" y="410095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 Router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 bwMode="auto">
          <a:xfrm>
            <a:off x="5832140" y="4796826"/>
            <a:ext cx="8935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6112377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R3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6159735" y="278029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718139" y="3543411"/>
            <a:ext cx="822960" cy="556138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ARC</a:t>
            </a:r>
          </a:p>
        </p:txBody>
      </p:sp>
      <p:grpSp>
        <p:nvGrpSpPr>
          <p:cNvPr id="9" name="Group 74"/>
          <p:cNvGrpSpPr/>
          <p:nvPr/>
        </p:nvGrpSpPr>
        <p:grpSpPr>
          <a:xfrm>
            <a:off x="6134921" y="3741939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R9</a:t>
              </a: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endCxn id="59" idx="1"/>
          </p:cNvCxnSpPr>
          <p:nvPr/>
        </p:nvCxnSpPr>
        <p:spPr bwMode="auto">
          <a:xfrm flipV="1">
            <a:off x="5845821" y="3821480"/>
            <a:ext cx="872318" cy="125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59"/>
          <p:cNvGrpSpPr/>
          <p:nvPr/>
        </p:nvGrpSpPr>
        <p:grpSpPr>
          <a:xfrm>
            <a:off x="7059328" y="277553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R12</a:t>
              </a: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3" name="Rounded Rectangle 52"/>
          <p:cNvSpPr/>
          <p:nvPr/>
        </p:nvSpPr>
        <p:spPr bwMode="auto">
          <a:xfrm>
            <a:off x="4612353" y="1722302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Management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72" name="Straight Connector 71"/>
          <p:cNvCxnSpPr>
            <a:stCxn id="53" idx="2"/>
          </p:cNvCxnSpPr>
          <p:nvPr/>
        </p:nvCxnSpPr>
        <p:spPr bwMode="auto">
          <a:xfrm flipH="1">
            <a:off x="5241701" y="2728142"/>
            <a:ext cx="15304" cy="639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65"/>
          <p:cNvGrpSpPr/>
          <p:nvPr/>
        </p:nvGrpSpPr>
        <p:grpSpPr>
          <a:xfrm>
            <a:off x="5171733" y="2768502"/>
            <a:ext cx="691068" cy="369332"/>
            <a:chOff x="2837267" y="4952817"/>
            <a:chExt cx="691068" cy="369332"/>
          </a:xfrm>
        </p:grpSpPr>
        <p:sp>
          <p:nvSpPr>
            <p:cNvPr id="78" name="TextBox 77"/>
            <p:cNvSpPr txBox="1"/>
            <p:nvPr/>
          </p:nvSpPr>
          <p:spPr>
            <a:xfrm>
              <a:off x="2933236" y="4952817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R11</a:t>
              </a: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0" name="Straight Connector 79"/>
          <p:cNvCxnSpPr>
            <a:stCxn id="44" idx="2"/>
          </p:cNvCxnSpPr>
          <p:nvPr/>
        </p:nvCxnSpPr>
        <p:spPr bwMode="auto">
          <a:xfrm flipH="1">
            <a:off x="3856584" y="2728224"/>
            <a:ext cx="9918" cy="655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>
            <a:endCxn id="59" idx="0"/>
          </p:cNvCxnSpPr>
          <p:nvPr/>
        </p:nvCxnSpPr>
        <p:spPr bwMode="auto">
          <a:xfrm>
            <a:off x="7122061" y="2492050"/>
            <a:ext cx="7558" cy="10513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4B1979CB-1F81-8749-BB48-8A9733265FC8}"/>
              </a:ext>
            </a:extLst>
          </p:cNvPr>
          <p:cNvSpPr/>
          <p:nvPr/>
        </p:nvSpPr>
        <p:spPr bwMode="auto">
          <a:xfrm>
            <a:off x="3131840" y="3248980"/>
            <a:ext cx="2910558" cy="2028629"/>
          </a:xfrm>
          <a:prstGeom prst="roundRect">
            <a:avLst>
              <a:gd name="adj" fmla="val 649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54B9CE16-7DC9-0341-90BB-9E8221C2303E}"/>
              </a:ext>
            </a:extLst>
          </p:cNvPr>
          <p:cNvSpPr/>
          <p:nvPr/>
        </p:nvSpPr>
        <p:spPr bwMode="auto">
          <a:xfrm>
            <a:off x="3311860" y="4014065"/>
            <a:ext cx="2520280" cy="108012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Access Net</a:t>
            </a:r>
            <a:r>
              <a:rPr lang="en-US" sz="1600">
                <a:latin typeface="+mn-lt"/>
              </a:rPr>
              <a:t>work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err="1">
                <a:ln>
                  <a:noFill/>
                </a:ln>
                <a:effectLst/>
                <a:latin typeface="+mn-lt"/>
              </a:rPr>
              <a:t>Dat</a:t>
            </a:r>
            <a:r>
              <a:rPr lang="en-US" sz="1600" err="1">
                <a:latin typeface="+mn-lt"/>
              </a:rPr>
              <a:t>apath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539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196625" y="3427381"/>
            <a:ext cx="1280160" cy="18288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118905" y="3228565"/>
            <a:ext cx="2910558" cy="2028629"/>
          </a:xfrm>
          <a:prstGeom prst="roundRect">
            <a:avLst>
              <a:gd name="adj" fmla="val 649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90280" y="525719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Router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5053" y="5250092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9818" y="5251165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620671" y="3427381"/>
            <a:ext cx="1280402" cy="18288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765"/>
            <a:ext cx="8229600" cy="514654"/>
          </a:xfrm>
        </p:spPr>
        <p:txBody>
          <a:bodyPr/>
          <a:lstStyle/>
          <a:p>
            <a:r>
              <a:rPr lang="en-US"/>
              <a:t>D1.0 Figure 16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flipV="1">
            <a:off x="2359086" y="4799994"/>
            <a:ext cx="938965" cy="682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543795" y="409639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Terminal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57640" y="4723702"/>
            <a:ext cx="479618" cy="461425"/>
            <a:chOff x="2729564" y="5063075"/>
            <a:chExt cx="479618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29564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</a:t>
              </a: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221850" y="1722384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Coordination and </a:t>
            </a:r>
            <a:r>
              <a:rPr lang="en-US" sz="1600">
                <a:solidFill>
                  <a:srgbClr val="000000"/>
                </a:solidFill>
                <a:latin typeface="+mn-lt"/>
              </a:rPr>
              <a:t>Information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59086" y="1620329"/>
            <a:ext cx="4306076" cy="2088368"/>
          </a:xfrm>
          <a:prstGeom prst="bentConnector3">
            <a:avLst>
              <a:gd name="adj1" fmla="val 982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00586" y="2780299"/>
            <a:ext cx="570824" cy="369332"/>
            <a:chOff x="2837267" y="4952817"/>
            <a:chExt cx="57082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3782442" y="2780299"/>
            <a:ext cx="703828" cy="369332"/>
            <a:chOff x="2837267" y="4952817"/>
            <a:chExt cx="703828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R10</a:t>
              </a: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59086" y="3874720"/>
            <a:ext cx="9389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72438" y="3789040"/>
            <a:ext cx="479618" cy="478678"/>
            <a:chOff x="2731663" y="5063075"/>
            <a:chExt cx="479618" cy="478678"/>
          </a:xfrm>
        </p:grpSpPr>
        <p:sp>
          <p:nvSpPr>
            <p:cNvPr id="73" name="TextBox 72"/>
            <p:cNvSpPr txBox="1"/>
            <p:nvPr/>
          </p:nvSpPr>
          <p:spPr>
            <a:xfrm>
              <a:off x="2731663" y="5172421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R8</a:t>
              </a: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 bwMode="auto">
          <a:xfrm>
            <a:off x="3298051" y="3383995"/>
            <a:ext cx="2563364" cy="610089"/>
          </a:xfrm>
          <a:prstGeom prst="roundRect">
            <a:avLst>
              <a:gd name="adj" fmla="val 2208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+mn-lt"/>
              </a:rPr>
              <a:t>Access Network Control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543795" y="3541704"/>
            <a:ext cx="822960" cy="54864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TEC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829701" y="2442035"/>
            <a:ext cx="841508" cy="1016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620913" y="1486210"/>
            <a:ext cx="1280160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725645" y="4100954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 Router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63" idx="3"/>
          </p:cNvCxnSpPr>
          <p:nvPr/>
        </p:nvCxnSpPr>
        <p:spPr bwMode="auto">
          <a:xfrm flipV="1">
            <a:off x="5832140" y="4796825"/>
            <a:ext cx="893505" cy="31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6112377" y="4714724"/>
            <a:ext cx="479618" cy="461425"/>
            <a:chOff x="2707957" y="5063075"/>
            <a:chExt cx="479618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R3</a:t>
              </a: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6159735" y="2780299"/>
            <a:ext cx="572505" cy="369332"/>
            <a:chOff x="2860357" y="4955683"/>
            <a:chExt cx="572505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718139" y="3543411"/>
            <a:ext cx="822960" cy="556138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ARC</a:t>
            </a:r>
          </a:p>
        </p:txBody>
      </p:sp>
      <p:grpSp>
        <p:nvGrpSpPr>
          <p:cNvPr id="9" name="Group 74"/>
          <p:cNvGrpSpPr/>
          <p:nvPr/>
        </p:nvGrpSpPr>
        <p:grpSpPr>
          <a:xfrm>
            <a:off x="6134921" y="3741939"/>
            <a:ext cx="479618" cy="468622"/>
            <a:chOff x="2860357" y="5063075"/>
            <a:chExt cx="479618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R9</a:t>
              </a: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endCxn id="59" idx="1"/>
          </p:cNvCxnSpPr>
          <p:nvPr/>
        </p:nvCxnSpPr>
        <p:spPr bwMode="auto">
          <a:xfrm flipV="1">
            <a:off x="5845821" y="3821480"/>
            <a:ext cx="872318" cy="125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Group 159"/>
          <p:cNvGrpSpPr/>
          <p:nvPr/>
        </p:nvGrpSpPr>
        <p:grpSpPr>
          <a:xfrm>
            <a:off x="7059328" y="277553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R12</a:t>
              </a: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53" name="Rounded Rectangle 52"/>
          <p:cNvSpPr/>
          <p:nvPr/>
        </p:nvSpPr>
        <p:spPr bwMode="auto">
          <a:xfrm>
            <a:off x="4612353" y="1722302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Management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</a:p>
        </p:txBody>
      </p:sp>
      <p:cxnSp>
        <p:nvCxnSpPr>
          <p:cNvPr id="72" name="Straight Connector 71"/>
          <p:cNvCxnSpPr>
            <a:stCxn id="53" idx="2"/>
          </p:cNvCxnSpPr>
          <p:nvPr/>
        </p:nvCxnSpPr>
        <p:spPr bwMode="auto">
          <a:xfrm flipH="1">
            <a:off x="5241701" y="2728142"/>
            <a:ext cx="15304" cy="639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65"/>
          <p:cNvGrpSpPr/>
          <p:nvPr/>
        </p:nvGrpSpPr>
        <p:grpSpPr>
          <a:xfrm>
            <a:off x="5171733" y="2768502"/>
            <a:ext cx="691068" cy="369332"/>
            <a:chOff x="2837267" y="4952817"/>
            <a:chExt cx="691068" cy="369332"/>
          </a:xfrm>
        </p:grpSpPr>
        <p:sp>
          <p:nvSpPr>
            <p:cNvPr id="78" name="TextBox 77"/>
            <p:cNvSpPr txBox="1"/>
            <p:nvPr/>
          </p:nvSpPr>
          <p:spPr>
            <a:xfrm>
              <a:off x="2933236" y="4952817"/>
              <a:ext cx="595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R11</a:t>
              </a: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0" name="Straight Connector 79"/>
          <p:cNvCxnSpPr>
            <a:stCxn id="44" idx="2"/>
          </p:cNvCxnSpPr>
          <p:nvPr/>
        </p:nvCxnSpPr>
        <p:spPr bwMode="auto">
          <a:xfrm flipH="1">
            <a:off x="3856584" y="2728224"/>
            <a:ext cx="9918" cy="655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>
            <a:endCxn id="59" idx="0"/>
          </p:cNvCxnSpPr>
          <p:nvPr/>
        </p:nvCxnSpPr>
        <p:spPr bwMode="auto">
          <a:xfrm>
            <a:off x="7122061" y="2492050"/>
            <a:ext cx="7558" cy="10513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Rounded Rectangle 55"/>
          <p:cNvSpPr/>
          <p:nvPr/>
        </p:nvSpPr>
        <p:spPr bwMode="auto">
          <a:xfrm>
            <a:off x="3301135" y="4495194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4794240" y="4495194"/>
            <a:ext cx="10379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66" name="Straight Connector 65"/>
          <p:cNvCxnSpPr>
            <a:stCxn id="56" idx="3"/>
            <a:endCxn id="63" idx="1"/>
          </p:cNvCxnSpPr>
          <p:nvPr/>
        </p:nvCxnSpPr>
        <p:spPr bwMode="auto">
          <a:xfrm>
            <a:off x="3986935" y="4799994"/>
            <a:ext cx="8073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0" name="Group 91"/>
          <p:cNvGrpSpPr/>
          <p:nvPr/>
        </p:nvGrpSpPr>
        <p:grpSpPr>
          <a:xfrm>
            <a:off x="4137387" y="4719569"/>
            <a:ext cx="479618" cy="461425"/>
            <a:chOff x="2691882" y="5063075"/>
            <a:chExt cx="479618" cy="461425"/>
          </a:xfrm>
        </p:grpSpPr>
        <p:sp>
          <p:nvSpPr>
            <p:cNvPr id="82" name="TextBox 81"/>
            <p:cNvSpPr txBox="1"/>
            <p:nvPr/>
          </p:nvSpPr>
          <p:spPr>
            <a:xfrm>
              <a:off x="2691882" y="51551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R6</a:t>
              </a: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4" name="Straight Connector 83"/>
          <p:cNvCxnSpPr>
            <a:stCxn id="56" idx="0"/>
          </p:cNvCxnSpPr>
          <p:nvPr/>
        </p:nvCxnSpPr>
        <p:spPr bwMode="auto">
          <a:xfrm flipH="1" flipV="1">
            <a:off x="3634593" y="3994084"/>
            <a:ext cx="9442" cy="501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86" name="Group 103"/>
          <p:cNvGrpSpPr/>
          <p:nvPr/>
        </p:nvGrpSpPr>
        <p:grpSpPr>
          <a:xfrm>
            <a:off x="3567591" y="4067259"/>
            <a:ext cx="608928" cy="369332"/>
            <a:chOff x="2837267" y="4956915"/>
            <a:chExt cx="608928" cy="369332"/>
          </a:xfrm>
        </p:grpSpPr>
        <p:sp>
          <p:nvSpPr>
            <p:cNvPr id="87" name="TextBox 86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R5</a:t>
              </a:r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63" idx="0"/>
          </p:cNvCxnSpPr>
          <p:nvPr/>
        </p:nvCxnSpPr>
        <p:spPr bwMode="auto">
          <a:xfrm flipV="1">
            <a:off x="5313190" y="3994084"/>
            <a:ext cx="0" cy="501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90" name="Group 108"/>
          <p:cNvGrpSpPr/>
          <p:nvPr/>
        </p:nvGrpSpPr>
        <p:grpSpPr>
          <a:xfrm>
            <a:off x="5247075" y="4059070"/>
            <a:ext cx="608928" cy="369332"/>
            <a:chOff x="2837267" y="4956915"/>
            <a:chExt cx="608928" cy="369332"/>
          </a:xfrm>
        </p:grpSpPr>
        <p:sp>
          <p:nvSpPr>
            <p:cNvPr id="91" name="TextBox 90"/>
            <p:cNvSpPr txBox="1"/>
            <p:nvPr/>
          </p:nvSpPr>
          <p:spPr>
            <a:xfrm>
              <a:off x="2966577" y="4956915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>
                  <a:latin typeface="Arial" pitchFamily="34" charset="0"/>
                  <a:cs typeface="Arial" pitchFamily="34" charset="0"/>
                </a:rPr>
                <a:t>R7</a:t>
              </a: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2725809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5325</TotalTime>
  <Words>410</Words>
  <Application>Microsoft Macintosh PowerPoint</Application>
  <PresentationFormat>On-screen Show (4:3)</PresentationFormat>
  <Paragraphs>119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Times</vt:lpstr>
      <vt:lpstr>Times New Roman</vt:lpstr>
      <vt:lpstr>omniran_template</vt:lpstr>
      <vt:lpstr>PowerPoint Presentation</vt:lpstr>
      <vt:lpstr>D1.0 Figure 13 proposal</vt:lpstr>
      <vt:lpstr>D1.0 Figure 14 proposal</vt:lpstr>
      <vt:lpstr>D1.0 Figure 15 proposal</vt:lpstr>
      <vt:lpstr>D1.0 Figure 16</vt:lpstr>
    </vt:vector>
  </TitlesOfParts>
  <Company>Nokia Siemens Networks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357</cp:revision>
  <cp:lastPrinted>1998-02-10T13:28:06Z</cp:lastPrinted>
  <dcterms:created xsi:type="dcterms:W3CDTF">2014-02-26T07:36:58Z</dcterms:created>
  <dcterms:modified xsi:type="dcterms:W3CDTF">2018-01-22T22:34:39Z</dcterms:modified>
</cp:coreProperties>
</file>