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72" r:id="rId3"/>
    <p:sldId id="263" r:id="rId4"/>
    <p:sldId id="264" r:id="rId5"/>
    <p:sldId id="269" r:id="rId6"/>
    <p:sldId id="265" r:id="rId7"/>
    <p:sldId id="266" r:id="rId8"/>
    <p:sldId id="270" r:id="rId9"/>
    <p:sldId id="267" r:id="rId10"/>
    <p:sldId id="268" r:id="rId11"/>
    <p:sldId id="27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89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055" autoAdjust="0"/>
    <p:restoredTop sz="95673" autoAdjust="0"/>
  </p:normalViewPr>
  <p:slideViewPr>
    <p:cSldViewPr>
      <p:cViewPr varScale="1">
        <p:scale>
          <a:sx n="106" d="100"/>
          <a:sy n="106" d="100"/>
        </p:scale>
        <p:origin x="108" y="486"/>
      </p:cViewPr>
      <p:guideLst>
        <p:guide orient="horz" pos="89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a:latin typeface="+mn-lt"/>
              </a:rPr>
              <a:t>omniran-16-00</a:t>
            </a:r>
            <a:r>
              <a:rPr lang="en-US" sz="1400" b="1" dirty="0">
                <a:latin typeface="+mn-lt"/>
              </a:rPr>
              <a:t>13</a:t>
            </a:r>
            <a:r>
              <a:rPr lang="hr-HR" sz="1400" b="1" dirty="0">
                <a:latin typeface="+mn-lt"/>
              </a:rPr>
              <a:t>-00-CF00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PNP/approved/IEEE_802_WG_PandP_v1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opman/sect5.html#5.4.3.2-approv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Procedural review of initial WG ballot on P802.1CF</a:t>
            </a:r>
          </a:p>
        </p:txBody>
      </p:sp>
      <p:sp>
        <p:nvSpPr>
          <p:cNvPr id="3" name="Subtitle 2"/>
          <p:cNvSpPr>
            <a:spLocks noGrp="1"/>
          </p:cNvSpPr>
          <p:nvPr>
            <p:ph type="subTitle" idx="1"/>
          </p:nvPr>
        </p:nvSpPr>
        <p:spPr/>
        <p:txBody>
          <a:bodyPr/>
          <a:lstStyle/>
          <a:p>
            <a:r>
              <a:rPr lang="en-US" dirty="0"/>
              <a:t>Max Riegel</a:t>
            </a:r>
          </a:p>
          <a:p>
            <a:r>
              <a:rPr lang="en-US" dirty="0"/>
              <a:t>(Nokia Bell Labs)</a:t>
            </a:r>
          </a:p>
          <a:p>
            <a:r>
              <a:rPr lang="en-US" dirty="0"/>
              <a:t>2018-02-12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7B1C-C80A-1F4C-A0A7-81F240A7ECC1}"/>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B8C209CA-CF5C-8E42-B39E-904767B79028}"/>
              </a:ext>
            </a:extLst>
          </p:cNvPr>
          <p:cNvSpPr>
            <a:spLocks noGrp="1"/>
          </p:cNvSpPr>
          <p:nvPr>
            <p:ph idx="1"/>
          </p:nvPr>
        </p:nvSpPr>
        <p:spPr>
          <a:xfrm>
            <a:off x="457200" y="1412776"/>
            <a:ext cx="8229600" cy="5112568"/>
          </a:xfrm>
        </p:spPr>
        <p:txBody>
          <a:bodyPr>
            <a:normAutofit fontScale="47500" lnSpcReduction="20000"/>
          </a:bodyPr>
          <a:lstStyle/>
          <a:p>
            <a:pPr marL="0" indent="0">
              <a:buNone/>
            </a:pPr>
            <a:r>
              <a:rPr lang="en-US" b="1" dirty="0"/>
              <a:t>5.4.3.5 Completion of the standards balloting process and submittal to </a:t>
            </a:r>
            <a:r>
              <a:rPr lang="en-US" b="1" dirty="0" err="1"/>
              <a:t>RevCom</a:t>
            </a:r>
            <a:endParaRPr lang="en-US" b="1" dirty="0"/>
          </a:p>
          <a:p>
            <a:r>
              <a:rPr lang="en-US" dirty="0"/>
              <a:t>A minimum of 75% of those voting </a:t>
            </a:r>
            <a:r>
              <a:rPr lang="en-US" i="1" dirty="0"/>
              <a:t>Approve </a:t>
            </a:r>
            <a:r>
              <a:rPr lang="en-US" dirty="0"/>
              <a:t>or </a:t>
            </a:r>
            <a:r>
              <a:rPr lang="en-US" i="1" dirty="0"/>
              <a:t>Do Not Approve (Negative with comment) </a:t>
            </a:r>
            <a:r>
              <a:rPr lang="en-US" dirty="0"/>
              <a:t>must approve the draft in order to submit the ballot result to the IEEE-SA Standards Board. In the event that 30% or more of the returned ballots are </a:t>
            </a:r>
            <a:r>
              <a:rPr lang="en-US" i="1" dirty="0"/>
              <a:t>Abstentions</a:t>
            </a:r>
            <a:r>
              <a:rPr lang="en-US" dirty="0"/>
              <a:t>, the standards balloting process shall be considered invalid.</a:t>
            </a:r>
          </a:p>
          <a:p>
            <a:r>
              <a:rPr lang="en-US" dirty="0"/>
              <a:t>In the event that a 75% return cannot be obtained, the standards balloting process is considered to have failed and further disposition of the proposed standard shall be the responsibility of the Sponsor.</a:t>
            </a:r>
          </a:p>
          <a:p>
            <a:r>
              <a:rPr lang="en-US" dirty="0"/>
              <a:t>Once all required </a:t>
            </a:r>
            <a:r>
              <a:rPr lang="en-US" dirty="0" err="1"/>
              <a:t>recirculations</a:t>
            </a:r>
            <a:r>
              <a:rPr lang="en-US" dirty="0"/>
              <a:t> have been completed and 75% approval has been achieved, the IEEE requirements for consensus have been met. Efforts to resolve </a:t>
            </a:r>
            <a:r>
              <a:rPr lang="en-US" i="1" dirty="0"/>
              <a:t>Do Not Approve </a:t>
            </a:r>
            <a:r>
              <a:rPr lang="en-US" dirty="0"/>
              <a:t>votes may continue for a brief period; however, if such resolution is not possible in a timely manner, the Sponsor should forward the submittal to </a:t>
            </a:r>
            <a:r>
              <a:rPr lang="en-US" dirty="0" err="1"/>
              <a:t>RevCom</a:t>
            </a:r>
            <a:r>
              <a:rPr lang="en-US" dirty="0"/>
              <a:t> because the IEEE has an obligation to the majority to review and publish the proposed standard quickly.</a:t>
            </a:r>
          </a:p>
          <a:p>
            <a:r>
              <a:rPr lang="en-US" dirty="0"/>
              <a:t>Copies of all unresolved </a:t>
            </a:r>
            <a:r>
              <a:rPr lang="en-US" i="1" dirty="0"/>
              <a:t>Do Not Approve </a:t>
            </a:r>
            <a:r>
              <a:rPr lang="en-US" dirty="0"/>
              <a:t>votes, together with the reasons given by the </a:t>
            </a:r>
            <a:r>
              <a:rPr lang="en-US" i="1" dirty="0"/>
              <a:t>Do Not Approve </a:t>
            </a:r>
            <a:r>
              <a:rPr lang="en-US" dirty="0"/>
              <a:t>voters and the responses by the Sponsor, shall be included with the ballot results submitted to </a:t>
            </a:r>
            <a:r>
              <a:rPr lang="en-US" dirty="0" err="1"/>
              <a:t>RevCom</a:t>
            </a:r>
            <a:r>
              <a:rPr lang="en-US" dirty="0"/>
              <a:t>.</a:t>
            </a:r>
          </a:p>
          <a:p>
            <a:r>
              <a:rPr lang="en-US" dirty="0"/>
              <a:t>The Sponsor shall, if not included in a recirculation package, provide to the </a:t>
            </a:r>
            <a:r>
              <a:rPr lang="en-US" i="1" dirty="0"/>
              <a:t>Do Not Approve </a:t>
            </a:r>
            <a:r>
              <a:rPr lang="en-US" dirty="0"/>
              <a:t>voter and to </a:t>
            </a:r>
            <a:r>
              <a:rPr lang="en-US" dirty="0" err="1"/>
              <a:t>RevCom</a:t>
            </a:r>
            <a:r>
              <a:rPr lang="en-US" dirty="0"/>
              <a:t> an explanation why any comments associated with a </a:t>
            </a:r>
            <a:r>
              <a:rPr lang="en-US" i="1" dirty="0"/>
              <a:t>Do Not Approve </a:t>
            </a:r>
            <a:r>
              <a:rPr lang="en-US" dirty="0"/>
              <a:t>vote were not required to be recirculated. In order for a </a:t>
            </a:r>
            <a:r>
              <a:rPr lang="en-US" i="1" dirty="0"/>
              <a:t>Do Not Approve </a:t>
            </a:r>
            <a:r>
              <a:rPr lang="en-US" dirty="0"/>
              <a:t>vote to be changed to an </a:t>
            </a:r>
            <a:r>
              <a:rPr lang="en-US" i="1" dirty="0"/>
              <a:t>Approve </a:t>
            </a:r>
            <a:r>
              <a:rPr lang="en-US" dirty="0"/>
              <a:t>or </a:t>
            </a:r>
            <a:r>
              <a:rPr lang="en-US" i="1" dirty="0"/>
              <a:t>Abstain </a:t>
            </a:r>
            <a:r>
              <a:rPr lang="en-US" dirty="0"/>
              <a:t>vote, the Sponsor shall obtain and provide to </a:t>
            </a:r>
            <a:r>
              <a:rPr lang="en-US" dirty="0" err="1"/>
              <a:t>RevCom</a:t>
            </a:r>
            <a:r>
              <a:rPr lang="en-US" dirty="0"/>
              <a:t> written confirmation from each voter (by letter, fax, or electronic mail) that indicates concurrence with any change of his or her vote. Any </a:t>
            </a:r>
            <a:r>
              <a:rPr lang="en-US" i="1" dirty="0"/>
              <a:t>Do Not Approve </a:t>
            </a:r>
            <a:r>
              <a:rPr lang="en-US" dirty="0"/>
              <a:t>vote with comment that </a:t>
            </a:r>
            <a:r>
              <a:rPr lang="en-US" dirty="0" err="1"/>
              <a:t>RevCom</a:t>
            </a:r>
            <a:r>
              <a:rPr lang="en-US" dirty="0"/>
              <a:t> is asked to consider as a </a:t>
            </a:r>
            <a:r>
              <a:rPr lang="en-US" i="1" dirty="0"/>
              <a:t>Do Not Approve (Negative without comment) </a:t>
            </a:r>
            <a:r>
              <a:rPr lang="en-US" dirty="0"/>
              <a:t>shall be explained to </a:t>
            </a:r>
            <a:r>
              <a:rPr lang="en-US" dirty="0" err="1"/>
              <a:t>RevCom</a:t>
            </a:r>
            <a:r>
              <a:rPr lang="en-US" dirty="0"/>
              <a:t>.</a:t>
            </a:r>
          </a:p>
        </p:txBody>
      </p:sp>
    </p:spTree>
    <p:extLst>
      <p:ext uri="{BB962C8B-B14F-4D97-AF65-F5344CB8AC3E}">
        <p14:creationId xmlns:p14="http://schemas.microsoft.com/office/powerpoint/2010/main" val="87135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4346F-E13A-A64C-8385-321D4373D32B}"/>
              </a:ext>
            </a:extLst>
          </p:cNvPr>
          <p:cNvSpPr>
            <a:spLocks noGrp="1"/>
          </p:cNvSpPr>
          <p:nvPr>
            <p:ph type="title"/>
          </p:nvPr>
        </p:nvSpPr>
        <p:spPr/>
        <p:txBody>
          <a:bodyPr/>
          <a:lstStyle/>
          <a:p>
            <a:r>
              <a:rPr lang="en-US" dirty="0"/>
              <a:t>P802.1CF Initial WG ballot result</a:t>
            </a:r>
          </a:p>
        </p:txBody>
      </p:sp>
      <p:sp>
        <p:nvSpPr>
          <p:cNvPr id="3" name="Content Placeholder 2">
            <a:extLst>
              <a:ext uri="{FF2B5EF4-FFF2-40B4-BE49-F238E27FC236}">
                <a16:creationId xmlns:a16="http://schemas.microsoft.com/office/drawing/2014/main" id="{AFAD336A-4FE7-3D4E-B159-9FB564FB7C80}"/>
              </a:ext>
            </a:extLst>
          </p:cNvPr>
          <p:cNvSpPr>
            <a:spLocks noGrp="1"/>
          </p:cNvSpPr>
          <p:nvPr>
            <p:ph idx="1"/>
          </p:nvPr>
        </p:nvSpPr>
        <p:spPr/>
        <p:txBody>
          <a:bodyPr>
            <a:normAutofit fontScale="77500" lnSpcReduction="20000"/>
          </a:bodyPr>
          <a:lstStyle/>
          <a:p>
            <a:r>
              <a:rPr lang="en-US" dirty="0"/>
              <a:t>Announced: 15 December 2017</a:t>
            </a:r>
          </a:p>
          <a:p>
            <a:r>
              <a:rPr lang="en-US" dirty="0"/>
              <a:t>Closure: 17 January 2018 </a:t>
            </a:r>
          </a:p>
          <a:p>
            <a:r>
              <a:rPr lang="en-US" dirty="0"/>
              <a:t>Result:</a:t>
            </a:r>
          </a:p>
          <a:p>
            <a:pPr lvl="1"/>
            <a:r>
              <a:rPr lang="en-US" dirty="0"/>
              <a:t>Returns: 56 eligible voters, 41 submitted votes</a:t>
            </a:r>
          </a:p>
          <a:p>
            <a:pPr lvl="2"/>
            <a:r>
              <a:rPr lang="en-US" dirty="0"/>
              <a:t>Return rate: 41/56 = 73% (pass, &gt; 50%)</a:t>
            </a:r>
          </a:p>
          <a:p>
            <a:pPr lvl="2"/>
            <a:endParaRPr lang="en-US" dirty="0"/>
          </a:p>
          <a:p>
            <a:r>
              <a:rPr lang="en-US" dirty="0"/>
              <a:t>Approval: </a:t>
            </a:r>
          </a:p>
          <a:p>
            <a:pPr lvl="1"/>
            <a:r>
              <a:rPr lang="en-US" dirty="0"/>
              <a:t>13 APPROVE, 7 DO NOT APPROVE</a:t>
            </a:r>
          </a:p>
          <a:p>
            <a:pPr lvl="2"/>
            <a:r>
              <a:rPr lang="en-US" dirty="0"/>
              <a:t>Approval rate: 13/20 = 65% (fail,  more than 75% required)</a:t>
            </a:r>
          </a:p>
          <a:p>
            <a:pPr lvl="1"/>
            <a:endParaRPr lang="en-US" dirty="0"/>
          </a:p>
          <a:p>
            <a:r>
              <a:rPr lang="en-US" dirty="0"/>
              <a:t>Comments received: 159 Comments</a:t>
            </a:r>
          </a:p>
          <a:p>
            <a:pPr lvl="1"/>
            <a:r>
              <a:rPr lang="en-US" dirty="0"/>
              <a:t>67 technical, 92 editorial</a:t>
            </a:r>
          </a:p>
          <a:p>
            <a:pPr lvl="2"/>
            <a:r>
              <a:rPr lang="en-US" dirty="0"/>
              <a:t>11 commenters, 56 binding comments</a:t>
            </a:r>
          </a:p>
        </p:txBody>
      </p:sp>
    </p:spTree>
    <p:extLst>
      <p:ext uri="{BB962C8B-B14F-4D97-AF65-F5344CB8AC3E}">
        <p14:creationId xmlns:p14="http://schemas.microsoft.com/office/powerpoint/2010/main" val="83544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56DC-77E2-4257-ABAD-4CB09397F80F}"/>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D8ABFAC0-B14E-4D91-88CC-929E9C722BC9}"/>
              </a:ext>
            </a:extLst>
          </p:cNvPr>
          <p:cNvSpPr>
            <a:spLocks noGrp="1"/>
          </p:cNvSpPr>
          <p:nvPr>
            <p:ph idx="1"/>
          </p:nvPr>
        </p:nvSpPr>
        <p:spPr/>
        <p:txBody>
          <a:bodyPr/>
          <a:lstStyle/>
          <a:p>
            <a:r>
              <a:rPr lang="en-US" dirty="0"/>
              <a:t>Presentation is aimed for reporting the outcome of the initial WG ballot of P802.1CF, and for guidance for the next steps.</a:t>
            </a:r>
          </a:p>
          <a:p>
            <a:r>
              <a:rPr lang="en-US" dirty="0"/>
              <a:t>As preparation, slide set provides introduction into applicable policies and procedures for IEEE 802.1 WG ballots.</a:t>
            </a:r>
          </a:p>
          <a:p>
            <a:endParaRPr lang="en-US" dirty="0"/>
          </a:p>
        </p:txBody>
      </p:sp>
    </p:spTree>
    <p:extLst>
      <p:ext uri="{BB962C8B-B14F-4D97-AF65-F5344CB8AC3E}">
        <p14:creationId xmlns:p14="http://schemas.microsoft.com/office/powerpoint/2010/main" val="207604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F38CE-7BB2-2945-8A3E-41D71A132229}"/>
              </a:ext>
            </a:extLst>
          </p:cNvPr>
          <p:cNvSpPr>
            <a:spLocks noGrp="1"/>
          </p:cNvSpPr>
          <p:nvPr>
            <p:ph type="title"/>
          </p:nvPr>
        </p:nvSpPr>
        <p:spPr/>
        <p:txBody>
          <a:bodyPr/>
          <a:lstStyle/>
          <a:p>
            <a:r>
              <a:rPr lang="en-US" dirty="0"/>
              <a:t>802.1 operates according to </a:t>
            </a:r>
            <a:br>
              <a:rPr lang="en-US" dirty="0"/>
            </a:br>
            <a:r>
              <a:rPr lang="en-US" sz="2800" dirty="0">
                <a:hlinkClick r:id="rId2"/>
              </a:rPr>
              <a:t>IEEE 802 Working Group Policies and Procedures</a:t>
            </a:r>
            <a:r>
              <a:rPr lang="en-US" dirty="0"/>
              <a:t> </a:t>
            </a:r>
          </a:p>
        </p:txBody>
      </p:sp>
      <p:sp>
        <p:nvSpPr>
          <p:cNvPr id="3" name="Content Placeholder 2">
            <a:extLst>
              <a:ext uri="{FF2B5EF4-FFF2-40B4-BE49-F238E27FC236}">
                <a16:creationId xmlns:a16="http://schemas.microsoft.com/office/drawing/2014/main" id="{19FA7892-B171-B14A-A3AB-95E95EA33341}"/>
              </a:ext>
            </a:extLst>
          </p:cNvPr>
          <p:cNvSpPr>
            <a:spLocks noGrp="1"/>
          </p:cNvSpPr>
          <p:nvPr>
            <p:ph idx="1"/>
          </p:nvPr>
        </p:nvSpPr>
        <p:spPr/>
        <p:txBody>
          <a:bodyPr>
            <a:normAutofit fontScale="55000" lnSpcReduction="20000"/>
          </a:bodyPr>
          <a:lstStyle/>
          <a:p>
            <a:pPr marL="0" indent="0">
              <a:buNone/>
            </a:pPr>
            <a:r>
              <a:rPr lang="en-US" dirty="0"/>
              <a:t>11.0 Actions requiring an electronic ballot</a:t>
            </a:r>
          </a:p>
          <a:p>
            <a:r>
              <a:rPr lang="en-US" dirty="0"/>
              <a:t>Approval to forward a draft standard to the Sponsor shall require approval by a Working Group Electronic Ballot. Abstains shall require a reason be given, and Do Not Approve votes shall require comments on changes required to modify the vote to Approve. For a letter ballot on a draft standard to be valid a majority of all the voting members of the Working Group must have responded Approve, Do Not Approve, or Abstain. Comment resolution, </a:t>
            </a:r>
            <a:r>
              <a:rPr lang="en-US" dirty="0" err="1"/>
              <a:t>recirculations</a:t>
            </a:r>
            <a:r>
              <a:rPr lang="en-US" dirty="0"/>
              <a:t>, etc. should be consistent with Sponsor ballot rules and 5.4.3.2 of the IEEE-SA Standards Board Operations Manual (SASB OM).</a:t>
            </a:r>
          </a:p>
          <a:p>
            <a:r>
              <a:rPr lang="en-US" dirty="0"/>
              <a:t>The response time for a Working Group letter ballot on a draft shall be at least thirty days. However, for recirculation ballots the response time shall be at least fifteen days.</a:t>
            </a:r>
          </a:p>
          <a:p>
            <a:r>
              <a:rPr lang="en-US" dirty="0"/>
              <a:t>Submission of a draft standard or a revised standard to the Sponsor shall be accompanied by any outstanding negative votes and a statement of why these unresolved negative votes could not be resolved.</a:t>
            </a:r>
          </a:p>
          <a:p>
            <a:r>
              <a:rPr lang="en-US" dirty="0"/>
              <a:t>Revised drafts approved in subsequent Working Group letter ballot for forwarding to the Sponsor Ballot Group do not require Sponsor approval for forwarding.</a:t>
            </a:r>
          </a:p>
          <a:p>
            <a:endParaRPr lang="en-US" dirty="0"/>
          </a:p>
        </p:txBody>
      </p:sp>
    </p:spTree>
    <p:extLst>
      <p:ext uri="{BB962C8B-B14F-4D97-AF65-F5344CB8AC3E}">
        <p14:creationId xmlns:p14="http://schemas.microsoft.com/office/powerpoint/2010/main" val="131544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3BF15-1585-AC41-B90D-0E2B9252B572}"/>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01AE0927-DCC7-FA41-BD1C-2CAA86D17565}"/>
              </a:ext>
            </a:extLst>
          </p:cNvPr>
          <p:cNvSpPr>
            <a:spLocks noGrp="1"/>
          </p:cNvSpPr>
          <p:nvPr>
            <p:ph idx="1"/>
          </p:nvPr>
        </p:nvSpPr>
        <p:spPr/>
        <p:txBody>
          <a:bodyPr>
            <a:normAutofit fontScale="62500" lnSpcReduction="20000"/>
          </a:bodyPr>
          <a:lstStyle/>
          <a:p>
            <a:pPr marL="0" indent="0">
              <a:buNone/>
            </a:pPr>
            <a:r>
              <a:rPr lang="de-DE" b="1" dirty="0"/>
              <a:t>5.4.3.1 Ballot </a:t>
            </a:r>
            <a:r>
              <a:rPr lang="de-DE" b="1" dirty="0" err="1"/>
              <a:t>term</a:t>
            </a:r>
            <a:endParaRPr lang="de-DE" b="1" dirty="0"/>
          </a:p>
          <a:p>
            <a:r>
              <a:rPr lang="de-DE" dirty="0" err="1"/>
              <a:t>Each</a:t>
            </a:r>
            <a:r>
              <a:rPr lang="de-DE" dirty="0"/>
              <a:t> </a:t>
            </a:r>
            <a:r>
              <a:rPr lang="de-DE" dirty="0" err="1"/>
              <a:t>ballot</a:t>
            </a:r>
            <a:r>
              <a:rPr lang="de-DE" dirty="0"/>
              <a:t> in </a:t>
            </a:r>
            <a:r>
              <a:rPr lang="de-DE" dirty="0" err="1"/>
              <a:t>the</a:t>
            </a:r>
            <a:r>
              <a:rPr lang="de-DE" dirty="0"/>
              <a:t> </a:t>
            </a:r>
            <a:r>
              <a:rPr lang="de-DE" dirty="0" err="1"/>
              <a:t>standards</a:t>
            </a:r>
            <a:r>
              <a:rPr lang="de-DE" dirty="0"/>
              <a:t> </a:t>
            </a:r>
            <a:r>
              <a:rPr lang="de-DE" dirty="0" err="1"/>
              <a:t>balloting</a:t>
            </a:r>
            <a:r>
              <a:rPr lang="de-DE" dirty="0"/>
              <a:t> </a:t>
            </a:r>
            <a:r>
              <a:rPr lang="de-DE" dirty="0" err="1"/>
              <a:t>process</a:t>
            </a:r>
            <a:r>
              <a:rPr lang="de-DE" dirty="0"/>
              <a:t> </a:t>
            </a:r>
            <a:r>
              <a:rPr lang="de-DE" dirty="0" err="1"/>
              <a:t>shall</a:t>
            </a:r>
            <a:r>
              <a:rPr lang="de-DE" dirty="0"/>
              <a:t> </a:t>
            </a:r>
            <a:r>
              <a:rPr lang="de-DE" dirty="0" err="1"/>
              <a:t>close</a:t>
            </a:r>
            <a:r>
              <a:rPr lang="de-DE" dirty="0"/>
              <a:t> at 23:59 UTC-12</a:t>
            </a:r>
            <a:r>
              <a:rPr lang="de-DE" baseline="30000" dirty="0"/>
              <a:t>4</a:t>
            </a:r>
            <a:r>
              <a:rPr lang="de-DE" dirty="0"/>
              <a:t>on </a:t>
            </a:r>
            <a:r>
              <a:rPr lang="de-DE" dirty="0" err="1"/>
              <a:t>the</a:t>
            </a:r>
            <a:r>
              <a:rPr lang="de-DE" dirty="0"/>
              <a:t> </a:t>
            </a:r>
            <a:r>
              <a:rPr lang="de-DE" dirty="0" err="1"/>
              <a:t>closing</a:t>
            </a:r>
            <a:r>
              <a:rPr lang="de-DE" dirty="0"/>
              <a:t> </a:t>
            </a:r>
            <a:r>
              <a:rPr lang="de-DE" dirty="0" err="1"/>
              <a:t>date</a:t>
            </a:r>
            <a:r>
              <a:rPr lang="de-DE" dirty="0"/>
              <a:t> </a:t>
            </a:r>
            <a:r>
              <a:rPr lang="de-DE" dirty="0" err="1"/>
              <a:t>specified</a:t>
            </a:r>
            <a:r>
              <a:rPr lang="de-DE" dirty="0"/>
              <a:t> on </a:t>
            </a:r>
            <a:r>
              <a:rPr lang="de-DE" dirty="0" err="1"/>
              <a:t>the</a:t>
            </a:r>
            <a:r>
              <a:rPr lang="de-DE" dirty="0"/>
              <a:t> </a:t>
            </a:r>
            <a:r>
              <a:rPr lang="de-DE" dirty="0" err="1"/>
              <a:t>ballot</a:t>
            </a:r>
            <a:r>
              <a:rPr lang="de-DE" dirty="0"/>
              <a:t>. The </a:t>
            </a:r>
            <a:r>
              <a:rPr lang="de-DE" dirty="0" err="1"/>
              <a:t>length</a:t>
            </a:r>
            <a:r>
              <a:rPr lang="de-DE" dirty="0"/>
              <a:t> </a:t>
            </a:r>
            <a:r>
              <a:rPr lang="de-DE" dirty="0" err="1"/>
              <a:t>of</a:t>
            </a:r>
            <a:r>
              <a:rPr lang="de-DE" dirty="0"/>
              <a:t> </a:t>
            </a:r>
            <a:r>
              <a:rPr lang="de-DE" dirty="0" err="1"/>
              <a:t>the</a:t>
            </a:r>
            <a:r>
              <a:rPr lang="de-DE" dirty="0"/>
              <a:t> </a:t>
            </a:r>
            <a:r>
              <a:rPr lang="de-DE" dirty="0" err="1"/>
              <a:t>ballot</a:t>
            </a:r>
            <a:r>
              <a:rPr lang="de-DE" dirty="0"/>
              <a:t> </a:t>
            </a:r>
            <a:r>
              <a:rPr lang="de-DE" dirty="0" err="1"/>
              <a:t>and</a:t>
            </a:r>
            <a:r>
              <a:rPr lang="de-DE" dirty="0"/>
              <a:t> </a:t>
            </a:r>
            <a:r>
              <a:rPr lang="de-DE" dirty="0" err="1"/>
              <a:t>associated</a:t>
            </a:r>
            <a:r>
              <a:rPr lang="de-DE" dirty="0"/>
              <a:t> </a:t>
            </a:r>
            <a:r>
              <a:rPr lang="de-DE" dirty="0" err="1"/>
              <a:t>recirculations</a:t>
            </a:r>
            <a:r>
              <a:rPr lang="de-DE" dirty="0"/>
              <a:t> </a:t>
            </a:r>
            <a:r>
              <a:rPr lang="de-DE" dirty="0" err="1"/>
              <a:t>is</a:t>
            </a:r>
            <a:r>
              <a:rPr lang="de-DE" dirty="0"/>
              <a:t> </a:t>
            </a:r>
            <a:r>
              <a:rPr lang="de-DE" dirty="0" err="1"/>
              <a:t>set</a:t>
            </a:r>
            <a:r>
              <a:rPr lang="de-DE" dirty="0"/>
              <a:t> </a:t>
            </a:r>
            <a:r>
              <a:rPr lang="de-DE" dirty="0" err="1"/>
              <a:t>by</a:t>
            </a:r>
            <a:r>
              <a:rPr lang="de-DE" dirty="0"/>
              <a:t> </a:t>
            </a:r>
            <a:r>
              <a:rPr lang="de-DE" dirty="0" err="1"/>
              <a:t>the</a:t>
            </a:r>
            <a:r>
              <a:rPr lang="de-DE" dirty="0"/>
              <a:t> Sponsor. The initial </a:t>
            </a:r>
            <a:r>
              <a:rPr lang="de-DE" dirty="0" err="1"/>
              <a:t>ballot</a:t>
            </a:r>
            <a:r>
              <a:rPr lang="de-DE" dirty="0"/>
              <a:t> </a:t>
            </a:r>
            <a:r>
              <a:rPr lang="de-DE" dirty="0" err="1"/>
              <a:t>term</a:t>
            </a:r>
            <a:r>
              <a:rPr lang="de-DE" dirty="0"/>
              <a:t> </a:t>
            </a:r>
            <a:r>
              <a:rPr lang="de-DE" dirty="0" err="1"/>
              <a:t>shall</a:t>
            </a:r>
            <a:r>
              <a:rPr lang="de-DE" dirty="0"/>
              <a:t> </a:t>
            </a:r>
            <a:r>
              <a:rPr lang="de-DE" dirty="0" err="1"/>
              <a:t>be</a:t>
            </a:r>
            <a:r>
              <a:rPr lang="de-DE" dirty="0"/>
              <a:t> at least 30 </a:t>
            </a:r>
            <a:r>
              <a:rPr lang="de-DE" dirty="0" err="1"/>
              <a:t>days</a:t>
            </a:r>
            <a:r>
              <a:rPr lang="de-DE" dirty="0"/>
              <a:t> in </a:t>
            </a:r>
            <a:r>
              <a:rPr lang="de-DE" dirty="0" err="1"/>
              <a:t>duration</a:t>
            </a:r>
            <a:r>
              <a:rPr lang="de-DE" dirty="0"/>
              <a:t>. The </a:t>
            </a:r>
            <a:r>
              <a:rPr lang="de-DE" dirty="0" err="1"/>
              <a:t>recirculation</a:t>
            </a:r>
            <a:r>
              <a:rPr lang="de-DE" dirty="0"/>
              <a:t> </a:t>
            </a:r>
            <a:r>
              <a:rPr lang="de-DE" dirty="0" err="1"/>
              <a:t>ballot</a:t>
            </a:r>
            <a:r>
              <a:rPr lang="de-DE" dirty="0"/>
              <a:t> </a:t>
            </a:r>
            <a:r>
              <a:rPr lang="de-DE" dirty="0" err="1"/>
              <a:t>term</a:t>
            </a:r>
            <a:r>
              <a:rPr lang="de-DE" dirty="0"/>
              <a:t> </a:t>
            </a:r>
            <a:r>
              <a:rPr lang="de-DE" dirty="0" err="1"/>
              <a:t>shall</a:t>
            </a:r>
            <a:r>
              <a:rPr lang="de-DE" dirty="0"/>
              <a:t> </a:t>
            </a:r>
            <a:r>
              <a:rPr lang="de-DE" dirty="0" err="1"/>
              <a:t>be</a:t>
            </a:r>
            <a:r>
              <a:rPr lang="de-DE" dirty="0"/>
              <a:t> at least 10 </a:t>
            </a:r>
            <a:r>
              <a:rPr lang="de-DE" dirty="0" err="1"/>
              <a:t>days</a:t>
            </a:r>
            <a:r>
              <a:rPr lang="de-DE" dirty="0"/>
              <a:t> in </a:t>
            </a:r>
            <a:r>
              <a:rPr lang="de-DE" dirty="0" err="1"/>
              <a:t>duration</a:t>
            </a:r>
            <a:r>
              <a:rPr lang="de-DE" dirty="0"/>
              <a:t>.</a:t>
            </a:r>
          </a:p>
          <a:p>
            <a:pPr lvl="1"/>
            <a:r>
              <a:rPr lang="de-DE" dirty="0">
                <a:solidFill>
                  <a:schemeClr val="accent1"/>
                </a:solidFill>
              </a:rPr>
              <a:t>Comment: IEEE 802 WG P&amp;P </a:t>
            </a:r>
            <a:r>
              <a:rPr lang="de-DE" dirty="0" err="1">
                <a:solidFill>
                  <a:schemeClr val="accent1"/>
                </a:solidFill>
              </a:rPr>
              <a:t>require</a:t>
            </a:r>
            <a:r>
              <a:rPr lang="de-DE" dirty="0">
                <a:solidFill>
                  <a:schemeClr val="accent1"/>
                </a:solidFill>
              </a:rPr>
              <a:t> at least 15 </a:t>
            </a:r>
            <a:r>
              <a:rPr lang="de-DE" dirty="0" err="1">
                <a:solidFill>
                  <a:schemeClr val="accent1"/>
                </a:solidFill>
              </a:rPr>
              <a:t>days</a:t>
            </a:r>
            <a:r>
              <a:rPr lang="de-DE" dirty="0">
                <a:solidFill>
                  <a:schemeClr val="accent1"/>
                </a:solidFill>
              </a:rPr>
              <a:t> </a:t>
            </a:r>
            <a:r>
              <a:rPr lang="de-DE" dirty="0" err="1">
                <a:solidFill>
                  <a:schemeClr val="accent1"/>
                </a:solidFill>
              </a:rPr>
              <a:t>for</a:t>
            </a:r>
            <a:r>
              <a:rPr lang="de-DE" dirty="0">
                <a:solidFill>
                  <a:schemeClr val="accent1"/>
                </a:solidFill>
              </a:rPr>
              <a:t> </a:t>
            </a:r>
            <a:r>
              <a:rPr lang="de-DE" dirty="0" err="1">
                <a:solidFill>
                  <a:schemeClr val="accent1"/>
                </a:solidFill>
              </a:rPr>
              <a:t>recirculations</a:t>
            </a:r>
            <a:r>
              <a:rPr lang="de-DE" dirty="0">
                <a:solidFill>
                  <a:schemeClr val="accent1"/>
                </a:solidFill>
              </a:rPr>
              <a:t>.</a:t>
            </a:r>
          </a:p>
          <a:p>
            <a:r>
              <a:rPr lang="de-DE" dirty="0"/>
              <a:t>The Sponsor </a:t>
            </a:r>
            <a:r>
              <a:rPr lang="de-DE" dirty="0" err="1"/>
              <a:t>shall</a:t>
            </a:r>
            <a:r>
              <a:rPr lang="de-DE" dirty="0"/>
              <a:t> </a:t>
            </a:r>
            <a:r>
              <a:rPr lang="de-DE" dirty="0" err="1"/>
              <a:t>assess</a:t>
            </a:r>
            <a:r>
              <a:rPr lang="de-DE" dirty="0"/>
              <a:t> </a:t>
            </a:r>
            <a:r>
              <a:rPr lang="de-DE" dirty="0" err="1"/>
              <a:t>the</a:t>
            </a:r>
            <a:r>
              <a:rPr lang="de-DE" dirty="0"/>
              <a:t> </a:t>
            </a:r>
            <a:r>
              <a:rPr lang="de-DE" dirty="0" err="1"/>
              <a:t>return</a:t>
            </a:r>
            <a:r>
              <a:rPr lang="de-DE" dirty="0"/>
              <a:t> rate </a:t>
            </a:r>
            <a:r>
              <a:rPr lang="de-DE" dirty="0" err="1"/>
              <a:t>of</a:t>
            </a:r>
            <a:r>
              <a:rPr lang="de-DE" dirty="0"/>
              <a:t> </a:t>
            </a:r>
            <a:r>
              <a:rPr lang="de-DE" dirty="0" err="1"/>
              <a:t>the</a:t>
            </a:r>
            <a:r>
              <a:rPr lang="de-DE" dirty="0"/>
              <a:t> </a:t>
            </a:r>
            <a:r>
              <a:rPr lang="de-DE" dirty="0" err="1"/>
              <a:t>first</a:t>
            </a:r>
            <a:r>
              <a:rPr lang="de-DE" dirty="0"/>
              <a:t> </a:t>
            </a:r>
            <a:r>
              <a:rPr lang="de-DE" dirty="0" err="1"/>
              <a:t>ballot</a:t>
            </a:r>
            <a:r>
              <a:rPr lang="de-DE" dirty="0"/>
              <a:t>, </a:t>
            </a:r>
            <a:r>
              <a:rPr lang="de-DE" dirty="0" err="1"/>
              <a:t>where</a:t>
            </a:r>
            <a:r>
              <a:rPr lang="de-DE" dirty="0"/>
              <a:t> </a:t>
            </a:r>
            <a:r>
              <a:rPr lang="de-DE" dirty="0" err="1"/>
              <a:t>the</a:t>
            </a:r>
            <a:r>
              <a:rPr lang="de-DE" dirty="0"/>
              <a:t> </a:t>
            </a:r>
            <a:r>
              <a:rPr lang="de-DE" dirty="0" err="1"/>
              <a:t>return</a:t>
            </a:r>
            <a:r>
              <a:rPr lang="de-DE" dirty="0"/>
              <a:t> </a:t>
            </a:r>
            <a:r>
              <a:rPr lang="de-DE" dirty="0" err="1"/>
              <a:t>is</a:t>
            </a:r>
            <a:r>
              <a:rPr lang="de-DE" dirty="0"/>
              <a:t> </a:t>
            </a:r>
            <a:r>
              <a:rPr lang="de-DE" dirty="0" err="1"/>
              <a:t>the</a:t>
            </a:r>
            <a:r>
              <a:rPr lang="de-DE" dirty="0"/>
              <a:t> </a:t>
            </a:r>
            <a:r>
              <a:rPr lang="de-DE" dirty="0" err="1"/>
              <a:t>ratio</a:t>
            </a:r>
            <a:r>
              <a:rPr lang="de-DE" dirty="0"/>
              <a:t> </a:t>
            </a:r>
            <a:r>
              <a:rPr lang="de-DE" dirty="0" err="1"/>
              <a:t>of</a:t>
            </a:r>
            <a:r>
              <a:rPr lang="de-DE" dirty="0"/>
              <a:t> </a:t>
            </a:r>
            <a:r>
              <a:rPr lang="de-DE" dirty="0" err="1"/>
              <a:t>the</a:t>
            </a:r>
            <a:r>
              <a:rPr lang="de-DE" dirty="0"/>
              <a:t> </a:t>
            </a:r>
            <a:r>
              <a:rPr lang="de-DE" dirty="0" err="1"/>
              <a:t>sum</a:t>
            </a:r>
            <a:r>
              <a:rPr lang="de-DE" dirty="0"/>
              <a:t> </a:t>
            </a:r>
            <a:r>
              <a:rPr lang="de-DE" dirty="0" err="1"/>
              <a:t>of</a:t>
            </a:r>
            <a:r>
              <a:rPr lang="de-DE" dirty="0"/>
              <a:t> Sponsor </a:t>
            </a:r>
            <a:r>
              <a:rPr lang="de-DE" dirty="0" err="1"/>
              <a:t>balloting</a:t>
            </a:r>
            <a:r>
              <a:rPr lang="de-DE" dirty="0"/>
              <a:t> </a:t>
            </a:r>
            <a:r>
              <a:rPr lang="de-DE" dirty="0" err="1"/>
              <a:t>group</a:t>
            </a:r>
            <a:r>
              <a:rPr lang="de-DE" dirty="0"/>
              <a:t> </a:t>
            </a:r>
            <a:r>
              <a:rPr lang="de-DE" dirty="0" err="1"/>
              <a:t>members</a:t>
            </a:r>
            <a:r>
              <a:rPr lang="de-DE" dirty="0"/>
              <a:t>’ </a:t>
            </a:r>
            <a:r>
              <a:rPr lang="de-DE" dirty="0" err="1"/>
              <a:t>Approve</a:t>
            </a:r>
            <a:r>
              <a:rPr lang="de-DE" dirty="0"/>
              <a:t>, Do Not </a:t>
            </a:r>
            <a:r>
              <a:rPr lang="de-DE" dirty="0" err="1"/>
              <a:t>Approve</a:t>
            </a:r>
            <a:r>
              <a:rPr lang="de-DE" dirty="0"/>
              <a:t>, </a:t>
            </a:r>
            <a:r>
              <a:rPr lang="de-DE" dirty="0" err="1"/>
              <a:t>and</a:t>
            </a:r>
            <a:r>
              <a:rPr lang="de-DE" dirty="0"/>
              <a:t> </a:t>
            </a:r>
            <a:r>
              <a:rPr lang="de-DE" dirty="0" err="1"/>
              <a:t>Abstain</a:t>
            </a:r>
            <a:r>
              <a:rPr lang="de-DE" dirty="0"/>
              <a:t> </a:t>
            </a:r>
            <a:r>
              <a:rPr lang="de-DE" dirty="0" err="1"/>
              <a:t>votes</a:t>
            </a:r>
            <a:r>
              <a:rPr lang="de-DE" dirty="0"/>
              <a:t> </a:t>
            </a:r>
            <a:r>
              <a:rPr lang="de-DE" dirty="0" err="1"/>
              <a:t>to</a:t>
            </a:r>
            <a:r>
              <a:rPr lang="de-DE" dirty="0"/>
              <a:t> </a:t>
            </a:r>
            <a:r>
              <a:rPr lang="de-DE" dirty="0" err="1"/>
              <a:t>the</a:t>
            </a:r>
            <a:r>
              <a:rPr lang="de-DE" dirty="0"/>
              <a:t> </a:t>
            </a:r>
            <a:r>
              <a:rPr lang="de-DE" dirty="0" err="1"/>
              <a:t>count</a:t>
            </a:r>
            <a:r>
              <a:rPr lang="de-DE" dirty="0"/>
              <a:t> </a:t>
            </a:r>
            <a:r>
              <a:rPr lang="de-DE" dirty="0" err="1"/>
              <a:t>of</a:t>
            </a:r>
            <a:r>
              <a:rPr lang="de-DE" dirty="0"/>
              <a:t> Sponsor </a:t>
            </a:r>
            <a:r>
              <a:rPr lang="de-DE" dirty="0" err="1"/>
              <a:t>balloting</a:t>
            </a:r>
            <a:r>
              <a:rPr lang="de-DE" dirty="0"/>
              <a:t> </a:t>
            </a:r>
            <a:r>
              <a:rPr lang="de-DE" dirty="0" err="1"/>
              <a:t>group</a:t>
            </a:r>
            <a:r>
              <a:rPr lang="de-DE" dirty="0"/>
              <a:t> </a:t>
            </a:r>
            <a:r>
              <a:rPr lang="de-DE" dirty="0" err="1"/>
              <a:t>members</a:t>
            </a:r>
            <a:r>
              <a:rPr lang="de-DE" dirty="0"/>
              <a:t>.</a:t>
            </a:r>
          </a:p>
          <a:p>
            <a:r>
              <a:rPr lang="de-DE" dirty="0"/>
              <a:t>In </a:t>
            </a:r>
            <a:r>
              <a:rPr lang="de-DE" dirty="0" err="1"/>
              <a:t>the</a:t>
            </a:r>
            <a:r>
              <a:rPr lang="de-DE" dirty="0"/>
              <a:t> </a:t>
            </a:r>
            <a:r>
              <a:rPr lang="de-DE" dirty="0" err="1"/>
              <a:t>first</a:t>
            </a:r>
            <a:r>
              <a:rPr lang="de-DE" dirty="0"/>
              <a:t> </a:t>
            </a:r>
            <a:r>
              <a:rPr lang="de-DE" dirty="0" err="1"/>
              <a:t>ballot</a:t>
            </a:r>
            <a:r>
              <a:rPr lang="de-DE" dirty="0"/>
              <a:t>, </a:t>
            </a:r>
            <a:r>
              <a:rPr lang="de-DE" dirty="0" err="1"/>
              <a:t>if</a:t>
            </a:r>
            <a:r>
              <a:rPr lang="de-DE" dirty="0"/>
              <a:t> </a:t>
            </a:r>
            <a:r>
              <a:rPr lang="de-DE" dirty="0" err="1"/>
              <a:t>the</a:t>
            </a:r>
            <a:r>
              <a:rPr lang="de-DE" dirty="0"/>
              <a:t> </a:t>
            </a:r>
            <a:r>
              <a:rPr lang="de-DE" dirty="0" err="1"/>
              <a:t>ballot</a:t>
            </a:r>
            <a:r>
              <a:rPr lang="de-DE" dirty="0"/>
              <a:t> </a:t>
            </a:r>
            <a:r>
              <a:rPr lang="de-DE" dirty="0" err="1"/>
              <a:t>has</a:t>
            </a:r>
            <a:r>
              <a:rPr lang="de-DE" dirty="0"/>
              <a:t> not </a:t>
            </a:r>
            <a:r>
              <a:rPr lang="de-DE" dirty="0" err="1"/>
              <a:t>achieved</a:t>
            </a:r>
            <a:r>
              <a:rPr lang="de-DE" dirty="0"/>
              <a:t> a 75% </a:t>
            </a:r>
            <a:r>
              <a:rPr lang="de-DE" dirty="0" err="1"/>
              <a:t>return</a:t>
            </a:r>
            <a:r>
              <a:rPr lang="de-DE" dirty="0"/>
              <a:t> </a:t>
            </a:r>
            <a:r>
              <a:rPr lang="de-DE" dirty="0" err="1"/>
              <a:t>by</a:t>
            </a:r>
            <a:r>
              <a:rPr lang="de-DE" dirty="0"/>
              <a:t> </a:t>
            </a:r>
            <a:r>
              <a:rPr lang="de-DE" dirty="0" err="1"/>
              <a:t>the</a:t>
            </a:r>
            <a:r>
              <a:rPr lang="de-DE" dirty="0"/>
              <a:t> </a:t>
            </a:r>
            <a:r>
              <a:rPr lang="de-DE" dirty="0" err="1"/>
              <a:t>specified</a:t>
            </a:r>
            <a:r>
              <a:rPr lang="de-DE" dirty="0"/>
              <a:t> </a:t>
            </a:r>
            <a:r>
              <a:rPr lang="de-DE" dirty="0" err="1"/>
              <a:t>closing</a:t>
            </a:r>
            <a:r>
              <a:rPr lang="de-DE" dirty="0"/>
              <a:t> </a:t>
            </a:r>
            <a:r>
              <a:rPr lang="de-DE" dirty="0" err="1"/>
              <a:t>date</a:t>
            </a:r>
            <a:r>
              <a:rPr lang="de-DE" dirty="0"/>
              <a:t>, </a:t>
            </a:r>
            <a:r>
              <a:rPr lang="de-DE" dirty="0" err="1"/>
              <a:t>the</a:t>
            </a:r>
            <a:r>
              <a:rPr lang="de-DE" dirty="0"/>
              <a:t> </a:t>
            </a:r>
            <a:r>
              <a:rPr lang="de-DE" dirty="0" err="1"/>
              <a:t>ballot</a:t>
            </a:r>
            <a:r>
              <a:rPr lang="de-DE" dirty="0"/>
              <a:t> </a:t>
            </a:r>
            <a:r>
              <a:rPr lang="de-DE" dirty="0" err="1"/>
              <a:t>maybe</a:t>
            </a:r>
            <a:r>
              <a:rPr lang="de-DE" dirty="0"/>
              <a:t> </a:t>
            </a:r>
            <a:r>
              <a:rPr lang="de-DE" dirty="0" err="1"/>
              <a:t>extended</a:t>
            </a:r>
            <a:r>
              <a:rPr lang="de-DE" dirty="0"/>
              <a:t> </a:t>
            </a:r>
            <a:r>
              <a:rPr lang="de-DE" dirty="0" err="1"/>
              <a:t>to</a:t>
            </a:r>
            <a:r>
              <a:rPr lang="de-DE" dirty="0"/>
              <a:t> </a:t>
            </a:r>
            <a:r>
              <a:rPr lang="de-DE" dirty="0" err="1"/>
              <a:t>close</a:t>
            </a:r>
            <a:r>
              <a:rPr lang="de-DE" dirty="0"/>
              <a:t> </a:t>
            </a:r>
            <a:r>
              <a:rPr lang="de-DE" dirty="0" err="1"/>
              <a:t>when</a:t>
            </a:r>
            <a:r>
              <a:rPr lang="de-DE" dirty="0"/>
              <a:t> a 75% </a:t>
            </a:r>
            <a:r>
              <a:rPr lang="de-DE" dirty="0" err="1"/>
              <a:t>return</a:t>
            </a:r>
            <a:r>
              <a:rPr lang="de-DE" dirty="0"/>
              <a:t> </a:t>
            </a:r>
            <a:r>
              <a:rPr lang="de-DE" dirty="0" err="1"/>
              <a:t>is</a:t>
            </a:r>
            <a:r>
              <a:rPr lang="de-DE" dirty="0"/>
              <a:t> </a:t>
            </a:r>
            <a:r>
              <a:rPr lang="de-DE" dirty="0" err="1"/>
              <a:t>received</a:t>
            </a:r>
            <a:r>
              <a:rPr lang="de-DE" dirty="0"/>
              <a:t>. This </a:t>
            </a:r>
            <a:r>
              <a:rPr lang="de-DE" dirty="0" err="1"/>
              <a:t>extension</a:t>
            </a:r>
            <a:r>
              <a:rPr lang="de-DE" dirty="0"/>
              <a:t> </a:t>
            </a:r>
            <a:r>
              <a:rPr lang="de-DE" dirty="0" err="1"/>
              <a:t>for</a:t>
            </a:r>
            <a:r>
              <a:rPr lang="de-DE" dirty="0"/>
              <a:t> </a:t>
            </a:r>
            <a:r>
              <a:rPr lang="de-DE" dirty="0" err="1"/>
              <a:t>receipt</a:t>
            </a:r>
            <a:r>
              <a:rPr lang="de-DE" dirty="0"/>
              <a:t> </a:t>
            </a:r>
            <a:r>
              <a:rPr lang="de-DE" dirty="0" err="1"/>
              <a:t>of</a:t>
            </a:r>
            <a:r>
              <a:rPr lang="de-DE" dirty="0"/>
              <a:t> a 75% </a:t>
            </a:r>
            <a:r>
              <a:rPr lang="de-DE" dirty="0" err="1"/>
              <a:t>return</a:t>
            </a:r>
            <a:r>
              <a:rPr lang="de-DE" dirty="0"/>
              <a:t> </a:t>
            </a:r>
            <a:r>
              <a:rPr lang="de-DE" dirty="0" err="1"/>
              <a:t>shall</a:t>
            </a:r>
            <a:r>
              <a:rPr lang="de-DE" dirty="0"/>
              <a:t> not </a:t>
            </a:r>
            <a:r>
              <a:rPr lang="de-DE" dirty="0" err="1"/>
              <a:t>belonger</a:t>
            </a:r>
            <a:r>
              <a:rPr lang="de-DE" dirty="0"/>
              <a:t> </a:t>
            </a:r>
            <a:r>
              <a:rPr lang="de-DE" dirty="0" err="1"/>
              <a:t>than</a:t>
            </a:r>
            <a:r>
              <a:rPr lang="de-DE" dirty="0"/>
              <a:t> 60 </a:t>
            </a:r>
            <a:r>
              <a:rPr lang="de-DE" dirty="0" err="1"/>
              <a:t>days</a:t>
            </a:r>
            <a:r>
              <a:rPr lang="de-DE" dirty="0"/>
              <a:t>.</a:t>
            </a:r>
          </a:p>
          <a:p>
            <a:pPr lvl="1"/>
            <a:r>
              <a:rPr lang="de-DE" dirty="0">
                <a:solidFill>
                  <a:schemeClr val="accent1"/>
                </a:solidFill>
              </a:rPr>
              <a:t>Comment: IEEE 802 WG P&amp;P </a:t>
            </a:r>
            <a:r>
              <a:rPr lang="de-DE" dirty="0" err="1">
                <a:solidFill>
                  <a:schemeClr val="accent1"/>
                </a:solidFill>
              </a:rPr>
              <a:t>require</a:t>
            </a:r>
            <a:r>
              <a:rPr lang="de-DE" dirty="0">
                <a:solidFill>
                  <a:schemeClr val="accent1"/>
                </a:solidFill>
              </a:rPr>
              <a:t> at least 50% </a:t>
            </a:r>
            <a:r>
              <a:rPr lang="de-DE" dirty="0" err="1">
                <a:solidFill>
                  <a:schemeClr val="accent1"/>
                </a:solidFill>
              </a:rPr>
              <a:t>return</a:t>
            </a:r>
            <a:r>
              <a:rPr lang="de-DE" dirty="0">
                <a:solidFill>
                  <a:schemeClr val="accent1"/>
                </a:solidFill>
              </a:rPr>
              <a:t> rate </a:t>
            </a:r>
            <a:r>
              <a:rPr lang="de-DE" dirty="0" err="1">
                <a:solidFill>
                  <a:schemeClr val="accent1"/>
                </a:solidFill>
              </a:rPr>
              <a:t>to</a:t>
            </a:r>
            <a:r>
              <a:rPr lang="de-DE" dirty="0">
                <a:solidFill>
                  <a:schemeClr val="accent1"/>
                </a:solidFill>
              </a:rPr>
              <a:t> </a:t>
            </a:r>
            <a:r>
              <a:rPr lang="de-DE" dirty="0" err="1">
                <a:solidFill>
                  <a:schemeClr val="accent1"/>
                </a:solidFill>
              </a:rPr>
              <a:t>close</a:t>
            </a:r>
            <a:r>
              <a:rPr lang="de-DE" dirty="0">
                <a:solidFill>
                  <a:schemeClr val="accent1"/>
                </a:solidFill>
              </a:rPr>
              <a:t>.</a:t>
            </a:r>
          </a:p>
          <a:p>
            <a:endParaRPr lang="en-US" dirty="0"/>
          </a:p>
        </p:txBody>
      </p:sp>
      <p:sp>
        <p:nvSpPr>
          <p:cNvPr id="6" name="Rectangle 5">
            <a:extLst>
              <a:ext uri="{FF2B5EF4-FFF2-40B4-BE49-F238E27FC236}">
                <a16:creationId xmlns:a16="http://schemas.microsoft.com/office/drawing/2014/main" id="{4ACE1FF3-1281-4147-8CBC-2DBC9E0A92BF}"/>
              </a:ext>
            </a:extLst>
          </p:cNvPr>
          <p:cNvSpPr/>
          <p:nvPr/>
        </p:nvSpPr>
        <p:spPr>
          <a:xfrm>
            <a:off x="683568" y="6309320"/>
            <a:ext cx="2716962" cy="276999"/>
          </a:xfrm>
          <a:prstGeom prst="rect">
            <a:avLst/>
          </a:prstGeom>
        </p:spPr>
        <p:txBody>
          <a:bodyPr wrap="none">
            <a:spAutoFit/>
          </a:bodyPr>
          <a:lstStyle/>
          <a:p>
            <a:r>
              <a:rPr lang="de-DE" baseline="30000" dirty="0">
                <a:latin typeface="+mn-lt"/>
              </a:rPr>
              <a:t>4</a:t>
            </a:r>
            <a:r>
              <a:rPr lang="de-DE" dirty="0">
                <a:latin typeface="+mn-lt"/>
              </a:rPr>
              <a:t>UTC </a:t>
            </a:r>
            <a:r>
              <a:rPr lang="de-DE" dirty="0" err="1">
                <a:latin typeface="+mn-lt"/>
              </a:rPr>
              <a:t>is</a:t>
            </a:r>
            <a:r>
              <a:rPr lang="de-DE" dirty="0">
                <a:latin typeface="+mn-lt"/>
              </a:rPr>
              <a:t> </a:t>
            </a:r>
            <a:r>
              <a:rPr lang="de-DE" dirty="0" err="1">
                <a:latin typeface="+mn-lt"/>
              </a:rPr>
              <a:t>Coordinated</a:t>
            </a:r>
            <a:r>
              <a:rPr lang="de-DE" dirty="0">
                <a:latin typeface="+mn-lt"/>
              </a:rPr>
              <a:t> Universal Time.</a:t>
            </a:r>
          </a:p>
        </p:txBody>
      </p:sp>
    </p:spTree>
    <p:extLst>
      <p:ext uri="{BB962C8B-B14F-4D97-AF65-F5344CB8AC3E}">
        <p14:creationId xmlns:p14="http://schemas.microsoft.com/office/powerpoint/2010/main" val="17334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3BF15-1585-AC41-B90D-0E2B9252B572}"/>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01AE0927-DCC7-FA41-BD1C-2CAA86D17565}"/>
              </a:ext>
            </a:extLst>
          </p:cNvPr>
          <p:cNvSpPr>
            <a:spLocks noGrp="1"/>
          </p:cNvSpPr>
          <p:nvPr>
            <p:ph idx="1"/>
          </p:nvPr>
        </p:nvSpPr>
        <p:spPr>
          <a:xfrm>
            <a:off x="457200" y="1412874"/>
            <a:ext cx="8229600" cy="5256485"/>
          </a:xfrm>
        </p:spPr>
        <p:txBody>
          <a:bodyPr>
            <a:normAutofit fontScale="55000" lnSpcReduction="20000"/>
          </a:bodyPr>
          <a:lstStyle/>
          <a:p>
            <a:pPr marL="0" indent="0">
              <a:buNone/>
            </a:pPr>
            <a:r>
              <a:rPr lang="en-US" b="1" dirty="0"/>
              <a:t>5.4.3.2 Voting in the ballot</a:t>
            </a:r>
            <a:br>
              <a:rPr lang="en-US" b="1" dirty="0"/>
            </a:br>
            <a:r>
              <a:rPr lang="en-US" dirty="0"/>
              <a:t>The ballot shall provide the following choices to Sponsor balloting group members:</a:t>
            </a:r>
          </a:p>
          <a:p>
            <a:pPr marL="0" indent="0">
              <a:buNone/>
            </a:pPr>
            <a:r>
              <a:rPr lang="en-US" dirty="0"/>
              <a:t>a) </a:t>
            </a:r>
            <a:r>
              <a:rPr lang="en-US" i="1" dirty="0"/>
              <a:t>Approve (Affirmative).</a:t>
            </a:r>
          </a:p>
          <a:p>
            <a:r>
              <a:rPr lang="en-US" dirty="0"/>
              <a:t>This vote may be accompanied by comments suggesting corrections and improvements. All comments shall be considered; making a change to the proposed standard as a result of the comments is left to the discretion of the Sponsor.</a:t>
            </a:r>
          </a:p>
          <a:p>
            <a:pPr marL="0" indent="0">
              <a:buNone/>
            </a:pPr>
            <a:r>
              <a:rPr lang="en-US" dirty="0"/>
              <a:t>b) </a:t>
            </a:r>
            <a:r>
              <a:rPr lang="en-US" i="1" dirty="0"/>
              <a:t>Do Not Approve (Negative with comment).</a:t>
            </a:r>
          </a:p>
          <a:p>
            <a:r>
              <a:rPr lang="en-US" dirty="0"/>
              <a:t>This vote must be accompanied by one or more specific objections with proposed resolution in sufficient detail so that the specific wording of the changes that will cause the </a:t>
            </a:r>
            <a:r>
              <a:rPr lang="en-US" i="1" dirty="0"/>
              <a:t>Do Not Approve </a:t>
            </a:r>
            <a:r>
              <a:rPr lang="en-US" dirty="0"/>
              <a:t>voter to change his or her vote to </a:t>
            </a:r>
            <a:r>
              <a:rPr lang="en-US" i="1" dirty="0"/>
              <a:t>Approve </a:t>
            </a:r>
            <a:r>
              <a:rPr lang="en-US" dirty="0"/>
              <a:t>can readily be determined. The Sponsor shall encourage the submission of comments with all </a:t>
            </a:r>
            <a:r>
              <a:rPr lang="en-US" i="1" dirty="0"/>
              <a:t>Do Not Approve </a:t>
            </a:r>
            <a:r>
              <a:rPr lang="en-US" dirty="0"/>
              <a:t>ballots.</a:t>
            </a:r>
          </a:p>
          <a:p>
            <a:r>
              <a:rPr lang="en-US" dirty="0"/>
              <a:t>Balloters who vote </a:t>
            </a:r>
            <a:r>
              <a:rPr lang="en-US" i="1" dirty="0"/>
              <a:t>Do Not Approve </a:t>
            </a:r>
            <a:r>
              <a:rPr lang="en-US" dirty="0"/>
              <a:t>shall be permitted to differentiate those comments that caused their </a:t>
            </a:r>
            <a:r>
              <a:rPr lang="en-US" i="1" dirty="0"/>
              <a:t>Do Not Approve </a:t>
            </a:r>
            <a:r>
              <a:rPr lang="en-US" dirty="0"/>
              <a:t>vote from other comments that they may wish to submit. Any comments that are explicitly identified not to be part of the </a:t>
            </a:r>
            <a:r>
              <a:rPr lang="en-US" i="1" dirty="0"/>
              <a:t>Do Not Approve </a:t>
            </a:r>
            <a:r>
              <a:rPr lang="en-US" dirty="0"/>
              <a:t>vote shall be treated as comments associated with an </a:t>
            </a:r>
            <a:r>
              <a:rPr lang="en-US" i="1" dirty="0">
                <a:hlinkClick r:id="rId2"/>
              </a:rPr>
              <a:t>Approve (Affirmative) </a:t>
            </a:r>
            <a:r>
              <a:rPr lang="en-US" dirty="0">
                <a:hlinkClick r:id="rId2"/>
              </a:rPr>
              <a:t>vote</a:t>
            </a:r>
            <a:r>
              <a:rPr lang="en-US" dirty="0"/>
              <a:t>.</a:t>
            </a:r>
          </a:p>
          <a:p>
            <a:r>
              <a:rPr lang="en-US" dirty="0"/>
              <a:t>If no comments are submitted associated with the </a:t>
            </a:r>
            <a:r>
              <a:rPr lang="en-US" i="1" dirty="0"/>
              <a:t>Do Not Approve </a:t>
            </a:r>
            <a:r>
              <a:rPr lang="en-US" dirty="0"/>
              <a:t>vote, then the vote shall be counted in the total tally of votes as a </a:t>
            </a:r>
            <a:r>
              <a:rPr lang="en-US" i="1" dirty="0"/>
              <a:t>Do Not Approve (Negative without comment)</a:t>
            </a:r>
            <a:r>
              <a:rPr lang="en-US" dirty="0"/>
              <a:t>.</a:t>
            </a:r>
          </a:p>
        </p:txBody>
      </p:sp>
    </p:spTree>
    <p:extLst>
      <p:ext uri="{BB962C8B-B14F-4D97-AF65-F5344CB8AC3E}">
        <p14:creationId xmlns:p14="http://schemas.microsoft.com/office/powerpoint/2010/main" val="307499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3BF15-1585-AC41-B90D-0E2B9252B572}"/>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01AE0927-DCC7-FA41-BD1C-2CAA86D17565}"/>
              </a:ext>
            </a:extLst>
          </p:cNvPr>
          <p:cNvSpPr>
            <a:spLocks noGrp="1"/>
          </p:cNvSpPr>
          <p:nvPr>
            <p:ph idx="1"/>
          </p:nvPr>
        </p:nvSpPr>
        <p:spPr>
          <a:xfrm>
            <a:off x="457200" y="1412875"/>
            <a:ext cx="8229600" cy="4968453"/>
          </a:xfrm>
        </p:spPr>
        <p:txBody>
          <a:bodyPr>
            <a:normAutofit fontScale="55000" lnSpcReduction="20000"/>
          </a:bodyPr>
          <a:lstStyle/>
          <a:p>
            <a:pPr marL="0" indent="0">
              <a:buNone/>
            </a:pPr>
            <a:r>
              <a:rPr lang="en-US" b="1" dirty="0"/>
              <a:t>Continue: 5.4.3.2 (Voting in the ballot)</a:t>
            </a:r>
          </a:p>
          <a:p>
            <a:pPr marL="0" indent="0">
              <a:buNone/>
            </a:pPr>
            <a:r>
              <a:rPr lang="en-US" dirty="0"/>
              <a:t>Continue: b) </a:t>
            </a:r>
            <a:r>
              <a:rPr lang="en-US" i="1" dirty="0"/>
              <a:t>Do Not Approve (Negative with comment).</a:t>
            </a:r>
          </a:p>
          <a:p>
            <a:r>
              <a:rPr lang="en-US" dirty="0"/>
              <a:t>If </a:t>
            </a:r>
            <a:r>
              <a:rPr lang="en-US" dirty="0" err="1"/>
              <a:t>i</a:t>
            </a:r>
            <a:r>
              <a:rPr lang="en-US" dirty="0"/>
              <a:t>) all comments associated with a </a:t>
            </a:r>
            <a:r>
              <a:rPr lang="en-US" i="1" dirty="0"/>
              <a:t>Do Not Approve </a:t>
            </a:r>
            <a:r>
              <a:rPr lang="en-US" dirty="0"/>
              <a:t>vote are deemed by the Sponsor as out-of-scope and ii) the balloter is notified that the comment(s) are out-of-scope and such notifications are accompanied with specific rationale for such out-of-scope determination, then the vote may be counted in the total tally of votes as a </a:t>
            </a:r>
            <a:r>
              <a:rPr lang="en-US" i="1" dirty="0"/>
              <a:t>Do Not Approve (Negative without comment)</a:t>
            </a:r>
            <a:r>
              <a:rPr lang="en-US" dirty="0"/>
              <a:t>.</a:t>
            </a:r>
          </a:p>
          <a:p>
            <a:r>
              <a:rPr lang="en-US" dirty="0"/>
              <a:t>During a recirculation ballot, </a:t>
            </a:r>
            <a:r>
              <a:rPr lang="en-US" i="1" dirty="0"/>
              <a:t>Do Not Approve </a:t>
            </a:r>
            <a:r>
              <a:rPr lang="en-US" dirty="0"/>
              <a:t>voters may indicate acceptance of the response to any or all comments associated with their </a:t>
            </a:r>
            <a:r>
              <a:rPr lang="en-US" i="1" dirty="0"/>
              <a:t>Do Not Approve </a:t>
            </a:r>
            <a:r>
              <a:rPr lang="en-US" dirty="0"/>
              <a:t>vote. Each </a:t>
            </a:r>
            <a:r>
              <a:rPr lang="en-US" i="1" dirty="0"/>
              <a:t>Do Not Approve </a:t>
            </a:r>
            <a:r>
              <a:rPr lang="en-US" dirty="0"/>
              <a:t>voter shall be given an opportunity to review comment responses, determine if he or she is satisfied, either entirely or in part, and either to change his or her vote to </a:t>
            </a:r>
            <a:r>
              <a:rPr lang="en-US" i="1" dirty="0"/>
              <a:t>Approve</a:t>
            </a:r>
            <a:r>
              <a:rPr lang="en-US" dirty="0"/>
              <a:t>, to </a:t>
            </a:r>
            <a:r>
              <a:rPr lang="en-US" i="1" dirty="0"/>
              <a:t>Abstain</a:t>
            </a:r>
            <a:r>
              <a:rPr lang="en-US" dirty="0"/>
              <a:t>, or to retain his or her </a:t>
            </a:r>
            <a:r>
              <a:rPr lang="en-US" i="1" dirty="0"/>
              <a:t>Do Not Approve </a:t>
            </a:r>
            <a:r>
              <a:rPr lang="en-US" dirty="0"/>
              <a:t>vote.</a:t>
            </a:r>
          </a:p>
          <a:p>
            <a:pPr marL="0" indent="0">
              <a:buNone/>
            </a:pPr>
            <a:r>
              <a:rPr lang="en-US" dirty="0"/>
              <a:t>c) </a:t>
            </a:r>
            <a:r>
              <a:rPr lang="en-US" i="1" dirty="0"/>
              <a:t>Abstain.</a:t>
            </a:r>
          </a:p>
          <a:p>
            <a:r>
              <a:rPr lang="en-US" dirty="0"/>
              <a:t>This category is provided to allow for ballot returns from Sponsor balloting group members who do not wish to vote </a:t>
            </a:r>
            <a:r>
              <a:rPr lang="en-US" i="1" dirty="0"/>
              <a:t>Approve </a:t>
            </a:r>
            <a:r>
              <a:rPr lang="en-US" dirty="0"/>
              <a:t>or </a:t>
            </a:r>
            <a:r>
              <a:rPr lang="en-US" i="1" dirty="0"/>
              <a:t>Do Not Approve </a:t>
            </a:r>
            <a:r>
              <a:rPr lang="en-US" dirty="0"/>
              <a:t>because of conflict of interest, lack of expertise, or other reasons.</a:t>
            </a:r>
          </a:p>
          <a:p>
            <a:pPr marL="0" indent="0">
              <a:buNone/>
            </a:pPr>
            <a:r>
              <a:rPr lang="en-US" dirty="0"/>
              <a:t>During a recirculation ballot, Sponsor balloting group members shall have an opportunity to cast votes or change their previously cast votes.</a:t>
            </a:r>
          </a:p>
        </p:txBody>
      </p:sp>
    </p:spTree>
    <p:extLst>
      <p:ext uri="{BB962C8B-B14F-4D97-AF65-F5344CB8AC3E}">
        <p14:creationId xmlns:p14="http://schemas.microsoft.com/office/powerpoint/2010/main" val="1426925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3BF15-1585-AC41-B90D-0E2B9252B572}"/>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01AE0927-DCC7-FA41-BD1C-2CAA86D17565}"/>
              </a:ext>
            </a:extLst>
          </p:cNvPr>
          <p:cNvSpPr>
            <a:spLocks noGrp="1"/>
          </p:cNvSpPr>
          <p:nvPr>
            <p:ph idx="1"/>
          </p:nvPr>
        </p:nvSpPr>
        <p:spPr>
          <a:xfrm>
            <a:off x="457200" y="1412874"/>
            <a:ext cx="8229600" cy="4896445"/>
          </a:xfrm>
        </p:spPr>
        <p:txBody>
          <a:bodyPr>
            <a:normAutofit fontScale="62500" lnSpcReduction="20000"/>
          </a:bodyPr>
          <a:lstStyle/>
          <a:p>
            <a:pPr marL="0" indent="0">
              <a:buNone/>
            </a:pPr>
            <a:r>
              <a:rPr lang="en-US" b="1" dirty="0"/>
              <a:t>5.4.3.3 Comments in the ballot</a:t>
            </a:r>
          </a:p>
          <a:p>
            <a:r>
              <a:rPr lang="en-US" dirty="0"/>
              <a:t>The Sponsor shall consider all comments that are received by the close of the ballot.</a:t>
            </a:r>
          </a:p>
          <a:p>
            <a:r>
              <a:rPr lang="en-US" dirty="0"/>
              <a:t>Sponsors shall provide evidence of the consideration of each comment via approved IEEE Standards Association balloting tools. Such evidence shall include (</a:t>
            </a:r>
            <a:r>
              <a:rPr lang="en-US" dirty="0" err="1"/>
              <a:t>i</a:t>
            </a:r>
            <a:r>
              <a:rPr lang="en-US" dirty="0"/>
              <a:t>) an indication of whether the resolution proposed by the comment was accepted, revised, or rejected and (ii) for comments that are not accepted verbatim, an explanation for the rejection of the comment or for revision of the change proposed by the commenter.</a:t>
            </a:r>
          </a:p>
          <a:p>
            <a:r>
              <a:rPr lang="en-US" dirty="0"/>
              <a:t>The Sponsor shall make a reasonable attempt to resolve all </a:t>
            </a:r>
            <a:r>
              <a:rPr lang="en-US" i="1" dirty="0"/>
              <a:t>Do Not Approve </a:t>
            </a:r>
            <a:r>
              <a:rPr lang="en-US" dirty="0"/>
              <a:t>votes that are accompanied by comments.</a:t>
            </a:r>
          </a:p>
          <a:p>
            <a:r>
              <a:rPr lang="en-US" dirty="0"/>
              <a:t>Until the proposed standard has achieved 75% approval, comments can be based on any portion of the proposed standard. Comments not based on the proposed standard may be deemed out-of-scope of the standards balloting process by the Sponsor.</a:t>
            </a:r>
          </a:p>
          <a:p>
            <a:pPr marL="0" indent="0">
              <a:buNone/>
            </a:pPr>
            <a:endParaRPr lang="en-US" dirty="0"/>
          </a:p>
        </p:txBody>
      </p:sp>
    </p:spTree>
    <p:extLst>
      <p:ext uri="{BB962C8B-B14F-4D97-AF65-F5344CB8AC3E}">
        <p14:creationId xmlns:p14="http://schemas.microsoft.com/office/powerpoint/2010/main" val="2470642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3BF15-1585-AC41-B90D-0E2B9252B572}"/>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01AE0927-DCC7-FA41-BD1C-2CAA86D17565}"/>
              </a:ext>
            </a:extLst>
          </p:cNvPr>
          <p:cNvSpPr>
            <a:spLocks noGrp="1"/>
          </p:cNvSpPr>
          <p:nvPr>
            <p:ph idx="1"/>
          </p:nvPr>
        </p:nvSpPr>
        <p:spPr>
          <a:xfrm>
            <a:off x="457200" y="1412874"/>
            <a:ext cx="8229600" cy="4896445"/>
          </a:xfrm>
        </p:spPr>
        <p:txBody>
          <a:bodyPr>
            <a:normAutofit fontScale="55000" lnSpcReduction="20000"/>
          </a:bodyPr>
          <a:lstStyle/>
          <a:p>
            <a:pPr marL="0" indent="0">
              <a:buNone/>
            </a:pPr>
            <a:r>
              <a:rPr lang="en-US" b="1" dirty="0"/>
              <a:t>Continue: 5.4.3.3 (Comments in the ballot)</a:t>
            </a:r>
          </a:p>
          <a:p>
            <a:r>
              <a:rPr lang="en-US" dirty="0"/>
              <a:t>Once the proposed standard has achieved 75% approval, comments in subsequent ballots shall be based only on the changed portions of the balloted proposed standard, portions of the balloted proposed standard affected by the changes, or portions of the balloted proposed standard that are the subject of unresolved comments associated with </a:t>
            </a:r>
            <a:r>
              <a:rPr lang="en-US" i="1" dirty="0"/>
              <a:t>Do Not Approve </a:t>
            </a:r>
            <a:r>
              <a:rPr lang="en-US" dirty="0"/>
              <a:t>votes. If comments are not based on the above criteria, the comments may be deemed out-of-scope of the recirculation. Such comments need not be addressed in the current standards balloting process and may be considered for a future revision of the standard.</a:t>
            </a:r>
          </a:p>
          <a:p>
            <a:r>
              <a:rPr lang="en-US" dirty="0"/>
              <a:t>Comments addressing grammar, punctuation, and style, whether attached to an </a:t>
            </a:r>
            <a:r>
              <a:rPr lang="en-US" i="1" dirty="0"/>
              <a:t>Approve </a:t>
            </a:r>
            <a:r>
              <a:rPr lang="en-US" dirty="0"/>
              <a:t>or a </a:t>
            </a:r>
            <a:r>
              <a:rPr lang="en-US" i="1" dirty="0"/>
              <a:t>Do Not Approve </a:t>
            </a:r>
            <a:r>
              <a:rPr lang="en-US" dirty="0"/>
              <a:t>vote, may be referred to the publications editor for consideration during preparation for publication. It should be borne in mind that proposed standards are professionally edited prior to publication.</a:t>
            </a:r>
          </a:p>
          <a:p>
            <a:r>
              <a:rPr lang="en-US" dirty="0"/>
              <a:t>Comments received before the close of ballot from participants who are not in the Sponsor balloting group, including from the mandatory coordination entities, require presentation to the Sponsor comment resolution group for consideration. The Sponsor shall send an explanation of the disposition of the mandatory coordination comments to the commenter.</a:t>
            </a:r>
          </a:p>
          <a:p>
            <a:pPr marL="0" indent="0">
              <a:buNone/>
            </a:pPr>
            <a:endParaRPr lang="en-US" dirty="0"/>
          </a:p>
        </p:txBody>
      </p:sp>
    </p:spTree>
    <p:extLst>
      <p:ext uri="{BB962C8B-B14F-4D97-AF65-F5344CB8AC3E}">
        <p14:creationId xmlns:p14="http://schemas.microsoft.com/office/powerpoint/2010/main" val="1423676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3F8D-43CF-1049-9764-D2ADC41B4F3C}"/>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621B64B8-6D0F-7D46-9C2E-073D3212AAB6}"/>
              </a:ext>
            </a:extLst>
          </p:cNvPr>
          <p:cNvSpPr>
            <a:spLocks noGrp="1"/>
          </p:cNvSpPr>
          <p:nvPr>
            <p:ph idx="1"/>
          </p:nvPr>
        </p:nvSpPr>
        <p:spPr>
          <a:xfrm>
            <a:off x="457200" y="1412876"/>
            <a:ext cx="8229600" cy="4713288"/>
          </a:xfrm>
        </p:spPr>
        <p:txBody>
          <a:bodyPr>
            <a:normAutofit fontScale="62500" lnSpcReduction="20000"/>
          </a:bodyPr>
          <a:lstStyle/>
          <a:p>
            <a:pPr marL="0" indent="0">
              <a:buNone/>
            </a:pPr>
            <a:r>
              <a:rPr lang="en-US" b="1" dirty="0"/>
              <a:t>5.4.3.4 Recirculation ballots</a:t>
            </a:r>
          </a:p>
          <a:p>
            <a:r>
              <a:rPr lang="en-US" dirty="0"/>
              <a:t>Changes may be made to the proposed standard in response to comments or for other reasons. All substantive changes made since the last ballot of the proposed standard shall be identified and recirculated to the Sponsor balloting group. All unresolved </a:t>
            </a:r>
            <a:r>
              <a:rPr lang="en-US" i="1" dirty="0"/>
              <a:t>Do Not Approve </a:t>
            </a:r>
            <a:r>
              <a:rPr lang="en-US" dirty="0"/>
              <a:t>votes with comments shall be recirculated to the Sponsor balloting group. The verbatim text of each comment, the name of the </a:t>
            </a:r>
            <a:r>
              <a:rPr lang="en-US" i="1" dirty="0"/>
              <a:t>Do Not Approve </a:t>
            </a:r>
            <a:r>
              <a:rPr lang="en-US" dirty="0"/>
              <a:t>voter, and a response by the Sponsor conducting the resolution of comments shall be included in the recirculation ballot package. Responses to comments that are not accepted verbatim shall include sufficient detail for Sponsor balloting group members to understand the rationale for rejection of the comment or revision of the change proposed by the commenter.</a:t>
            </a:r>
          </a:p>
          <a:p>
            <a:r>
              <a:rPr lang="en-US" dirty="0"/>
              <a:t>Further resolution efforts, including additional recirculation ballots, shall be required if </a:t>
            </a:r>
            <a:r>
              <a:rPr lang="en-US" i="1" dirty="0"/>
              <a:t>Do Not Approve </a:t>
            </a:r>
            <a:r>
              <a:rPr lang="en-US" dirty="0"/>
              <a:t>votes with new comments within the scope of the recirculation are submitted.</a:t>
            </a:r>
          </a:p>
          <a:p>
            <a:r>
              <a:rPr lang="en-US" dirty="0"/>
              <a:t>The Sponsor is not required to conduct a recirculation ballot solely for </a:t>
            </a:r>
            <a:r>
              <a:rPr lang="en-US" i="1" dirty="0"/>
              <a:t>Do Not Approve (Negative without comment) </a:t>
            </a:r>
            <a:r>
              <a:rPr lang="en-US" dirty="0"/>
              <a:t>votes.</a:t>
            </a:r>
          </a:p>
          <a:p>
            <a:endParaRPr lang="en-US" dirty="0"/>
          </a:p>
        </p:txBody>
      </p:sp>
    </p:spTree>
    <p:extLst>
      <p:ext uri="{BB962C8B-B14F-4D97-AF65-F5344CB8AC3E}">
        <p14:creationId xmlns:p14="http://schemas.microsoft.com/office/powerpoint/2010/main" val="1503044946"/>
      </p:ext>
    </p:extLst>
  </p:cSld>
  <p:clrMapOvr>
    <a:masterClrMapping/>
  </p:clrMapOvr>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mniran-CF00-functionalDescription-template" id="{DF332D3A-4001-D947-AE9E-2473D520E8A8}" vid="{759A2307-25D4-A748-89E9-CCCBC87FF11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233</TotalTime>
  <Words>1724</Words>
  <Application>Microsoft Office PowerPoint</Application>
  <PresentationFormat>On-screen Show (4:3)</PresentationFormat>
  <Paragraphs>74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Arial</vt:lpstr>
      <vt:lpstr>Times</vt:lpstr>
      <vt:lpstr>Times New Roman</vt:lpstr>
      <vt:lpstr>omniran_template</vt:lpstr>
      <vt:lpstr>Procedural review of initial WG ballot on P802.1CF</vt:lpstr>
      <vt:lpstr>Motivation</vt:lpstr>
      <vt:lpstr>802.1 operates according to  IEEE 802 Working Group Policies and Procedures </vt:lpstr>
      <vt:lpstr>IEEE-SA STANDARDS BOARD OPERATIONS MANUAL</vt:lpstr>
      <vt:lpstr>IEEE-SA STANDARDS BOARD OPERATIONS MANUAL</vt:lpstr>
      <vt:lpstr>IEEE-SA STANDARDS BOARD OPERATIONS MANUAL</vt:lpstr>
      <vt:lpstr>IEEE-SA STANDARDS BOARD OPERATIONS MANUAL</vt:lpstr>
      <vt:lpstr>IEEE-SA STANDARDS BOARD OPERATIONS MANUAL</vt:lpstr>
      <vt:lpstr>IEEE-SA STANDARDS BOARD OPERATIONS MANUAL</vt:lpstr>
      <vt:lpstr>IEEE-SA STANDARDS BOARD OPERATIONS MANUAL</vt:lpstr>
      <vt:lpstr>P802.1CF Initial WG ballot result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Riegel, Maximilian (Nokia - DE/Munich)</cp:lastModifiedBy>
  <cp:revision>24</cp:revision>
  <cp:lastPrinted>1998-02-10T13:28:06Z</cp:lastPrinted>
  <dcterms:created xsi:type="dcterms:W3CDTF">2018-01-25T12:21:38Z</dcterms:created>
  <dcterms:modified xsi:type="dcterms:W3CDTF">2018-02-12T17:56:31Z</dcterms:modified>
</cp:coreProperties>
</file>