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1"/>
  </p:notesMasterIdLst>
  <p:handoutMasterIdLst>
    <p:handoutMasterId r:id="rId22"/>
  </p:handoutMasterIdLst>
  <p:sldIdLst>
    <p:sldId id="262" r:id="rId2"/>
    <p:sldId id="298" r:id="rId3"/>
    <p:sldId id="354" r:id="rId4"/>
    <p:sldId id="355" r:id="rId5"/>
    <p:sldId id="353" r:id="rId6"/>
    <p:sldId id="352" r:id="rId7"/>
    <p:sldId id="346" r:id="rId8"/>
    <p:sldId id="347" r:id="rId9"/>
    <p:sldId id="348" r:id="rId10"/>
    <p:sldId id="349" r:id="rId11"/>
    <p:sldId id="320" r:id="rId12"/>
    <p:sldId id="331" r:id="rId13"/>
    <p:sldId id="343" r:id="rId14"/>
    <p:sldId id="309" r:id="rId15"/>
    <p:sldId id="332" r:id="rId16"/>
    <p:sldId id="344" r:id="rId17"/>
    <p:sldId id="351" r:id="rId18"/>
    <p:sldId id="345" r:id="rId19"/>
    <p:sldId id="336"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698" autoAdjust="0"/>
    <p:restoredTop sz="95297" autoAdjust="0"/>
  </p:normalViewPr>
  <p:slideViewPr>
    <p:cSldViewPr>
      <p:cViewPr varScale="1">
        <p:scale>
          <a:sx n="85" d="100"/>
          <a:sy n="85" d="100"/>
        </p:scale>
        <p:origin x="53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10</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6141320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48474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544237" y="76200"/>
            <a:ext cx="2371163" cy="307777"/>
          </a:xfrm>
          <a:prstGeom prst="rect">
            <a:avLst/>
          </a:prstGeom>
        </p:spPr>
        <p:txBody>
          <a:bodyPr wrap="none">
            <a:spAutoFit/>
          </a:bodyPr>
          <a:lstStyle/>
          <a:p>
            <a:pPr algn="r"/>
            <a:r>
              <a:rPr lang="en-US" sz="1400" b="1" dirty="0">
                <a:effectLst/>
                <a:latin typeface="+mj-lt"/>
              </a:rPr>
              <a:t>omniran-18-0016-01-00TG</a:t>
            </a:r>
            <a:endParaRPr lang="en-US" sz="1400" b="1" dirty="0">
              <a:latin typeface="+mj-lt"/>
            </a:endParaRP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a:t>IEEE 802.1 OmniRAN TG</a:t>
            </a:r>
            <a:br>
              <a:rPr lang="en-US" dirty="0"/>
            </a:br>
            <a:r>
              <a:rPr lang="en-US" dirty="0"/>
              <a:t>March 2018 F2F Meeting</a:t>
            </a:r>
            <a:br>
              <a:rPr lang="en-US" dirty="0"/>
            </a:br>
            <a:r>
              <a:rPr lang="en-US" dirty="0"/>
              <a:t>Rosemont, IL</a:t>
            </a:r>
          </a:p>
        </p:txBody>
      </p:sp>
      <p:sp>
        <p:nvSpPr>
          <p:cNvPr id="3" name="Subtitle 2"/>
          <p:cNvSpPr>
            <a:spLocks noGrp="1"/>
          </p:cNvSpPr>
          <p:nvPr>
            <p:ph type="subTitle" idx="1"/>
          </p:nvPr>
        </p:nvSpPr>
        <p:spPr/>
        <p:txBody>
          <a:bodyPr/>
          <a:lstStyle/>
          <a:p>
            <a:r>
              <a:rPr lang="en-US" dirty="0"/>
              <a:t>2018-02-28</a:t>
            </a:r>
          </a:p>
          <a:p>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dirty="0"/>
              <a:t>Patent-related information</a:t>
            </a:r>
            <a:endParaRPr lang="en-US" altLang="en-US" dirty="0"/>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dirty="0"/>
              <a:t>The patent policy and the procedures used to execute that policy are documented in the:</a:t>
            </a:r>
          </a:p>
          <a:p>
            <a:endParaRPr lang="en-US" altLang="en-US" dirty="0"/>
          </a:p>
          <a:p>
            <a:pPr lvl="1"/>
            <a:r>
              <a:rPr lang="en-US" altLang="en-US" dirty="0"/>
              <a:t>IEEE-SA Standards Board Bylaws </a:t>
            </a:r>
            <a:r>
              <a:rPr lang="en-US" altLang="en-US" sz="2600" dirty="0">
                <a:hlinkClick r:id="rId3"/>
              </a:rPr>
              <a:t>http://standards.ieee.org/develop/policies/bylaws/sect6-7.html#6</a:t>
            </a:r>
            <a:br>
              <a:rPr lang="en-US" altLang="en-US" sz="2600" dirty="0"/>
            </a:br>
            <a:endParaRPr lang="en-US" altLang="en-US" sz="2600" dirty="0"/>
          </a:p>
          <a:p>
            <a:pPr lvl="1"/>
            <a:r>
              <a:rPr lang="en-US" altLang="en-US" dirty="0"/>
              <a:t>IEEE-SA Standards Board Operations Manual </a:t>
            </a:r>
            <a:r>
              <a:rPr lang="en-US" altLang="en-US" sz="2600" dirty="0">
                <a:hlinkClick r:id="rId4"/>
              </a:rPr>
              <a:t>http://standards.ieee.org/develop/policies/opman/sect6.html#6.3</a:t>
            </a:r>
            <a:endParaRPr lang="en-US" altLang="en-US" sz="2600" dirty="0"/>
          </a:p>
          <a:p>
            <a:endParaRPr lang="en-US" altLang="en-US" dirty="0"/>
          </a:p>
          <a:p>
            <a:r>
              <a:rPr lang="en-US" altLang="en-US" dirty="0"/>
              <a:t>Material about the patent policy is available at </a:t>
            </a:r>
            <a:r>
              <a:rPr lang="en-US" altLang="en-US" sz="2600" dirty="0">
                <a:hlinkClick r:id="rId5"/>
              </a:rPr>
              <a:t>http://standards.ieee.org/about/sasb/patcom/materials.html</a:t>
            </a:r>
            <a:br>
              <a:rPr lang="en-US" altLang="en-US" dirty="0"/>
            </a:br>
            <a:endParaRPr lang="en-US" altLang="en-US" dirty="0"/>
          </a:p>
          <a:p>
            <a:r>
              <a:rPr lang="en-US" altLang="en-US" sz="4000" dirty="0"/>
              <a:t>If you have questions, contact the IEEE-SA Standards Board Patent Committee Administrator at </a:t>
            </a:r>
            <a:r>
              <a:rPr lang="en-US" altLang="en-US" sz="4000" dirty="0">
                <a:hlinkClick r:id="rId6"/>
              </a:rPr>
              <a:t>patcom@ieee.org</a:t>
            </a:r>
            <a:endParaRPr lang="en-US" altLang="en-US" sz="4000" dirty="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1686817116"/>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Business #1</a:t>
            </a:r>
          </a:p>
        </p:txBody>
      </p:sp>
      <p:sp>
        <p:nvSpPr>
          <p:cNvPr id="3" name="Content Placeholder 2"/>
          <p:cNvSpPr>
            <a:spLocks noGrp="1"/>
          </p:cNvSpPr>
          <p:nvPr>
            <p:ph idx="1"/>
          </p:nvPr>
        </p:nvSpPr>
        <p:spPr>
          <a:xfrm>
            <a:off x="457200" y="979170"/>
            <a:ext cx="8229600" cy="2590800"/>
          </a:xfrm>
        </p:spPr>
        <p:txBody>
          <a:bodyPr>
            <a:normAutofit fontScale="92500" lnSpcReduction="10000"/>
          </a:bodyPr>
          <a:lstStyle/>
          <a:p>
            <a:r>
              <a:rPr lang="en-GB" sz="2400" dirty="0"/>
              <a:t>Call Meeting to Order</a:t>
            </a:r>
          </a:p>
          <a:p>
            <a:pPr lvl="1"/>
            <a:r>
              <a:rPr lang="en-GB" sz="2000" dirty="0"/>
              <a:t>Chair called meeting to order at ..</a:t>
            </a:r>
          </a:p>
          <a:p>
            <a:r>
              <a:rPr lang="en-GB" sz="2400" dirty="0"/>
              <a:t>Minutes taker:</a:t>
            </a:r>
          </a:p>
          <a:p>
            <a:pPr lvl="1"/>
            <a:r>
              <a:rPr lang="en-GB" sz="2000" dirty="0"/>
              <a:t>.. is taking notes.</a:t>
            </a:r>
          </a:p>
          <a:p>
            <a:r>
              <a:rPr lang="en-GB" sz="2400" dirty="0"/>
              <a:t>Mandatory slides</a:t>
            </a:r>
          </a:p>
          <a:p>
            <a:pPr lvl="1"/>
            <a:r>
              <a:rPr lang="en-GB" sz="2000" dirty="0"/>
              <a:t>Mandatory slides were presented, .. announcements came up.</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576297458"/>
              </p:ext>
            </p:extLst>
          </p:nvPr>
        </p:nvGraphicFramePr>
        <p:xfrm>
          <a:off x="914400" y="3352800"/>
          <a:ext cx="7620001" cy="30480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664448">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a:solidFill>
                            <a:schemeClr val="bg1">
                              <a:lumMod val="85000"/>
                            </a:schemeClr>
                          </a:solidFill>
                          <a:effectLst/>
                          <a:latin typeface="+mn-lt"/>
                        </a:rPr>
                        <a:t>Nader Zein</a:t>
                      </a:r>
                    </a:p>
                  </a:txBody>
                  <a:tcPr marL="73025" marR="73025" marT="0" marB="0" anchor="ctr"/>
                </a:tc>
                <a:tc>
                  <a:txBody>
                    <a:bodyPr/>
                    <a:lstStyle/>
                    <a:p>
                      <a:pPr algn="just">
                        <a:spcAft>
                          <a:spcPts val="300"/>
                        </a:spcAft>
                      </a:pPr>
                      <a:r>
                        <a:rPr lang="en-US" sz="1400">
                          <a:solidFill>
                            <a:schemeClr val="bg1">
                              <a:lumMod val="85000"/>
                            </a:schemeClr>
                          </a:solidFill>
                          <a:effectLst/>
                          <a:latin typeface="+mn-lt"/>
                        </a:rPr>
                        <a:t>NEC</a:t>
                      </a:r>
                    </a:p>
                  </a:txBody>
                  <a:tcPr marL="73025" marR="73025" marT="0" marB="0" anchor="ctr"/>
                </a:tc>
                <a:extLst>
                  <a:ext uri="{0D108BD9-81ED-4DB2-BD59-A6C34878D82A}">
                    <a16:rowId xmlns:a16="http://schemas.microsoft.com/office/drawing/2014/main" val="10001"/>
                  </a:ext>
                </a:extLst>
              </a:tr>
              <a:tr h="292100">
                <a:tc>
                  <a:txBody>
                    <a:bodyPr/>
                    <a:lstStyle/>
                    <a:p>
                      <a:pPr algn="just">
                        <a:spcAft>
                          <a:spcPts val="300"/>
                        </a:spcAft>
                      </a:pPr>
                      <a:r>
                        <a:rPr lang="en-US" sz="1400" dirty="0" err="1">
                          <a:solidFill>
                            <a:schemeClr val="bg1">
                              <a:lumMod val="85000"/>
                            </a:schemeClr>
                          </a:solidFill>
                          <a:effectLst/>
                          <a:latin typeface="+mn-lt"/>
                        </a:rPr>
                        <a:t>Hao</a:t>
                      </a:r>
                      <a:r>
                        <a:rPr lang="en-US" sz="1400" dirty="0">
                          <a:solidFill>
                            <a:schemeClr val="bg1">
                              <a:lumMod val="85000"/>
                            </a:schemeClr>
                          </a:solidFill>
                          <a:effectLst/>
                          <a:latin typeface="+mn-lt"/>
                        </a:rPr>
                        <a:t> Wang</a:t>
                      </a:r>
                    </a:p>
                  </a:txBody>
                  <a:tcPr marL="73025" marR="73025" marT="0" marB="0" anchor="ctr"/>
                </a:tc>
                <a:tc>
                  <a:txBody>
                    <a:bodyPr/>
                    <a:lstStyle/>
                    <a:p>
                      <a:pPr algn="just">
                        <a:spcAft>
                          <a:spcPts val="300"/>
                        </a:spcAft>
                      </a:pPr>
                      <a:r>
                        <a:rPr lang="en-US" sz="1400">
                          <a:solidFill>
                            <a:schemeClr val="bg1">
                              <a:lumMod val="85000"/>
                            </a:schemeClr>
                          </a:solidFill>
                          <a:effectLst/>
                          <a:latin typeface="+mn-lt"/>
                        </a:rPr>
                        <a:t>Fujitsu</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a:solidFill>
                            <a:schemeClr val="bg1">
                              <a:lumMod val="85000"/>
                            </a:schemeClr>
                          </a:solidFill>
                          <a:effectLst/>
                          <a:latin typeface="+mn-lt"/>
                        </a:rPr>
                        <a:t>Glenn Parsons</a:t>
                      </a:r>
                    </a:p>
                  </a:txBody>
                  <a:tcPr marL="73025" marR="73025" marT="0" marB="0" anchor="ctr"/>
                </a:tc>
                <a:tc>
                  <a:txBody>
                    <a:bodyPr/>
                    <a:lstStyle/>
                    <a:p>
                      <a:pPr algn="just">
                        <a:spcAft>
                          <a:spcPts val="300"/>
                        </a:spcAft>
                      </a:pPr>
                      <a:r>
                        <a:rPr lang="en-US" sz="1400" dirty="0">
                          <a:solidFill>
                            <a:schemeClr val="bg1">
                              <a:lumMod val="85000"/>
                            </a:schemeClr>
                          </a:solidFill>
                          <a:effectLst/>
                          <a:latin typeface="+mn-lt"/>
                        </a:rPr>
                        <a:t>Ericsson</a:t>
                      </a:r>
                    </a:p>
                  </a:txBody>
                  <a:tcPr marL="73025" marR="73025" marT="0" marB="0" anchor="ctr"/>
                </a:tc>
                <a:extLst>
                  <a:ext uri="{0D108BD9-81ED-4DB2-BD59-A6C34878D82A}">
                    <a16:rowId xmlns:a16="http://schemas.microsoft.com/office/drawing/2014/main" val="10002"/>
                  </a:ext>
                </a:extLst>
              </a:tr>
              <a:tr h="292100">
                <a:tc>
                  <a:txBody>
                    <a:bodyPr/>
                    <a:lstStyle/>
                    <a:p>
                      <a:pPr algn="just">
                        <a:spcAft>
                          <a:spcPts val="300"/>
                        </a:spcAft>
                      </a:pPr>
                      <a:r>
                        <a:rPr lang="en-US" sz="1400" dirty="0">
                          <a:solidFill>
                            <a:schemeClr val="bg1">
                              <a:lumMod val="85000"/>
                            </a:schemeClr>
                          </a:solidFill>
                          <a:effectLst/>
                          <a:latin typeface="+mn-lt"/>
                        </a:rPr>
                        <a:t>Hajime Koto</a:t>
                      </a:r>
                    </a:p>
                  </a:txBody>
                  <a:tcPr marL="73025" marR="73025" marT="0" marB="0" anchor="ctr"/>
                </a:tc>
                <a:tc>
                  <a:txBody>
                    <a:bodyPr/>
                    <a:lstStyle/>
                    <a:p>
                      <a:pPr algn="just">
                        <a:spcAft>
                          <a:spcPts val="300"/>
                        </a:spcAft>
                      </a:pPr>
                      <a:r>
                        <a:rPr lang="en-US" sz="1400" dirty="0">
                          <a:solidFill>
                            <a:schemeClr val="bg1">
                              <a:lumMod val="85000"/>
                            </a:schemeClr>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a:solidFill>
                            <a:schemeClr val="bg1">
                              <a:lumMod val="85000"/>
                            </a:schemeClr>
                          </a:solidFill>
                          <a:effectLst/>
                          <a:latin typeface="+mn-lt"/>
                        </a:rPr>
                        <a:t>Walter </a:t>
                      </a:r>
                      <a:r>
                        <a:rPr lang="en-US" sz="1400" dirty="0" err="1">
                          <a:solidFill>
                            <a:schemeClr val="bg1">
                              <a:lumMod val="85000"/>
                            </a:schemeClr>
                          </a:solidFill>
                          <a:effectLst/>
                          <a:latin typeface="+mn-lt"/>
                        </a:rPr>
                        <a:t>Pienciak</a:t>
                      </a:r>
                      <a:endParaRPr lang="en-US" sz="1400" dirty="0">
                        <a:solidFill>
                          <a:schemeClr val="bg1">
                            <a:lumMod val="85000"/>
                          </a:schemeClr>
                        </a:solidFill>
                        <a:effectLst/>
                        <a:latin typeface="+mn-lt"/>
                      </a:endParaRPr>
                    </a:p>
                  </a:txBody>
                  <a:tcPr marL="73025" marR="73025" marT="0" marB="0" anchor="ctr"/>
                </a:tc>
                <a:tc>
                  <a:txBody>
                    <a:bodyPr/>
                    <a:lstStyle/>
                    <a:p>
                      <a:pPr algn="just">
                        <a:spcAft>
                          <a:spcPts val="300"/>
                        </a:spcAft>
                      </a:pPr>
                      <a:r>
                        <a:rPr lang="en-US" sz="1400" dirty="0">
                          <a:solidFill>
                            <a:schemeClr val="bg1">
                              <a:lumMod val="85000"/>
                            </a:schemeClr>
                          </a:solidFill>
                          <a:effectLst/>
                          <a:latin typeface="+mn-lt"/>
                        </a:rPr>
                        <a:t>IEEE</a:t>
                      </a: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r>
                        <a:rPr lang="en-US" sz="1400">
                          <a:solidFill>
                            <a:schemeClr val="bg1">
                              <a:lumMod val="85000"/>
                            </a:schemeClr>
                          </a:solidFill>
                          <a:effectLst/>
                          <a:latin typeface="+mn-lt"/>
                        </a:rPr>
                        <a:t>Tomoki Ohsawa</a:t>
                      </a:r>
                    </a:p>
                  </a:txBody>
                  <a:tcPr marL="73025" marR="73025" marT="0" marB="0" anchor="ctr"/>
                </a:tc>
                <a:tc>
                  <a:txBody>
                    <a:bodyPr/>
                    <a:lstStyle/>
                    <a:p>
                      <a:pPr algn="just">
                        <a:spcAft>
                          <a:spcPts val="300"/>
                        </a:spcAft>
                      </a:pPr>
                      <a:r>
                        <a:rPr lang="en-US" sz="1400" dirty="0">
                          <a:solidFill>
                            <a:schemeClr val="bg1">
                              <a:lumMod val="85000"/>
                            </a:schemeClr>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a:solidFill>
                            <a:schemeClr val="bg1">
                              <a:lumMod val="85000"/>
                            </a:schemeClr>
                          </a:solidFill>
                          <a:effectLst/>
                          <a:latin typeface="+mn-lt"/>
                        </a:rPr>
                        <a:t>Paul </a:t>
                      </a:r>
                      <a:r>
                        <a:rPr lang="en-US" sz="1400" dirty="0" err="1">
                          <a:solidFill>
                            <a:schemeClr val="bg1">
                              <a:lumMod val="85000"/>
                            </a:schemeClr>
                          </a:solidFill>
                          <a:effectLst/>
                          <a:latin typeface="+mn-lt"/>
                        </a:rPr>
                        <a:t>Nikolich</a:t>
                      </a:r>
                      <a:endParaRPr lang="en-US" sz="1400" dirty="0">
                        <a:solidFill>
                          <a:schemeClr val="bg1">
                            <a:lumMod val="85000"/>
                          </a:schemeClr>
                        </a:solidFill>
                        <a:effectLst/>
                        <a:latin typeface="+mn-lt"/>
                      </a:endParaRPr>
                    </a:p>
                  </a:txBody>
                  <a:tcPr marL="73025" marR="73025" marT="0" marB="0" anchor="ctr"/>
                </a:tc>
                <a:tc>
                  <a:txBody>
                    <a:bodyPr/>
                    <a:lstStyle/>
                    <a:p>
                      <a:pPr algn="just">
                        <a:spcAft>
                          <a:spcPts val="300"/>
                        </a:spcAft>
                      </a:pPr>
                      <a:r>
                        <a:rPr lang="en-US" sz="1400" dirty="0">
                          <a:solidFill>
                            <a:schemeClr val="bg1">
                              <a:lumMod val="85000"/>
                            </a:schemeClr>
                          </a:solidFill>
                          <a:effectLst/>
                          <a:latin typeface="+mn-lt"/>
                        </a:rPr>
                        <a:t>IEEE 802</a:t>
                      </a: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r>
                        <a:rPr lang="en-US" sz="1400">
                          <a:solidFill>
                            <a:schemeClr val="bg1">
                              <a:lumMod val="85000"/>
                            </a:schemeClr>
                          </a:solidFill>
                          <a:effectLst/>
                          <a:latin typeface="+mn-lt"/>
                        </a:rPr>
                        <a:t>Satoko Itaya</a:t>
                      </a:r>
                    </a:p>
                  </a:txBody>
                  <a:tcPr marL="73025" marR="73025" marT="0" marB="0" anchor="ctr"/>
                </a:tc>
                <a:tc>
                  <a:txBody>
                    <a:bodyPr/>
                    <a:lstStyle/>
                    <a:p>
                      <a:pPr algn="just">
                        <a:spcAft>
                          <a:spcPts val="300"/>
                        </a:spcAft>
                      </a:pPr>
                      <a:r>
                        <a:rPr lang="en-US" sz="1400">
                          <a:solidFill>
                            <a:schemeClr val="bg1">
                              <a:lumMod val="85000"/>
                            </a:schemeClr>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r>
                        <a:rPr lang="en-US" sz="1400" dirty="0">
                          <a:solidFill>
                            <a:schemeClr val="bg1">
                              <a:lumMod val="85000"/>
                            </a:schemeClr>
                          </a:solidFill>
                          <a:latin typeface="+mn-lt"/>
                        </a:rPr>
                        <a:t>Patrick </a:t>
                      </a:r>
                      <a:r>
                        <a:rPr lang="en-US" sz="1400" dirty="0" err="1">
                          <a:solidFill>
                            <a:schemeClr val="bg1">
                              <a:lumMod val="85000"/>
                            </a:schemeClr>
                          </a:solidFill>
                          <a:latin typeface="+mn-lt"/>
                        </a:rPr>
                        <a:t>Slaats</a:t>
                      </a:r>
                      <a:endParaRPr lang="en-US" sz="1400" dirty="0">
                        <a:solidFill>
                          <a:schemeClr val="bg1">
                            <a:lumMod val="85000"/>
                          </a:schemeClr>
                        </a:solidFill>
                        <a:latin typeface="+mn-lt"/>
                      </a:endParaRPr>
                    </a:p>
                  </a:txBody>
                  <a:tcPr marL="73025" marR="73025" marT="0" marB="0" anchor="ctr"/>
                </a:tc>
                <a:tc>
                  <a:txBody>
                    <a:bodyPr/>
                    <a:lstStyle/>
                    <a:p>
                      <a:pPr algn="just">
                        <a:spcAft>
                          <a:spcPts val="300"/>
                        </a:spcAft>
                      </a:pPr>
                      <a:r>
                        <a:rPr lang="en-US" sz="1400" dirty="0">
                          <a:solidFill>
                            <a:schemeClr val="bg1">
                              <a:lumMod val="85000"/>
                            </a:schemeClr>
                          </a:solidFill>
                          <a:effectLst/>
                          <a:latin typeface="+mn-lt"/>
                        </a:rPr>
                        <a:t>IEEE</a:t>
                      </a:r>
                    </a:p>
                  </a:txBody>
                  <a:tcPr marL="73025" marR="73025" marT="0" marB="0" anchor="ctr"/>
                </a:tc>
                <a:extLst>
                  <a:ext uri="{0D108BD9-81ED-4DB2-BD59-A6C34878D82A}">
                    <a16:rowId xmlns:a16="http://schemas.microsoft.com/office/drawing/2014/main" val="10005"/>
                  </a:ext>
                </a:extLst>
              </a:tr>
              <a:tr h="292100">
                <a:tc>
                  <a:txBody>
                    <a:bodyPr/>
                    <a:lstStyle/>
                    <a:p>
                      <a:pPr algn="just">
                        <a:spcAft>
                          <a:spcPts val="300"/>
                        </a:spcAft>
                      </a:pPr>
                      <a:r>
                        <a:rPr lang="en-US" sz="1400">
                          <a:solidFill>
                            <a:schemeClr val="bg1">
                              <a:lumMod val="85000"/>
                            </a:schemeClr>
                          </a:solidFill>
                          <a:effectLst/>
                          <a:latin typeface="+mn-lt"/>
                        </a:rPr>
                        <a:t>Kenichi Maruhashi</a:t>
                      </a:r>
                    </a:p>
                  </a:txBody>
                  <a:tcPr marL="73025" marR="73025" marT="0" marB="0" anchor="ctr"/>
                </a:tc>
                <a:tc>
                  <a:txBody>
                    <a:bodyPr/>
                    <a:lstStyle/>
                    <a:p>
                      <a:pPr algn="just">
                        <a:spcAft>
                          <a:spcPts val="300"/>
                        </a:spcAft>
                      </a:pPr>
                      <a:r>
                        <a:rPr lang="en-US" sz="1400">
                          <a:solidFill>
                            <a:schemeClr val="bg1">
                              <a:lumMod val="85000"/>
                            </a:schemeClr>
                          </a:solidFill>
                          <a:effectLst/>
                          <a:latin typeface="+mn-lt"/>
                        </a:rPr>
                        <a:t>NEC</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6"/>
                  </a:ext>
                </a:extLst>
              </a:tr>
              <a:tr h="292100">
                <a:tc>
                  <a:txBody>
                    <a:bodyPr/>
                    <a:lstStyle/>
                    <a:p>
                      <a:pPr algn="just">
                        <a:spcAft>
                          <a:spcPts val="300"/>
                        </a:spcAft>
                      </a:pPr>
                      <a:r>
                        <a:rPr lang="en-US" sz="1400" dirty="0">
                          <a:solidFill>
                            <a:schemeClr val="bg1">
                              <a:lumMod val="85000"/>
                            </a:schemeClr>
                          </a:solidFill>
                          <a:effectLst/>
                          <a:latin typeface="+mn-lt"/>
                        </a:rPr>
                        <a:t>Roger Marks</a:t>
                      </a:r>
                    </a:p>
                  </a:txBody>
                  <a:tcPr marL="73025" marR="73025" marT="0" marB="0" anchor="ctr"/>
                </a:tc>
                <a:tc>
                  <a:txBody>
                    <a:bodyPr/>
                    <a:lstStyle/>
                    <a:p>
                      <a:pPr algn="just">
                        <a:spcAft>
                          <a:spcPts val="300"/>
                        </a:spcAft>
                      </a:pPr>
                      <a:r>
                        <a:rPr lang="en-US" sz="1400" dirty="0" err="1">
                          <a:solidFill>
                            <a:schemeClr val="bg1">
                              <a:lumMod val="85000"/>
                            </a:schemeClr>
                          </a:solidFill>
                          <a:effectLst/>
                          <a:latin typeface="+mn-lt"/>
                        </a:rPr>
                        <a:t>EthAirNet</a:t>
                      </a:r>
                      <a:r>
                        <a:rPr lang="en-US" sz="1400" dirty="0">
                          <a:solidFill>
                            <a:schemeClr val="bg1">
                              <a:lumMod val="85000"/>
                            </a:schemeClr>
                          </a:solidFill>
                          <a:effectLst/>
                          <a:latin typeface="+mn-lt"/>
                        </a:rPr>
                        <a:t> Assoc.</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7"/>
                  </a:ext>
                </a:extLst>
              </a:tr>
              <a:tr h="292100">
                <a:tc>
                  <a:txBody>
                    <a:bodyPr/>
                    <a:lstStyle/>
                    <a:p>
                      <a:pPr algn="just">
                        <a:spcAft>
                          <a:spcPts val="300"/>
                        </a:spcAft>
                      </a:pPr>
                      <a:r>
                        <a:rPr lang="en-US" sz="1400" dirty="0">
                          <a:solidFill>
                            <a:schemeClr val="bg1">
                              <a:lumMod val="85000"/>
                            </a:schemeClr>
                          </a:solidFill>
                          <a:effectLst/>
                          <a:latin typeface="+mn-lt"/>
                        </a:rPr>
                        <a:t>Antonio de la Oliva</a:t>
                      </a:r>
                    </a:p>
                  </a:txBody>
                  <a:tcPr marL="73025" marR="73025" marT="0" marB="0" anchor="ctr"/>
                </a:tc>
                <a:tc>
                  <a:txBody>
                    <a:bodyPr/>
                    <a:lstStyle/>
                    <a:p>
                      <a:pPr algn="just">
                        <a:spcAft>
                          <a:spcPts val="300"/>
                        </a:spcAft>
                      </a:pPr>
                      <a:r>
                        <a:rPr lang="en-US" sz="1400" dirty="0">
                          <a:solidFill>
                            <a:schemeClr val="bg1">
                              <a:lumMod val="85000"/>
                            </a:schemeClr>
                          </a:solidFill>
                          <a:effectLst/>
                          <a:latin typeface="+mn-lt"/>
                        </a:rPr>
                        <a:t>UC3M</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8"/>
                  </a:ext>
                </a:extLst>
              </a:tr>
              <a:tr h="292100">
                <a:tc>
                  <a:txBody>
                    <a:bodyPr/>
                    <a:lstStyle/>
                    <a:p>
                      <a:pPr algn="just">
                        <a:spcAft>
                          <a:spcPts val="300"/>
                        </a:spcAft>
                      </a:pPr>
                      <a:r>
                        <a:rPr lang="en-US" sz="1400" dirty="0" err="1">
                          <a:solidFill>
                            <a:schemeClr val="bg1">
                              <a:lumMod val="85000"/>
                            </a:schemeClr>
                          </a:solidFill>
                          <a:effectLst/>
                          <a:latin typeface="+mn-lt"/>
                        </a:rPr>
                        <a:t>Yonggang</a:t>
                      </a:r>
                      <a:r>
                        <a:rPr lang="en-US" sz="1400" dirty="0">
                          <a:solidFill>
                            <a:schemeClr val="bg1">
                              <a:lumMod val="85000"/>
                            </a:schemeClr>
                          </a:solidFill>
                          <a:effectLst/>
                          <a:latin typeface="+mn-lt"/>
                        </a:rPr>
                        <a:t> Fang</a:t>
                      </a:r>
                    </a:p>
                  </a:txBody>
                  <a:tcPr marL="73025" marR="73025" marT="0" marB="0" anchor="ctr"/>
                </a:tc>
                <a:tc>
                  <a:txBody>
                    <a:bodyPr/>
                    <a:lstStyle/>
                    <a:p>
                      <a:pPr algn="just">
                        <a:spcAft>
                          <a:spcPts val="300"/>
                        </a:spcAft>
                      </a:pPr>
                      <a:r>
                        <a:rPr lang="en-US" sz="1400" dirty="0">
                          <a:solidFill>
                            <a:schemeClr val="bg1">
                              <a:lumMod val="85000"/>
                            </a:schemeClr>
                          </a:solidFill>
                          <a:effectLst/>
                          <a:latin typeface="+mn-lt"/>
                        </a:rPr>
                        <a:t>ZTE TX</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6263546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for Mar 2018 F2F</a:t>
            </a:r>
          </a:p>
        </p:txBody>
      </p:sp>
      <p:sp>
        <p:nvSpPr>
          <p:cNvPr id="3" name="Content Placeholder 2"/>
          <p:cNvSpPr>
            <a:spLocks noGrp="1"/>
          </p:cNvSpPr>
          <p:nvPr>
            <p:ph idx="1"/>
          </p:nvPr>
        </p:nvSpPr>
        <p:spPr/>
        <p:txBody>
          <a:bodyPr>
            <a:normAutofit fontScale="77500" lnSpcReduction="20000"/>
          </a:bodyPr>
          <a:lstStyle/>
          <a:p>
            <a:r>
              <a:rPr lang="en-US" dirty="0"/>
              <a:t>Review of minutes</a:t>
            </a:r>
          </a:p>
          <a:p>
            <a:pPr lvl="0"/>
            <a:r>
              <a:rPr lang="en-US" dirty="0"/>
              <a:t>Reports</a:t>
            </a:r>
          </a:p>
          <a:p>
            <a:r>
              <a:rPr lang="en-US" dirty="0"/>
              <a:t>IC NEND contributions review</a:t>
            </a:r>
          </a:p>
          <a:p>
            <a:pPr lvl="0"/>
            <a:r>
              <a:rPr lang="en-US" dirty="0"/>
              <a:t>Status of P802.1CF D1.0 comment resolution</a:t>
            </a:r>
          </a:p>
          <a:p>
            <a:pPr lvl="0"/>
            <a:r>
              <a:rPr lang="en-US" dirty="0"/>
              <a:t>Documentation of P802.1CF D1.0 comment resolution</a:t>
            </a:r>
          </a:p>
          <a:p>
            <a:pPr lvl="0"/>
            <a:r>
              <a:rPr lang="en-US" dirty="0"/>
              <a:t>Review of contributions addressing unresolved P802.1CF/D1.0 comments</a:t>
            </a:r>
          </a:p>
          <a:p>
            <a:r>
              <a:rPr lang="en-US" dirty="0"/>
              <a:t>Plan for 802.1CF-D1.1 draft and recirculation ballot</a:t>
            </a:r>
          </a:p>
          <a:p>
            <a:r>
              <a:rPr lang="en-US" dirty="0"/>
              <a:t>Conference calls until Jul 2018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28232654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lstStyle/>
          <a:p>
            <a:r>
              <a:rPr lang="en-US" dirty="0"/>
              <a:t>Schedules</a:t>
            </a:r>
          </a:p>
        </p:txBody>
      </p:sp>
      <p:sp>
        <p:nvSpPr>
          <p:cNvPr id="3" name="Content Placeholder 2"/>
          <p:cNvSpPr>
            <a:spLocks noGrp="1"/>
          </p:cNvSpPr>
          <p:nvPr>
            <p:ph idx="1"/>
          </p:nvPr>
        </p:nvSpPr>
        <p:spPr>
          <a:xfrm>
            <a:off x="457200" y="762000"/>
            <a:ext cx="8229600" cy="5364163"/>
          </a:xfrm>
        </p:spPr>
        <p:txBody>
          <a:bodyPr>
            <a:normAutofit fontScale="70000" lnSpcReduction="20000"/>
          </a:bodyPr>
          <a:lstStyle/>
          <a:p>
            <a:r>
              <a:rPr lang="en-US" dirty="0"/>
              <a:t>Mon</a:t>
            </a:r>
          </a:p>
          <a:p>
            <a:r>
              <a:rPr lang="en-US" dirty="0"/>
              <a:t>Tue</a:t>
            </a:r>
          </a:p>
          <a:p>
            <a:r>
              <a:rPr lang="en-US" dirty="0"/>
              <a:t>Wed</a:t>
            </a:r>
          </a:p>
          <a:p>
            <a:r>
              <a:rPr lang="en-US" dirty="0"/>
              <a:t>Thu</a:t>
            </a:r>
          </a:p>
          <a:p>
            <a:pPr lvl="1"/>
            <a:r>
              <a:rPr lang="en-US" dirty="0"/>
              <a:t>Review of minutes</a:t>
            </a:r>
          </a:p>
          <a:p>
            <a:pPr lvl="1"/>
            <a:r>
              <a:rPr lang="en-US" dirty="0"/>
              <a:t>Reports</a:t>
            </a:r>
          </a:p>
          <a:p>
            <a:pPr lvl="1"/>
            <a:r>
              <a:rPr lang="en-US" dirty="0"/>
              <a:t>IC NEND contributions review</a:t>
            </a:r>
          </a:p>
          <a:p>
            <a:pPr lvl="1"/>
            <a:r>
              <a:rPr lang="en-US" dirty="0"/>
              <a:t>Status of P802.1CF D1.0 comment resolution</a:t>
            </a:r>
          </a:p>
          <a:p>
            <a:pPr lvl="1"/>
            <a:r>
              <a:rPr lang="en-US" dirty="0"/>
              <a:t>Documentation of P802.1CF D1.0 comment resolution</a:t>
            </a:r>
          </a:p>
          <a:p>
            <a:pPr lvl="1"/>
            <a:r>
              <a:rPr lang="en-US" dirty="0"/>
              <a:t>Review of contributions addressing unresolved P802.1CF/D1.0 comments</a:t>
            </a:r>
          </a:p>
          <a:p>
            <a:pPr lvl="1"/>
            <a:r>
              <a:rPr lang="en-US" dirty="0"/>
              <a:t>Plan for 802.1CF-D1.1 draft and recirculation ballot</a:t>
            </a:r>
          </a:p>
          <a:p>
            <a:pPr lvl="1"/>
            <a:r>
              <a:rPr lang="en-US" dirty="0"/>
              <a:t>Conference calls until Jul 2018 F2F</a:t>
            </a:r>
          </a:p>
          <a:p>
            <a:pPr lvl="1"/>
            <a:r>
              <a:rPr lang="en-US" dirty="0"/>
              <a:t>Status report to IEEE 802 WGs</a:t>
            </a:r>
          </a:p>
          <a:p>
            <a:pPr lvl="1"/>
            <a:r>
              <a:rPr lang="en-US" dirty="0"/>
              <a:t>Next meeting</a:t>
            </a:r>
          </a:p>
          <a:p>
            <a:pPr lvl="1"/>
            <a:r>
              <a:rPr lang="en-US" dirty="0"/>
              <a:t>AOB</a:t>
            </a:r>
          </a:p>
          <a:p>
            <a:pPr lvl="1"/>
            <a:endParaRPr lang="en-US" dirty="0"/>
          </a:p>
        </p:txBody>
      </p:sp>
    </p:spTree>
    <p:extLst>
      <p:ext uri="{BB962C8B-B14F-4D97-AF65-F5344CB8AC3E}">
        <p14:creationId xmlns:p14="http://schemas.microsoft.com/office/powerpoint/2010/main" val="19196864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#2</a:t>
            </a:r>
          </a:p>
        </p:txBody>
      </p:sp>
      <p:sp>
        <p:nvSpPr>
          <p:cNvPr id="3" name="Content Placeholder 2"/>
          <p:cNvSpPr>
            <a:spLocks noGrp="1"/>
          </p:cNvSpPr>
          <p:nvPr>
            <p:ph idx="1"/>
          </p:nvPr>
        </p:nvSpPr>
        <p:spPr/>
        <p:txBody>
          <a:bodyPr>
            <a:normAutofit/>
          </a:bodyPr>
          <a:lstStyle/>
          <a:p>
            <a:r>
              <a:rPr lang="en-US" dirty="0"/>
              <a:t>Agenda approval</a:t>
            </a:r>
          </a:p>
          <a:p>
            <a:pPr lvl="1"/>
            <a:r>
              <a:rPr lang="en-US" dirty="0"/>
              <a:t>..</a:t>
            </a:r>
          </a:p>
          <a:p>
            <a:r>
              <a:rPr lang="en-US" dirty="0"/>
              <a:t>Review of minutes</a:t>
            </a:r>
          </a:p>
          <a:p>
            <a:pPr lvl="1"/>
            <a:r>
              <a:rPr lang="en-US" dirty="0"/>
              <a:t>..</a:t>
            </a:r>
          </a:p>
          <a:p>
            <a:r>
              <a:rPr lang="en-US" dirty="0"/>
              <a:t>Reports</a:t>
            </a:r>
          </a:p>
          <a:p>
            <a:pPr lvl="1"/>
            <a:r>
              <a:rPr lang="en-US" dirty="0"/>
              <a:t>..</a:t>
            </a:r>
          </a:p>
        </p:txBody>
      </p:sp>
    </p:spTree>
    <p:extLst>
      <p:ext uri="{BB962C8B-B14F-4D97-AF65-F5344CB8AC3E}">
        <p14:creationId xmlns:p14="http://schemas.microsoft.com/office/powerpoint/2010/main" val="5582725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B107E-A4FB-42CF-9C30-4E500648B54F}"/>
              </a:ext>
            </a:extLst>
          </p:cNvPr>
          <p:cNvSpPr>
            <a:spLocks noGrp="1"/>
          </p:cNvSpPr>
          <p:nvPr>
            <p:ph type="title"/>
          </p:nvPr>
        </p:nvSpPr>
        <p:spPr/>
        <p:txBody>
          <a:bodyPr/>
          <a:lstStyle/>
          <a:p>
            <a:r>
              <a:rPr lang="en-US" dirty="0"/>
              <a:t>Business #3</a:t>
            </a:r>
          </a:p>
        </p:txBody>
      </p:sp>
      <p:sp>
        <p:nvSpPr>
          <p:cNvPr id="3" name="Content Placeholder 2">
            <a:extLst>
              <a:ext uri="{FF2B5EF4-FFF2-40B4-BE49-F238E27FC236}">
                <a16:creationId xmlns:a16="http://schemas.microsoft.com/office/drawing/2014/main" id="{8CC028B5-3A83-4DB9-935E-5932FDAA2585}"/>
              </a:ext>
            </a:extLst>
          </p:cNvPr>
          <p:cNvSpPr>
            <a:spLocks noGrp="1"/>
          </p:cNvSpPr>
          <p:nvPr>
            <p:ph idx="1"/>
          </p:nvPr>
        </p:nvSpPr>
        <p:spPr/>
        <p:txBody>
          <a:bodyPr/>
          <a:lstStyle/>
          <a:p>
            <a:r>
              <a:rPr lang="en-US" dirty="0"/>
              <a:t>IC NEND contributions review</a:t>
            </a:r>
          </a:p>
          <a:p>
            <a:pPr lvl="1"/>
            <a:r>
              <a:rPr lang="en-US" dirty="0"/>
              <a:t>..</a:t>
            </a:r>
          </a:p>
          <a:p>
            <a:endParaRPr lang="en-US" dirty="0"/>
          </a:p>
          <a:p>
            <a:r>
              <a:rPr lang="en-US" dirty="0"/>
              <a:t>Status of P802.1CF D1.0 comment resolution</a:t>
            </a:r>
          </a:p>
          <a:p>
            <a:pPr lvl="1"/>
            <a:r>
              <a:rPr lang="en-US" dirty="0"/>
              <a:t>..</a:t>
            </a:r>
          </a:p>
          <a:p>
            <a:endParaRPr lang="en-US" dirty="0"/>
          </a:p>
        </p:txBody>
      </p:sp>
    </p:spTree>
    <p:extLst>
      <p:ext uri="{BB962C8B-B14F-4D97-AF65-F5344CB8AC3E}">
        <p14:creationId xmlns:p14="http://schemas.microsoft.com/office/powerpoint/2010/main" val="31774900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D7E40-2417-E642-9D8D-0DDCD35F3639}"/>
              </a:ext>
            </a:extLst>
          </p:cNvPr>
          <p:cNvSpPr>
            <a:spLocks noGrp="1"/>
          </p:cNvSpPr>
          <p:nvPr>
            <p:ph type="title"/>
          </p:nvPr>
        </p:nvSpPr>
        <p:spPr/>
        <p:txBody>
          <a:bodyPr/>
          <a:lstStyle/>
          <a:p>
            <a:r>
              <a:rPr lang="en-US" dirty="0"/>
              <a:t>Business #4</a:t>
            </a:r>
          </a:p>
        </p:txBody>
      </p:sp>
      <p:sp>
        <p:nvSpPr>
          <p:cNvPr id="3" name="Content Placeholder 2">
            <a:extLst>
              <a:ext uri="{FF2B5EF4-FFF2-40B4-BE49-F238E27FC236}">
                <a16:creationId xmlns:a16="http://schemas.microsoft.com/office/drawing/2014/main" id="{85FED408-FB2D-B444-B9F9-BA3D03A66B15}"/>
              </a:ext>
            </a:extLst>
          </p:cNvPr>
          <p:cNvSpPr>
            <a:spLocks noGrp="1"/>
          </p:cNvSpPr>
          <p:nvPr>
            <p:ph idx="1"/>
          </p:nvPr>
        </p:nvSpPr>
        <p:spPr/>
        <p:txBody>
          <a:bodyPr>
            <a:normAutofit/>
          </a:bodyPr>
          <a:lstStyle/>
          <a:p>
            <a:r>
              <a:rPr lang="en-US" dirty="0"/>
              <a:t>Documentation of P802.1CF D1.0 comment resolution</a:t>
            </a:r>
          </a:p>
          <a:p>
            <a:pPr lvl="0"/>
            <a:endParaRPr lang="en-US" dirty="0"/>
          </a:p>
          <a:p>
            <a:pPr lvl="0"/>
            <a:r>
              <a:rPr lang="en-US" dirty="0"/>
              <a:t>Review of contributions addressing unresolved P802.1CF/D1.0 comments</a:t>
            </a:r>
          </a:p>
          <a:p>
            <a:pPr marL="0" indent="0">
              <a:buNone/>
            </a:pPr>
            <a:endParaRPr lang="en-US" dirty="0"/>
          </a:p>
        </p:txBody>
      </p:sp>
    </p:spTree>
    <p:extLst>
      <p:ext uri="{BB962C8B-B14F-4D97-AF65-F5344CB8AC3E}">
        <p14:creationId xmlns:p14="http://schemas.microsoft.com/office/powerpoint/2010/main" val="21853247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D92EE-591F-4649-99C1-0852C294431D}"/>
              </a:ext>
            </a:extLst>
          </p:cNvPr>
          <p:cNvSpPr>
            <a:spLocks noGrp="1"/>
          </p:cNvSpPr>
          <p:nvPr>
            <p:ph type="title"/>
          </p:nvPr>
        </p:nvSpPr>
        <p:spPr/>
        <p:txBody>
          <a:bodyPr/>
          <a:lstStyle/>
          <a:p>
            <a:r>
              <a:rPr lang="en-US" dirty="0"/>
              <a:t>Business #5</a:t>
            </a:r>
          </a:p>
        </p:txBody>
      </p:sp>
      <p:sp>
        <p:nvSpPr>
          <p:cNvPr id="3" name="Content Placeholder 2">
            <a:extLst>
              <a:ext uri="{FF2B5EF4-FFF2-40B4-BE49-F238E27FC236}">
                <a16:creationId xmlns:a16="http://schemas.microsoft.com/office/drawing/2014/main" id="{CBF755BC-0C11-49D2-A333-A1423F1AF3F0}"/>
              </a:ext>
            </a:extLst>
          </p:cNvPr>
          <p:cNvSpPr>
            <a:spLocks noGrp="1"/>
          </p:cNvSpPr>
          <p:nvPr>
            <p:ph idx="1"/>
          </p:nvPr>
        </p:nvSpPr>
        <p:spPr/>
        <p:txBody>
          <a:bodyPr>
            <a:normAutofit/>
          </a:bodyPr>
          <a:lstStyle/>
          <a:p>
            <a:r>
              <a:rPr lang="en-US" dirty="0"/>
              <a:t>Review of contributions addressing unresolved P802.1CF/D1.0 comments</a:t>
            </a:r>
          </a:p>
          <a:p>
            <a:endParaRPr lang="en-US" dirty="0"/>
          </a:p>
          <a:p>
            <a:r>
              <a:rPr lang="en-US" dirty="0"/>
              <a:t>Plan for 802.1CF-D1.1 draft and recirculation ballot</a:t>
            </a:r>
          </a:p>
          <a:p>
            <a:endParaRPr lang="en-US" dirty="0"/>
          </a:p>
          <a:p>
            <a:r>
              <a:rPr lang="en-US" dirty="0"/>
              <a:t>Conference calls until Jul 2018 F2F</a:t>
            </a:r>
          </a:p>
          <a:p>
            <a:pPr marL="0" indent="0">
              <a:buNone/>
            </a:pPr>
            <a:endParaRPr lang="en-US" dirty="0"/>
          </a:p>
          <a:p>
            <a:pPr lvl="1"/>
            <a:endParaRPr lang="en-US" dirty="0"/>
          </a:p>
          <a:p>
            <a:endParaRPr lang="en-US" dirty="0"/>
          </a:p>
        </p:txBody>
      </p:sp>
    </p:spTree>
    <p:extLst>
      <p:ext uri="{BB962C8B-B14F-4D97-AF65-F5344CB8AC3E}">
        <p14:creationId xmlns:p14="http://schemas.microsoft.com/office/powerpoint/2010/main" val="20139358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#6</a:t>
            </a:r>
          </a:p>
        </p:txBody>
      </p:sp>
      <p:sp>
        <p:nvSpPr>
          <p:cNvPr id="3" name="Content Placeholder 2"/>
          <p:cNvSpPr>
            <a:spLocks noGrp="1"/>
          </p:cNvSpPr>
          <p:nvPr>
            <p:ph idx="1"/>
          </p:nvPr>
        </p:nvSpPr>
        <p:spPr/>
        <p:txBody>
          <a:bodyPr>
            <a:normAutofit/>
          </a:bodyPr>
          <a:lstStyle/>
          <a:p>
            <a:r>
              <a:rPr lang="en-US" dirty="0"/>
              <a:t>Status report to IEEE 802 WGs</a:t>
            </a:r>
          </a:p>
          <a:p>
            <a:pPr lvl="1"/>
            <a:r>
              <a:rPr lang="en-US" dirty="0"/>
              <a:t>..</a:t>
            </a:r>
          </a:p>
          <a:p>
            <a:r>
              <a:rPr lang="en-US" dirty="0"/>
              <a:t>Next meeting</a:t>
            </a:r>
          </a:p>
          <a:p>
            <a:pPr lvl="1"/>
            <a:r>
              <a:rPr lang="en-US" dirty="0"/>
              <a:t>..</a:t>
            </a:r>
          </a:p>
          <a:p>
            <a:r>
              <a:rPr lang="en-US" dirty="0"/>
              <a:t>AOB</a:t>
            </a:r>
          </a:p>
          <a:p>
            <a:pPr lvl="1"/>
            <a:r>
              <a:rPr lang="en-US" dirty="0"/>
              <a:t>..</a:t>
            </a:r>
          </a:p>
          <a:p>
            <a:pPr lvl="1"/>
            <a:endParaRPr lang="en-US" dirty="0"/>
          </a:p>
          <a:p>
            <a:pPr marL="0" indent="0">
              <a:buNone/>
            </a:pPr>
            <a:r>
              <a:rPr lang="en-US" dirty="0"/>
              <a:t>Meeting adjourned by chair at ..</a:t>
            </a:r>
          </a:p>
          <a:p>
            <a:endParaRPr lang="en-US" dirty="0"/>
          </a:p>
        </p:txBody>
      </p:sp>
    </p:spTree>
    <p:extLst>
      <p:ext uri="{BB962C8B-B14F-4D97-AF65-F5344CB8AC3E}">
        <p14:creationId xmlns:p14="http://schemas.microsoft.com/office/powerpoint/2010/main" val="1569418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January 2018 F2F Meeting</a:t>
            </a:r>
            <a:endParaRPr lang="en-US" dirty="0"/>
          </a:p>
        </p:txBody>
      </p:sp>
      <p:sp>
        <p:nvSpPr>
          <p:cNvPr id="3" name="Content Placeholder 2"/>
          <p:cNvSpPr>
            <a:spLocks noGrp="1"/>
          </p:cNvSpPr>
          <p:nvPr>
            <p:ph idx="1"/>
          </p:nvPr>
        </p:nvSpPr>
        <p:spPr>
          <a:xfrm>
            <a:off x="457200" y="1600200"/>
            <a:ext cx="8229600" cy="4648200"/>
          </a:xfrm>
        </p:spPr>
        <p:txBody>
          <a:bodyPr>
            <a:normAutofit fontScale="62500" lnSpcReduction="20000"/>
          </a:bodyPr>
          <a:lstStyle/>
          <a:p>
            <a:r>
              <a:rPr lang="en-US" dirty="0"/>
              <a:t>Venue:</a:t>
            </a:r>
          </a:p>
          <a:p>
            <a:pPr lvl="1"/>
            <a:r>
              <a:rPr lang="de-DE" b="1" dirty="0"/>
              <a:t>Hyatt </a:t>
            </a:r>
            <a:r>
              <a:rPr lang="de-DE" b="1" dirty="0" err="1"/>
              <a:t>Regency</a:t>
            </a:r>
            <a:r>
              <a:rPr lang="de-DE" b="1" dirty="0"/>
              <a:t> </a:t>
            </a:r>
            <a:r>
              <a:rPr lang="de-DE" b="1" dirty="0" err="1"/>
              <a:t>O’Hare</a:t>
            </a:r>
            <a:endParaRPr lang="de-DE" b="1" dirty="0"/>
          </a:p>
          <a:p>
            <a:pPr lvl="2"/>
            <a:r>
              <a:rPr lang="de-DE" dirty="0"/>
              <a:t>9300 W </a:t>
            </a:r>
            <a:r>
              <a:rPr lang="de-DE" dirty="0" err="1"/>
              <a:t>Bryn</a:t>
            </a:r>
            <a:r>
              <a:rPr lang="de-DE" dirty="0"/>
              <a:t> </a:t>
            </a:r>
            <a:r>
              <a:rPr lang="de-DE" dirty="0" err="1"/>
              <a:t>Mawr</a:t>
            </a:r>
            <a:r>
              <a:rPr lang="de-DE" dirty="0"/>
              <a:t> Avenue</a:t>
            </a:r>
            <a:br>
              <a:rPr lang="de-DE" dirty="0"/>
            </a:br>
            <a:r>
              <a:rPr lang="de-DE" dirty="0" err="1"/>
              <a:t>Rosemont</a:t>
            </a:r>
            <a:r>
              <a:rPr lang="de-DE" dirty="0"/>
              <a:t> IL 60018</a:t>
            </a:r>
            <a:br>
              <a:rPr lang="de-DE" dirty="0"/>
            </a:br>
            <a:r>
              <a:rPr lang="de-DE" dirty="0"/>
              <a:t>USA</a:t>
            </a:r>
          </a:p>
          <a:p>
            <a:pPr lvl="1"/>
            <a:endParaRPr lang="en-US" dirty="0"/>
          </a:p>
          <a:p>
            <a:r>
              <a:rPr lang="en-US" dirty="0" err="1"/>
              <a:t>OmniRAN</a:t>
            </a:r>
            <a:r>
              <a:rPr lang="en-US" dirty="0"/>
              <a:t> TG sessions:</a:t>
            </a:r>
          </a:p>
          <a:p>
            <a:pPr lvl="1"/>
            <a:r>
              <a:rPr lang="en-US" dirty="0"/>
              <a:t>Mon, 	Mar 5th,	13:30-18:00</a:t>
            </a:r>
          </a:p>
          <a:p>
            <a:pPr lvl="2"/>
            <a:r>
              <a:rPr lang="en-US" dirty="0"/>
              <a:t>Meeting room: Sky Harbor A - Entry </a:t>
            </a:r>
          </a:p>
          <a:p>
            <a:pPr lvl="1"/>
            <a:r>
              <a:rPr lang="en-US" dirty="0"/>
              <a:t>Tue, 	Mar 6th, 	13:30-18:00</a:t>
            </a:r>
          </a:p>
          <a:p>
            <a:pPr lvl="2"/>
            <a:r>
              <a:rPr lang="en-US" dirty="0"/>
              <a:t>Meeting room: Sky Harbor A - Entry </a:t>
            </a:r>
          </a:p>
          <a:p>
            <a:pPr lvl="1"/>
            <a:r>
              <a:rPr lang="en-US" dirty="0"/>
              <a:t>Wed,	Mar 7th,	16:00-18:00</a:t>
            </a:r>
          </a:p>
          <a:p>
            <a:pPr lvl="2"/>
            <a:r>
              <a:rPr lang="en-US" dirty="0"/>
              <a:t>Meeting room: Logan - Lobby </a:t>
            </a:r>
          </a:p>
          <a:p>
            <a:pPr lvl="1"/>
            <a:r>
              <a:rPr lang="en-US" dirty="0"/>
              <a:t>Thu,	Mar 8th,	10:30-12:30</a:t>
            </a:r>
          </a:p>
          <a:p>
            <a:pPr lvl="2"/>
            <a:r>
              <a:rPr lang="en-US" dirty="0"/>
              <a:t>Meeting room: Logan – Lobby</a:t>
            </a:r>
          </a:p>
          <a:p>
            <a:pPr lvl="1"/>
            <a:r>
              <a:rPr lang="en-US" dirty="0"/>
              <a:t>Thu,	Mar 8th,	13:30-15:30</a:t>
            </a:r>
          </a:p>
          <a:p>
            <a:pPr lvl="2"/>
            <a:r>
              <a:rPr lang="en-US" dirty="0"/>
              <a:t>Meeting room: Midway – Lobby</a:t>
            </a:r>
          </a:p>
          <a:p>
            <a:pPr lvl="1"/>
            <a:r>
              <a:rPr lang="en-US" dirty="0"/>
              <a:t>No OmniRAN meeting on Fri, 802.1 Closing plenary 10:30 – 12:00</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3694A2B-9199-4394-9D07-ED9797CDF3B8}"/>
              </a:ext>
            </a:extLst>
          </p:cNvPr>
          <p:cNvPicPr>
            <a:picLocks noChangeAspect="1"/>
          </p:cNvPicPr>
          <p:nvPr/>
        </p:nvPicPr>
        <p:blipFill>
          <a:blip r:embed="rId2"/>
          <a:stretch>
            <a:fillRect/>
          </a:stretch>
        </p:blipFill>
        <p:spPr>
          <a:xfrm>
            <a:off x="762000" y="1451661"/>
            <a:ext cx="7506582" cy="4872939"/>
          </a:xfrm>
          <a:prstGeom prst="rect">
            <a:avLst/>
          </a:prstGeom>
        </p:spPr>
      </p:pic>
      <p:sp>
        <p:nvSpPr>
          <p:cNvPr id="3" name="Title 2">
            <a:extLst>
              <a:ext uri="{FF2B5EF4-FFF2-40B4-BE49-F238E27FC236}">
                <a16:creationId xmlns:a16="http://schemas.microsoft.com/office/drawing/2014/main" id="{5116DC8A-C4E5-4A27-93C4-CB25F0D8BA92}"/>
              </a:ext>
            </a:extLst>
          </p:cNvPr>
          <p:cNvSpPr>
            <a:spLocks noGrp="1"/>
          </p:cNvSpPr>
          <p:nvPr>
            <p:ph type="title"/>
          </p:nvPr>
        </p:nvSpPr>
        <p:spPr/>
        <p:txBody>
          <a:bodyPr/>
          <a:lstStyle/>
          <a:p>
            <a:r>
              <a:rPr lang="en-US" dirty="0"/>
              <a:t>Meeting map</a:t>
            </a:r>
            <a:br>
              <a:rPr lang="en-US" dirty="0"/>
            </a:br>
            <a:r>
              <a:rPr lang="en-US" dirty="0"/>
              <a:t>Sky Harbor A on Mon, and Tue</a:t>
            </a:r>
          </a:p>
        </p:txBody>
      </p:sp>
      <p:sp>
        <p:nvSpPr>
          <p:cNvPr id="4" name="Rectangle 3">
            <a:extLst>
              <a:ext uri="{FF2B5EF4-FFF2-40B4-BE49-F238E27FC236}">
                <a16:creationId xmlns:a16="http://schemas.microsoft.com/office/drawing/2014/main" id="{E70B4007-540B-4BF7-9C5D-9476A7244F15}"/>
              </a:ext>
            </a:extLst>
          </p:cNvPr>
          <p:cNvSpPr/>
          <p:nvPr/>
        </p:nvSpPr>
        <p:spPr bwMode="auto">
          <a:xfrm>
            <a:off x="6248400" y="2133600"/>
            <a:ext cx="228600" cy="533400"/>
          </a:xfrm>
          <a:prstGeom prst="rect">
            <a:avLst/>
          </a:prstGeom>
          <a:noFill/>
          <a:ln w="1905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Tree>
    <p:extLst>
      <p:ext uri="{BB962C8B-B14F-4D97-AF65-F5344CB8AC3E}">
        <p14:creationId xmlns:p14="http://schemas.microsoft.com/office/powerpoint/2010/main" val="3359742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5FAA0-7318-4E69-8AAE-B45F0376F1BF}"/>
              </a:ext>
            </a:extLst>
          </p:cNvPr>
          <p:cNvSpPr>
            <a:spLocks noGrp="1"/>
          </p:cNvSpPr>
          <p:nvPr>
            <p:ph type="title"/>
          </p:nvPr>
        </p:nvSpPr>
        <p:spPr/>
        <p:txBody>
          <a:bodyPr/>
          <a:lstStyle/>
          <a:p>
            <a:r>
              <a:rPr lang="en-US" dirty="0"/>
              <a:t>Meeting map</a:t>
            </a:r>
            <a:br>
              <a:rPr lang="en-US" dirty="0"/>
            </a:br>
            <a:r>
              <a:rPr lang="en-US" dirty="0"/>
              <a:t>Logan, Midway on Wed, and Thu</a:t>
            </a:r>
          </a:p>
        </p:txBody>
      </p:sp>
      <p:pic>
        <p:nvPicPr>
          <p:cNvPr id="3" name="Picture 2">
            <a:extLst>
              <a:ext uri="{FF2B5EF4-FFF2-40B4-BE49-F238E27FC236}">
                <a16:creationId xmlns:a16="http://schemas.microsoft.com/office/drawing/2014/main" id="{E137578C-A02A-444A-8696-B8454AFDC7E4}"/>
              </a:ext>
            </a:extLst>
          </p:cNvPr>
          <p:cNvPicPr>
            <a:picLocks noChangeAspect="1"/>
          </p:cNvPicPr>
          <p:nvPr/>
        </p:nvPicPr>
        <p:blipFill>
          <a:blip r:embed="rId2"/>
          <a:stretch>
            <a:fillRect/>
          </a:stretch>
        </p:blipFill>
        <p:spPr>
          <a:xfrm>
            <a:off x="1752600" y="1556601"/>
            <a:ext cx="5606292" cy="3929799"/>
          </a:xfrm>
          <a:prstGeom prst="rect">
            <a:avLst/>
          </a:prstGeom>
        </p:spPr>
      </p:pic>
      <p:sp>
        <p:nvSpPr>
          <p:cNvPr id="4" name="Rectangle 3">
            <a:extLst>
              <a:ext uri="{FF2B5EF4-FFF2-40B4-BE49-F238E27FC236}">
                <a16:creationId xmlns:a16="http://schemas.microsoft.com/office/drawing/2014/main" id="{59D24A11-95A6-4ACC-A824-7B450BED86B2}"/>
              </a:ext>
            </a:extLst>
          </p:cNvPr>
          <p:cNvSpPr/>
          <p:nvPr/>
        </p:nvSpPr>
        <p:spPr bwMode="auto">
          <a:xfrm>
            <a:off x="5585178" y="3254022"/>
            <a:ext cx="609600" cy="533400"/>
          </a:xfrm>
          <a:prstGeom prst="rect">
            <a:avLst/>
          </a:prstGeom>
          <a:noFill/>
          <a:ln w="1905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Tree>
    <p:extLst>
      <p:ext uri="{BB962C8B-B14F-4D97-AF65-F5344CB8AC3E}">
        <p14:creationId xmlns:p14="http://schemas.microsoft.com/office/powerpoint/2010/main" val="15766827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Agenda proposal for Mar 2018 F2F</a:t>
            </a:r>
          </a:p>
        </p:txBody>
      </p:sp>
      <p:sp>
        <p:nvSpPr>
          <p:cNvPr id="3" name="Content Placeholder 2"/>
          <p:cNvSpPr>
            <a:spLocks noGrp="1"/>
          </p:cNvSpPr>
          <p:nvPr>
            <p:ph idx="1"/>
          </p:nvPr>
        </p:nvSpPr>
        <p:spPr/>
        <p:txBody>
          <a:bodyPr>
            <a:normAutofit fontScale="77500" lnSpcReduction="20000"/>
          </a:bodyPr>
          <a:lstStyle/>
          <a:p>
            <a:r>
              <a:rPr lang="en-US" dirty="0"/>
              <a:t>Review of minutes</a:t>
            </a:r>
          </a:p>
          <a:p>
            <a:pPr lvl="0"/>
            <a:r>
              <a:rPr lang="en-US" dirty="0"/>
              <a:t>Reports</a:t>
            </a:r>
          </a:p>
          <a:p>
            <a:r>
              <a:rPr lang="en-US" dirty="0"/>
              <a:t>IC NEND contributions review</a:t>
            </a:r>
          </a:p>
          <a:p>
            <a:pPr lvl="0"/>
            <a:r>
              <a:rPr lang="en-US" dirty="0"/>
              <a:t>Status of P802.1CF D1.0 comment resolution</a:t>
            </a:r>
          </a:p>
          <a:p>
            <a:pPr lvl="0"/>
            <a:r>
              <a:rPr lang="en-US" dirty="0"/>
              <a:t>Documentation of P802.1CF D1.0 comment resolution</a:t>
            </a:r>
          </a:p>
          <a:p>
            <a:pPr lvl="0"/>
            <a:r>
              <a:rPr lang="en-US" dirty="0"/>
              <a:t>Review of contributions addressing unresolved P802.1CF/D1.0 comments</a:t>
            </a:r>
          </a:p>
          <a:p>
            <a:r>
              <a:rPr lang="en-US" dirty="0"/>
              <a:t>Plan for 802.1CF-D1.1 draft and recirculation ballot</a:t>
            </a:r>
          </a:p>
          <a:p>
            <a:r>
              <a:rPr lang="en-US" dirty="0"/>
              <a:t>Conference calls until Jul 2018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2940528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a:t>Mar 2018 Agenda Graphics</a:t>
            </a:r>
          </a:p>
        </p:txBody>
      </p:sp>
      <p:graphicFrame>
        <p:nvGraphicFramePr>
          <p:cNvPr id="3" name="Table 2"/>
          <p:cNvGraphicFramePr>
            <a:graphicFrameLocks noGrp="1"/>
          </p:cNvGraphicFramePr>
          <p:nvPr>
            <p:extLst/>
          </p:nvPr>
        </p:nvGraphicFramePr>
        <p:xfrm>
          <a:off x="381000" y="1014102"/>
          <a:ext cx="8305800" cy="5454498"/>
        </p:xfrm>
        <a:graphic>
          <a:graphicData uri="http://schemas.openxmlformats.org/drawingml/2006/table">
            <a:tbl>
              <a:tblPr firstRow="1" bandRow="1">
                <a:tableStyleId>{5C22544A-7EE6-4342-B048-85BDC9FD1C3A}</a:tableStyleId>
              </a:tblPr>
              <a:tblGrid>
                <a:gridCol w="650645">
                  <a:extLst>
                    <a:ext uri="{9D8B030D-6E8A-4147-A177-3AD203B41FA5}">
                      <a16:colId xmlns:a16="http://schemas.microsoft.com/office/drawing/2014/main" val="20000"/>
                    </a:ext>
                  </a:extLst>
                </a:gridCol>
                <a:gridCol w="1531031">
                  <a:extLst>
                    <a:ext uri="{9D8B030D-6E8A-4147-A177-3AD203B41FA5}">
                      <a16:colId xmlns:a16="http://schemas.microsoft.com/office/drawing/2014/main" val="20001"/>
                    </a:ext>
                  </a:extLst>
                </a:gridCol>
                <a:gridCol w="1531031">
                  <a:extLst>
                    <a:ext uri="{9D8B030D-6E8A-4147-A177-3AD203B41FA5}">
                      <a16:colId xmlns:a16="http://schemas.microsoft.com/office/drawing/2014/main" val="20002"/>
                    </a:ext>
                  </a:extLst>
                </a:gridCol>
                <a:gridCol w="1531031">
                  <a:extLst>
                    <a:ext uri="{9D8B030D-6E8A-4147-A177-3AD203B41FA5}">
                      <a16:colId xmlns:a16="http://schemas.microsoft.com/office/drawing/2014/main" val="20003"/>
                    </a:ext>
                  </a:extLst>
                </a:gridCol>
                <a:gridCol w="1531031">
                  <a:extLst>
                    <a:ext uri="{9D8B030D-6E8A-4147-A177-3AD203B41FA5}">
                      <a16:colId xmlns:a16="http://schemas.microsoft.com/office/drawing/2014/main" val="20004"/>
                    </a:ext>
                  </a:extLst>
                </a:gridCol>
                <a:gridCol w="1531031">
                  <a:extLst>
                    <a:ext uri="{9D8B030D-6E8A-4147-A177-3AD203B41FA5}">
                      <a16:colId xmlns:a16="http://schemas.microsoft.com/office/drawing/2014/main" val="20005"/>
                    </a:ext>
                  </a:extLst>
                </a:gridCol>
              </a:tblGrid>
              <a:tr h="262265">
                <a:tc>
                  <a:txBody>
                    <a:bodyPr/>
                    <a:lstStyle/>
                    <a:p>
                      <a:pPr algn="ctr"/>
                      <a:endParaRPr lang="en-US" sz="1800">
                        <a:solidFill>
                          <a:schemeClr val="tx2"/>
                        </a:solidFill>
                      </a:endParaRPr>
                    </a:p>
                  </a:txBody>
                  <a:tcPr marL="0" marR="0" marT="0" marB="0">
                    <a:solidFill>
                      <a:schemeClr val="bg1"/>
                    </a:solidFill>
                  </a:tcPr>
                </a:tc>
                <a:tc>
                  <a:txBody>
                    <a:bodyPr/>
                    <a:lstStyle/>
                    <a:p>
                      <a:pPr algn="ctr"/>
                      <a:r>
                        <a:rPr lang="en-US" sz="1800">
                          <a:solidFill>
                            <a:schemeClr val="tx2"/>
                          </a:solidFill>
                        </a:rPr>
                        <a:t>Mon 03/05</a:t>
                      </a:r>
                    </a:p>
                  </a:txBody>
                  <a:tcPr marL="0" marR="0" marT="0" marB="0">
                    <a:solidFill>
                      <a:schemeClr val="bg1"/>
                    </a:solidFill>
                  </a:tcPr>
                </a:tc>
                <a:tc>
                  <a:txBody>
                    <a:bodyPr/>
                    <a:lstStyle/>
                    <a:p>
                      <a:pPr algn="ctr"/>
                      <a:r>
                        <a:rPr lang="en-US" sz="1800">
                          <a:solidFill>
                            <a:schemeClr val="tx2"/>
                          </a:solidFill>
                        </a:rPr>
                        <a:t>Tue 03/06</a:t>
                      </a:r>
                    </a:p>
                  </a:txBody>
                  <a:tcPr marL="0" marR="0" marT="0" marB="0">
                    <a:solidFill>
                      <a:schemeClr val="bg1"/>
                    </a:solidFill>
                  </a:tcPr>
                </a:tc>
                <a:tc>
                  <a:txBody>
                    <a:bodyPr/>
                    <a:lstStyle/>
                    <a:p>
                      <a:pPr algn="ctr"/>
                      <a:r>
                        <a:rPr lang="en-US" sz="1800">
                          <a:solidFill>
                            <a:schemeClr val="tx2"/>
                          </a:solidFill>
                        </a:rPr>
                        <a:t>Wed 03/07</a:t>
                      </a:r>
                    </a:p>
                  </a:txBody>
                  <a:tcPr marL="0" marR="0" marT="0" marB="0">
                    <a:solidFill>
                      <a:schemeClr val="bg1"/>
                    </a:solidFill>
                  </a:tcPr>
                </a:tc>
                <a:tc>
                  <a:txBody>
                    <a:bodyPr/>
                    <a:lstStyle/>
                    <a:p>
                      <a:pPr algn="ctr"/>
                      <a:r>
                        <a:rPr lang="en-US" sz="1800">
                          <a:solidFill>
                            <a:schemeClr val="tx2"/>
                          </a:solidFill>
                        </a:rPr>
                        <a:t>Thu 03/08</a:t>
                      </a:r>
                    </a:p>
                  </a:txBody>
                  <a:tcPr marL="0" marR="0" marT="0" marB="0">
                    <a:solidFill>
                      <a:schemeClr val="bg1"/>
                    </a:solidFill>
                  </a:tcPr>
                </a:tc>
                <a:tc>
                  <a:txBody>
                    <a:bodyPr/>
                    <a:lstStyle/>
                    <a:p>
                      <a:pPr algn="ctr"/>
                      <a:r>
                        <a:rPr lang="en-US" sz="1800">
                          <a:solidFill>
                            <a:schemeClr val="tx2"/>
                          </a:solidFill>
                        </a:rPr>
                        <a:t>Fri 03/09</a:t>
                      </a:r>
                    </a:p>
                  </a:txBody>
                  <a:tcPr marL="0" marR="0" marT="0" marB="0">
                    <a:solidFill>
                      <a:schemeClr val="bg1"/>
                    </a:solidFill>
                  </a:tcPr>
                </a:tc>
                <a:extLst>
                  <a:ext uri="{0D108BD9-81ED-4DB2-BD59-A6C34878D82A}">
                    <a16:rowId xmlns:a16="http://schemas.microsoft.com/office/drawing/2014/main" val="10000"/>
                  </a:ext>
                </a:extLst>
              </a:tr>
              <a:tr h="914400">
                <a:tc>
                  <a:txBody>
                    <a:bodyPr/>
                    <a:lstStyle/>
                    <a:p>
                      <a:pPr algn="r"/>
                      <a:r>
                        <a:rPr lang="en-US" sz="1500"/>
                        <a:t>08:00</a:t>
                      </a:r>
                    </a:p>
                    <a:p>
                      <a:pPr algn="r"/>
                      <a:endParaRPr lang="en-US" sz="1500"/>
                    </a:p>
                    <a:p>
                      <a:pPr algn="r"/>
                      <a:endParaRPr lang="en-US" sz="1500"/>
                    </a:p>
                    <a:p>
                      <a:pPr algn="r"/>
                      <a:r>
                        <a:rPr lang="en-US" sz="1500"/>
                        <a:t>10:00</a:t>
                      </a:r>
                    </a:p>
                  </a:txBody>
                  <a:tcPr marL="0" marR="0" marT="0" marB="0">
                    <a:solidFill>
                      <a:schemeClr val="accent1">
                        <a:lumMod val="40000"/>
                        <a:lumOff val="60000"/>
                      </a:schemeClr>
                    </a:solidFill>
                  </a:tcPr>
                </a:tc>
                <a:tc>
                  <a:txBody>
                    <a:bodyPr/>
                    <a:lstStyle/>
                    <a:p>
                      <a:r>
                        <a:rPr lang="de-DE" sz="1200"/>
                        <a:t>802</a:t>
                      </a:r>
                      <a:r>
                        <a:rPr lang="de-DE" sz="1200" baseline="0"/>
                        <a:t> EC </a:t>
                      </a:r>
                      <a:r>
                        <a:rPr lang="de-DE" sz="1200" baseline="0" err="1"/>
                        <a:t>Opening</a:t>
                      </a:r>
                      <a:endParaRPr lang="en-US" sz="1200"/>
                    </a:p>
                  </a:txBody>
                  <a:tcPr marL="36000" marR="36000" marT="36000" marB="36000">
                    <a:solidFill>
                      <a:schemeClr val="bg1">
                        <a:lumMod val="75000"/>
                      </a:schemeClr>
                    </a:solidFill>
                  </a:tcPr>
                </a:tc>
                <a:tc>
                  <a:txBody>
                    <a:bodyPr/>
                    <a:lstStyle/>
                    <a:p>
                      <a:r>
                        <a:rPr lang="en-US" sz="1100"/>
                        <a:t>802.11 WNG</a:t>
                      </a:r>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endParaRPr lang="en-US" sz="1100"/>
                    </a:p>
                  </a:txBody>
                  <a:tcPr marL="36000" marR="36000" marT="36000" marB="36000">
                    <a:solidFill>
                      <a:schemeClr val="bg1"/>
                    </a:solidFill>
                  </a:tcPr>
                </a:tc>
                <a:tc>
                  <a:txBody>
                    <a:bodyPr/>
                    <a:lstStyle/>
                    <a:p>
                      <a:pPr marL="85725" indent="-85725">
                        <a:buFont typeface="Arial" panose="020B0604020202020204" pitchFamily="34" charset="0"/>
                        <a:buNone/>
                      </a:pPr>
                      <a:endParaRPr lang="en-US" sz="1100"/>
                    </a:p>
                  </a:txBody>
                  <a:tcPr marL="36000" marR="36000" marT="36000" marB="36000">
                    <a:solidFill>
                      <a:schemeClr val="bg1"/>
                    </a:solidFill>
                  </a:tcPr>
                </a:tc>
                <a:tc rowSpan="2">
                  <a:txBody>
                    <a:bodyPr/>
                    <a:lstStyle/>
                    <a:p>
                      <a:pPr marL="85725" indent="-85725">
                        <a:buFont typeface="Arial" panose="020B0604020202020204" pitchFamily="34" charset="0"/>
                        <a:buNone/>
                      </a:pPr>
                      <a:r>
                        <a:rPr lang="de-DE" sz="1100"/>
                        <a:t>802.11</a:t>
                      </a:r>
                      <a:r>
                        <a:rPr lang="de-DE" sz="1100" baseline="0"/>
                        <a:t> </a:t>
                      </a:r>
                      <a:r>
                        <a:rPr lang="de-DE" sz="1100" baseline="0" err="1"/>
                        <a:t>Closing</a:t>
                      </a:r>
                      <a:r>
                        <a:rPr lang="de-DE" sz="1100" baseline="0"/>
                        <a:t> </a:t>
                      </a:r>
                      <a:r>
                        <a:rPr lang="de-DE" sz="1100" baseline="0" err="1"/>
                        <a:t>Plenary</a:t>
                      </a:r>
                      <a:endParaRPr lang="en-US" sz="1100"/>
                    </a:p>
                  </a:txBody>
                  <a:tcPr marL="36000" marR="36000" marT="36000" marB="36000">
                    <a:solidFill>
                      <a:schemeClr val="bg1">
                        <a:lumMod val="85000"/>
                      </a:schemeClr>
                    </a:solidFill>
                  </a:tcPr>
                </a:tc>
                <a:extLst>
                  <a:ext uri="{0D108BD9-81ED-4DB2-BD59-A6C34878D82A}">
                    <a16:rowId xmlns:a16="http://schemas.microsoft.com/office/drawing/2014/main" val="10001"/>
                  </a:ext>
                </a:extLst>
              </a:tr>
              <a:tr h="0">
                <a:tc>
                  <a:txBody>
                    <a:bodyPr/>
                    <a:lstStyle/>
                    <a:p>
                      <a:pPr algn="r"/>
                      <a:endParaRPr lang="en-US" sz="1500"/>
                    </a:p>
                  </a:txBody>
                  <a:tcPr marL="0" marR="0" marT="0" marB="0">
                    <a:solidFill>
                      <a:schemeClr val="bg1"/>
                    </a:solidFill>
                  </a:tcPr>
                </a:tc>
                <a:tc>
                  <a:txBody>
                    <a:bodyPr/>
                    <a:lstStyle/>
                    <a:p>
                      <a:endParaRPr lang="en-US" sz="400"/>
                    </a:p>
                  </a:txBody>
                  <a:tcPr marL="36000" marR="36000" marT="36000" marB="36000">
                    <a:solidFill>
                      <a:schemeClr val="bg1"/>
                    </a:solidFill>
                  </a:tcPr>
                </a:tc>
                <a:tc>
                  <a:txBody>
                    <a:bodyPr/>
                    <a:lstStyle/>
                    <a:p>
                      <a:endParaRPr lang="en-US" sz="800"/>
                    </a:p>
                  </a:txBody>
                  <a:tcPr marL="36000" marR="36000" marT="36000" marB="36000">
                    <a:solidFill>
                      <a:schemeClr val="bg1"/>
                    </a:solidFill>
                  </a:tcPr>
                </a:tc>
                <a:tc>
                  <a:txBody>
                    <a:bodyPr/>
                    <a:lstStyle/>
                    <a:p>
                      <a:endParaRPr lang="en-US" sz="800"/>
                    </a:p>
                  </a:txBody>
                  <a:tcPr marL="36000" marR="36000" marT="36000" marB="36000">
                    <a:solidFill>
                      <a:schemeClr val="bg1"/>
                    </a:solidFill>
                  </a:tcPr>
                </a:tc>
                <a:tc>
                  <a:txBody>
                    <a:bodyPr/>
                    <a:lstStyle/>
                    <a:p>
                      <a:endParaRPr lang="en-US" sz="80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a16="http://schemas.microsoft.com/office/drawing/2014/main" val="10002"/>
                  </a:ext>
                </a:extLst>
              </a:tr>
              <a:tr h="472962">
                <a:tc>
                  <a:txBody>
                    <a:bodyPr/>
                    <a:lstStyle/>
                    <a:p>
                      <a:pPr algn="r"/>
                      <a:r>
                        <a:rPr lang="en-US" sz="1500"/>
                        <a:t>10:30</a:t>
                      </a:r>
                      <a:br>
                        <a:rPr lang="en-US" sz="1500"/>
                      </a:br>
                      <a:endParaRPr lang="en-US" sz="1500"/>
                    </a:p>
                    <a:p>
                      <a:pPr algn="r"/>
                      <a:endParaRPr lang="en-US" sz="1500"/>
                    </a:p>
                    <a:p>
                      <a:pPr algn="r"/>
                      <a:r>
                        <a:rPr lang="en-US" sz="1500"/>
                        <a:t>12:30</a:t>
                      </a:r>
                    </a:p>
                  </a:txBody>
                  <a:tcPr marL="0" marR="0" marT="0" marB="0">
                    <a:solidFill>
                      <a:schemeClr val="tx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a:t>802.1 Opening Plenary</a:t>
                      </a:r>
                    </a:p>
                    <a:p>
                      <a:pPr marL="0" indent="0">
                        <a:buFont typeface="Arial" panose="020B0604020202020204" pitchFamily="34" charset="0"/>
                        <a:buNone/>
                      </a:pPr>
                      <a:endParaRPr lang="en-US" sz="1200"/>
                    </a:p>
                  </a:txBody>
                  <a:tcPr marL="36000" marR="36000" marT="36000" marB="36000">
                    <a:solidFill>
                      <a:schemeClr val="accent1">
                        <a:lumMod val="60000"/>
                        <a:lumOff val="40000"/>
                      </a:schemeClr>
                    </a:solidFill>
                  </a:tcPr>
                </a:tc>
                <a:tc>
                  <a:txBody>
                    <a:bodyPr/>
                    <a:lstStyle/>
                    <a:p>
                      <a:pPr marL="82550" indent="-82550">
                        <a:buFont typeface="Arial" pitchFamily="34" charset="0"/>
                        <a:buNone/>
                      </a:pPr>
                      <a:endParaRPr lang="en-US" sz="1100"/>
                    </a:p>
                  </a:txBody>
                  <a:tcPr marL="36000" marR="36000" marT="36000" marB="36000">
                    <a:solidFill>
                      <a:schemeClr val="bg1"/>
                    </a:solidFill>
                  </a:tcPr>
                </a:tc>
                <a:tc>
                  <a:txBody>
                    <a:bodyPr/>
                    <a:lstStyle/>
                    <a:p>
                      <a:r>
                        <a:rPr lang="en-US" sz="1200"/>
                        <a:t>802.11/802.15 </a:t>
                      </a:r>
                      <a:br>
                        <a:rPr lang="en-US" sz="1200"/>
                      </a:br>
                      <a:r>
                        <a:rPr lang="en-US" sz="1200"/>
                        <a:t>Mid-week Plenaries</a:t>
                      </a:r>
                    </a:p>
                  </a:txBody>
                  <a:tcPr marL="36000" marR="36000" marT="36000" marB="36000">
                    <a:solidFill>
                      <a:schemeClr val="bg1">
                        <a:lumMod val="85000"/>
                      </a:schemeClr>
                    </a:solidFill>
                  </a:tcPr>
                </a:tc>
                <a:tc>
                  <a:txBody>
                    <a:bodyPr/>
                    <a:lstStyle/>
                    <a:p>
                      <a:endParaRPr lang="en-US" sz="1200"/>
                    </a:p>
                  </a:txBody>
                  <a:tcPr marL="36000" marR="36000" marT="36000" marB="36000">
                    <a:solidFill>
                      <a:schemeClr val="tx2">
                        <a:lumMod val="60000"/>
                        <a:lumOff val="40000"/>
                      </a:schemeClr>
                    </a:solidFill>
                  </a:tcPr>
                </a:tc>
                <a:tc>
                  <a:txBody>
                    <a:bodyPr/>
                    <a:lstStyle/>
                    <a:p>
                      <a:r>
                        <a:rPr lang="en-US" sz="1400"/>
                        <a:t>802.1 Closing Plenary</a:t>
                      </a:r>
                    </a:p>
                  </a:txBody>
                  <a:tcPr marL="36000" marR="36000" marT="36000" marB="36000">
                    <a:solidFill>
                      <a:schemeClr val="accent1">
                        <a:lumMod val="60000"/>
                        <a:lumOff val="40000"/>
                      </a:schemeClr>
                    </a:solidFill>
                  </a:tcPr>
                </a:tc>
                <a:extLst>
                  <a:ext uri="{0D108BD9-81ED-4DB2-BD59-A6C34878D82A}">
                    <a16:rowId xmlns:a16="http://schemas.microsoft.com/office/drawing/2014/main" val="10003"/>
                  </a:ext>
                </a:extLst>
              </a:tr>
              <a:tr h="0">
                <a:tc rowSpan="2">
                  <a:txBody>
                    <a:bodyPr/>
                    <a:lstStyle/>
                    <a:p>
                      <a:pPr algn="r"/>
                      <a:endParaRPr lang="en-US" sz="1500"/>
                    </a:p>
                  </a:txBody>
                  <a:tcPr marL="0" marR="0" marT="0" marB="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a:t>802.1 TF chairs meeting</a:t>
                      </a:r>
                    </a:p>
                  </a:txBody>
                  <a:tcPr marL="36000" marR="36000" marT="36000" marB="36000">
                    <a:solidFill>
                      <a:schemeClr val="accent1">
                        <a:lumMod val="20000"/>
                        <a:lumOff val="80000"/>
                      </a:schemeClr>
                    </a:solidFill>
                  </a:tcPr>
                </a:tc>
                <a:tc rowSpan="2">
                  <a:txBody>
                    <a:bodyPr/>
                    <a:lstStyle/>
                    <a:p>
                      <a:endParaRPr lang="en-US" sz="1200"/>
                    </a:p>
                  </a:txBody>
                  <a:tcPr marL="36000" marR="36000" marT="36000" marB="36000">
                    <a:solidFill>
                      <a:schemeClr val="bg1"/>
                    </a:solidFill>
                  </a:tcPr>
                </a:tc>
                <a:tc rowSpan="2">
                  <a:txBody>
                    <a:bodyPr/>
                    <a:lstStyle/>
                    <a:p>
                      <a:endParaRPr lang="en-US" sz="1200"/>
                    </a:p>
                  </a:txBody>
                  <a:tcPr marL="36000" marR="36000" marT="36000" marB="36000">
                    <a:solidFill>
                      <a:schemeClr val="bg1"/>
                    </a:solidFill>
                  </a:tcPr>
                </a:tc>
                <a:tc>
                  <a:txBody>
                    <a:bodyPr/>
                    <a:lstStyle/>
                    <a:p>
                      <a:endParaRPr lang="en-US" sz="1200"/>
                    </a:p>
                  </a:txBody>
                  <a:tcPr marL="36000" marR="36000" marT="36000" marB="36000">
                    <a:solidFill>
                      <a:schemeClr val="bg1"/>
                    </a:solidFill>
                  </a:tcPr>
                </a:tc>
                <a:extLst>
                  <a:ext uri="{0D108BD9-81ED-4DB2-BD59-A6C34878D82A}">
                    <a16:rowId xmlns:a16="http://schemas.microsoft.com/office/drawing/2014/main" val="10004"/>
                  </a:ext>
                </a:extLst>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dirty="0"/>
                    </a:p>
                  </a:txBody>
                  <a:tcPr/>
                </a:tc>
                <a:tc rowSpan="4">
                  <a:txBody>
                    <a:bodyPr/>
                    <a:lstStyle/>
                    <a:p>
                      <a:r>
                        <a:rPr lang="en-US" sz="1200"/>
                        <a:t>802 EC Closing</a:t>
                      </a:r>
                    </a:p>
                  </a:txBody>
                  <a:tcPr marL="36000" marR="36000" marT="36000" marB="36000">
                    <a:solidFill>
                      <a:schemeClr val="bg1">
                        <a:lumMod val="75000"/>
                      </a:schemeClr>
                    </a:solidFill>
                  </a:tcPr>
                </a:tc>
                <a:extLst>
                  <a:ext uri="{0D108BD9-81ED-4DB2-BD59-A6C34878D82A}">
                    <a16:rowId xmlns:a16="http://schemas.microsoft.com/office/drawing/2014/main" val="10005"/>
                  </a:ext>
                </a:extLst>
              </a:tr>
              <a:tr h="883920">
                <a:tc>
                  <a:txBody>
                    <a:bodyPr/>
                    <a:lstStyle/>
                    <a:p>
                      <a:pPr algn="r"/>
                      <a:r>
                        <a:rPr lang="en-US" sz="1500"/>
                        <a:t>13:30</a:t>
                      </a:r>
                    </a:p>
                    <a:p>
                      <a:pPr algn="r"/>
                      <a:br>
                        <a:rPr lang="en-US" sz="900"/>
                      </a:br>
                      <a:endParaRPr lang="en-US" sz="700"/>
                    </a:p>
                    <a:p>
                      <a:pPr algn="r"/>
                      <a:endParaRPr lang="en-US" sz="1200"/>
                    </a:p>
                    <a:p>
                      <a:pPr algn="r"/>
                      <a:r>
                        <a:rPr lang="en-US" sz="1500"/>
                        <a:t>15:30</a:t>
                      </a:r>
                    </a:p>
                  </a:txBody>
                  <a:tcPr marL="0" marR="0" marT="0" marB="0">
                    <a:solidFill>
                      <a:schemeClr val="tx2">
                        <a:lumMod val="20000"/>
                        <a:lumOff val="80000"/>
                      </a:schemeClr>
                    </a:solidFill>
                  </a:tcPr>
                </a:tc>
                <a:tc>
                  <a:txBody>
                    <a:bodyPr/>
                    <a:lstStyle/>
                    <a:p>
                      <a:r>
                        <a:rPr lang="en-US" sz="1400"/>
                        <a:t>OmniRAN opening</a:t>
                      </a:r>
                    </a:p>
                    <a:p>
                      <a:endParaRPr lang="en-US"/>
                    </a:p>
                  </a:txBody>
                  <a:tcPr marL="36000" marR="36000" marT="36000" marB="36000">
                    <a:solidFill>
                      <a:schemeClr val="tx2">
                        <a:lumMod val="60000"/>
                        <a:lumOff val="40000"/>
                      </a:schemeClr>
                    </a:solidFill>
                  </a:tcPr>
                </a:tc>
                <a:tc>
                  <a:txBody>
                    <a:bodyPr/>
                    <a:lstStyle/>
                    <a:p>
                      <a:endParaRPr lang="en-US" sz="1200"/>
                    </a:p>
                  </a:txBody>
                  <a:tcPr marL="36000" marR="36000" marT="36000" marB="36000">
                    <a:solidFill>
                      <a:schemeClr val="tx2">
                        <a:lumMod val="60000"/>
                        <a:lumOff val="40000"/>
                      </a:schemeClr>
                    </a:solidFill>
                  </a:tcPr>
                </a:tc>
                <a:tc rowSpan="2">
                  <a:txBody>
                    <a:bodyPr/>
                    <a:lstStyle/>
                    <a:p>
                      <a:r>
                        <a:rPr lang="en-US" sz="1400"/>
                        <a:t>802.1 Midweek Plenary</a:t>
                      </a:r>
                    </a:p>
                  </a:txBody>
                  <a:tcPr marL="36000" marR="36000" marT="36000" marB="36000">
                    <a:solidFill>
                      <a:schemeClr val="accent1">
                        <a:lumMod val="60000"/>
                        <a:lumOff val="40000"/>
                      </a:schemeClr>
                    </a:solidFill>
                  </a:tcPr>
                </a:tc>
                <a:tc>
                  <a:txBody>
                    <a:bodyPr/>
                    <a:lstStyle/>
                    <a:p>
                      <a:r>
                        <a:rPr lang="en-US" sz="1400"/>
                        <a:t>OmniRAN closing</a:t>
                      </a:r>
                    </a:p>
                  </a:txBody>
                  <a:tcPr marL="36000" marR="36000" marT="36000" marB="36000">
                    <a:solidFill>
                      <a:schemeClr val="tx2">
                        <a:lumMod val="60000"/>
                        <a:lumOff val="40000"/>
                      </a:schemeClr>
                    </a:solidFill>
                  </a:tcPr>
                </a:tc>
                <a:tc vMerge="1">
                  <a:txBody>
                    <a:bodyPr/>
                    <a:lstStyle/>
                    <a:p>
                      <a:endParaRPr lang="en-US"/>
                    </a:p>
                  </a:txBody>
                  <a:tcPr/>
                </a:tc>
                <a:extLst>
                  <a:ext uri="{0D108BD9-81ED-4DB2-BD59-A6C34878D82A}">
                    <a16:rowId xmlns:a16="http://schemas.microsoft.com/office/drawing/2014/main" val="10006"/>
                  </a:ext>
                </a:extLst>
              </a:tr>
              <a:tr h="214693">
                <a:tc>
                  <a:txBody>
                    <a:bodyPr/>
                    <a:lstStyle/>
                    <a:p>
                      <a:pPr algn="r"/>
                      <a:endParaRPr lang="en-US" sz="1500"/>
                    </a:p>
                  </a:txBody>
                  <a:tcPr marL="0" marR="0" marT="0" marB="0">
                    <a:solidFill>
                      <a:schemeClr val="bg1"/>
                    </a:solidFill>
                  </a:tcPr>
                </a:tc>
                <a:tc>
                  <a:txBody>
                    <a:bodyPr/>
                    <a:lstStyle/>
                    <a:p>
                      <a:endParaRPr lang="en-US" sz="400"/>
                    </a:p>
                  </a:txBody>
                  <a:tcPr marL="36000" marR="36000" marT="36000" marB="36000">
                    <a:solidFill>
                      <a:schemeClr val="bg1"/>
                    </a:solidFill>
                  </a:tcPr>
                </a:tc>
                <a:tc>
                  <a:txBody>
                    <a:bodyPr/>
                    <a:lstStyle/>
                    <a:p>
                      <a:endParaRPr lang="en-US" sz="40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a:txBody>
                    <a:bodyPr/>
                    <a:lstStyle/>
                    <a:p>
                      <a:endParaRPr lang="en-US" sz="40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a16="http://schemas.microsoft.com/office/drawing/2014/main" val="10008"/>
                  </a:ext>
                </a:extLst>
              </a:tr>
              <a:tr h="675640">
                <a:tc>
                  <a:txBody>
                    <a:bodyPr/>
                    <a:lstStyle/>
                    <a:p>
                      <a:pPr algn="r"/>
                      <a:r>
                        <a:rPr lang="en-US" sz="1500"/>
                        <a:t>16:00</a:t>
                      </a:r>
                    </a:p>
                    <a:p>
                      <a:pPr algn="r"/>
                      <a:endParaRPr lang="en-US" sz="1500"/>
                    </a:p>
                    <a:p>
                      <a:pPr algn="r"/>
                      <a:endParaRPr lang="en-US" sz="1500"/>
                    </a:p>
                    <a:p>
                      <a:pPr algn="r"/>
                      <a:r>
                        <a:rPr lang="en-US" sz="1500"/>
                        <a:t>18:00</a:t>
                      </a:r>
                    </a:p>
                  </a:txBody>
                  <a:tcPr marL="0" marR="0" marT="0" marB="0">
                    <a:solidFill>
                      <a:schemeClr val="tx2">
                        <a:lumMod val="20000"/>
                        <a:lumOff val="80000"/>
                      </a:schemeClr>
                    </a:solidFill>
                  </a:tcPr>
                </a:tc>
                <a:tc>
                  <a:txBody>
                    <a:bodyPr/>
                    <a:lstStyle/>
                    <a:p>
                      <a:endParaRPr lang="en-US" sz="140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a:t>Potential overflow time if needed</a:t>
                      </a:r>
                    </a:p>
                  </a:txBody>
                  <a:tcPr marL="36000" marR="36000" marT="36000" marB="36000">
                    <a:pattFill prst="dkDnDiag">
                      <a:fgClr>
                        <a:schemeClr val="accent1"/>
                      </a:fgClr>
                      <a:bgClr>
                        <a:schemeClr val="bg1"/>
                      </a:bgClr>
                    </a:patt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a16="http://schemas.microsoft.com/office/drawing/2014/main" val="10009"/>
                  </a:ext>
                </a:extLst>
              </a:tr>
              <a:tr h="204273">
                <a:tc rowSpan="2">
                  <a:txBody>
                    <a:bodyPr/>
                    <a:lstStyle/>
                    <a:p>
                      <a:pPr algn="ctr"/>
                      <a:endParaRPr lang="en-US" sz="1500"/>
                    </a:p>
                  </a:txBody>
                  <a:tcPr marL="0" marR="0" marT="0" marB="0">
                    <a:solidFill>
                      <a:schemeClr val="bg1"/>
                    </a:solidFill>
                  </a:tcPr>
                </a:tc>
                <a:tc>
                  <a:txBody>
                    <a:bodyPr/>
                    <a:lstStyle/>
                    <a:p>
                      <a:r>
                        <a:rPr lang="en-US" sz="1600"/>
                        <a:t>Tutorials</a:t>
                      </a:r>
                    </a:p>
                  </a:txBody>
                  <a:tcPr marL="36000" marR="36000" marT="36000" marB="36000">
                    <a:solidFill>
                      <a:schemeClr val="accent1">
                        <a:lumMod val="40000"/>
                        <a:lumOff val="60000"/>
                      </a:schemeClr>
                    </a:solidFill>
                  </a:tcPr>
                </a:tc>
                <a:tc>
                  <a:txBody>
                    <a:bodyPr/>
                    <a:lstStyle/>
                    <a:p>
                      <a:r>
                        <a:rPr lang="en-US" sz="1200"/>
                        <a:t>Joint 802.1/802.15</a:t>
                      </a:r>
                    </a:p>
                  </a:txBody>
                  <a:tcPr marL="36000" marR="36000" marT="36000" marB="36000">
                    <a:solidFill>
                      <a:schemeClr val="accent1">
                        <a:lumMod val="40000"/>
                        <a:lumOff val="60000"/>
                      </a:schemeClr>
                    </a:solidFill>
                  </a:tcPr>
                </a:tc>
                <a:tc rowSpan="2">
                  <a:txBody>
                    <a:bodyPr/>
                    <a:lstStyle/>
                    <a:p>
                      <a:endParaRPr lang="en-US" sz="1200"/>
                    </a:p>
                  </a:txBody>
                  <a:tcPr marL="36000" marR="36000" marT="36000" marB="36000">
                    <a:solidFill>
                      <a:schemeClr val="bg1"/>
                    </a:solidFill>
                  </a:tcPr>
                </a:tc>
                <a:tc rowSpan="2">
                  <a:txBody>
                    <a:bodyPr/>
                    <a:lstStyle/>
                    <a:p>
                      <a:endParaRPr lang="en-US" sz="1200"/>
                    </a:p>
                  </a:txBody>
                  <a:tcPr marL="36000" marR="36000" marT="36000" marB="36000">
                    <a:solidFill>
                      <a:schemeClr val="bg1"/>
                    </a:solidFill>
                  </a:tcPr>
                </a:tc>
                <a:tc>
                  <a:txBody>
                    <a:bodyPr/>
                    <a:lstStyle/>
                    <a:p>
                      <a:endParaRPr lang="en-US" sz="1200"/>
                    </a:p>
                  </a:txBody>
                  <a:tcPr marL="36000" marR="36000" marT="36000" marB="36000">
                    <a:noFill/>
                  </a:tcPr>
                </a:tc>
                <a:extLst>
                  <a:ext uri="{0D108BD9-81ED-4DB2-BD59-A6C34878D82A}">
                    <a16:rowId xmlns:a16="http://schemas.microsoft.com/office/drawing/2014/main" val="10010"/>
                  </a:ext>
                </a:extLst>
              </a:tr>
              <a:tr h="204273">
                <a:tc vMerge="1">
                  <a:txBody>
                    <a:bodyPr/>
                    <a:lstStyle/>
                    <a:p>
                      <a:endParaRPr lang="en-US"/>
                    </a:p>
                  </a:txBody>
                  <a:tcPr/>
                </a:tc>
                <a:tc>
                  <a:txBody>
                    <a:bodyPr/>
                    <a:lstStyle/>
                    <a:p>
                      <a:endParaRPr lang="en-US" sz="1200"/>
                    </a:p>
                  </a:txBody>
                  <a:tcPr marL="36000" marR="36000" marT="36000" marB="36000">
                    <a:solidFill>
                      <a:schemeClr val="bg1"/>
                    </a:solidFill>
                  </a:tcPr>
                </a:tc>
                <a:tc>
                  <a:txBody>
                    <a:bodyPr/>
                    <a:lstStyle/>
                    <a:p>
                      <a:r>
                        <a:rPr lang="en-US" sz="1600"/>
                        <a:t>ICA</a:t>
                      </a:r>
                      <a:r>
                        <a:rPr lang="en-US" sz="1600" baseline="0"/>
                        <a:t> NEND</a:t>
                      </a:r>
                      <a:endParaRPr lang="en-US" sz="1600"/>
                    </a:p>
                  </a:txBody>
                  <a:tcPr marL="36000" marR="36000" marT="36000" marB="36000">
                    <a:solidFill>
                      <a:schemeClr val="accent1">
                        <a:lumMod val="40000"/>
                        <a:lumOff val="60000"/>
                      </a:schemeClr>
                    </a:solidFill>
                  </a:tcPr>
                </a:tc>
                <a:tc vMerge="1">
                  <a:txBody>
                    <a:bodyPr/>
                    <a:lstStyle/>
                    <a:p>
                      <a:endParaRPr lang="en-US"/>
                    </a:p>
                  </a:txBody>
                  <a:tcPr/>
                </a:tc>
                <a:tc vMerge="1">
                  <a:txBody>
                    <a:bodyPr/>
                    <a:lstStyle/>
                    <a:p>
                      <a:endParaRPr lang="en-US" dirty="0"/>
                    </a:p>
                  </a:txBody>
                  <a:tcPr/>
                </a:tc>
                <a:tc>
                  <a:txBody>
                    <a:bodyPr/>
                    <a:lstStyle/>
                    <a:p>
                      <a:endParaRPr lang="en-US" sz="1200"/>
                    </a:p>
                  </a:txBody>
                  <a:tcPr marL="36000" marR="36000" marT="36000" marB="36000">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24612040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dirty="0"/>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dirty="0"/>
              <a:t>Participants </a:t>
            </a:r>
            <a:r>
              <a:rPr lang="en-US" altLang="en-US" u="sng" dirty="0"/>
              <a:t>shall</a:t>
            </a:r>
            <a:r>
              <a:rPr lang="en-US" altLang="en-US" dirty="0"/>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dirty="0"/>
            </a:br>
            <a:endParaRPr lang="en-US" altLang="en-US" dirty="0"/>
          </a:p>
          <a:p>
            <a:r>
              <a:rPr lang="en-US" altLang="en-US" dirty="0"/>
              <a:t>Participants </a:t>
            </a:r>
            <a:r>
              <a:rPr lang="en-US" altLang="en-US" u="sng" dirty="0"/>
              <a:t>should</a:t>
            </a:r>
            <a:r>
              <a:rPr lang="en-US" altLang="en-US" dirty="0"/>
              <a:t> inform the IEEE (or cause the IEEE to be informed) of the identity of any other holders of potential Essential Patent Claims</a:t>
            </a:r>
            <a:br>
              <a:rPr lang="en-US" altLang="en-US" dirty="0"/>
            </a:br>
            <a:endParaRPr lang="en-US" altLang="en-US" dirty="0"/>
          </a:p>
          <a:p>
            <a:pPr marL="0" indent="0">
              <a:buNone/>
            </a:pPr>
            <a:r>
              <a:rPr lang="en-US" altLang="en-US" sz="4100" dirty="0"/>
              <a:t>Early identification of holders of potential Essential Patent Claims is encouraged</a:t>
            </a:r>
          </a:p>
        </p:txBody>
      </p:sp>
    </p:spTree>
    <p:extLst>
      <p:ext uri="{BB962C8B-B14F-4D97-AF65-F5344CB8AC3E}">
        <p14:creationId xmlns:p14="http://schemas.microsoft.com/office/powerpoint/2010/main" val="32576979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dirty="0"/>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dirty="0"/>
              <a:t>Cause an LOA to be submitted to the IEEE-SA (patcom@ieee.org); or</a:t>
            </a:r>
          </a:p>
          <a:p>
            <a:pPr lvl="1">
              <a:lnSpc>
                <a:spcPct val="110000"/>
              </a:lnSpc>
              <a:spcBef>
                <a:spcPts val="1200"/>
              </a:spcBef>
            </a:pPr>
            <a:r>
              <a:rPr lang="en-US" altLang="en-US" dirty="0"/>
              <a:t>Provide the chair of this group with the identity of the holder(s) of any and all such claims as soon as possible; or</a:t>
            </a:r>
          </a:p>
          <a:p>
            <a:pPr lvl="1">
              <a:lnSpc>
                <a:spcPct val="110000"/>
              </a:lnSpc>
              <a:spcBef>
                <a:spcPts val="1200"/>
              </a:spcBef>
            </a:pPr>
            <a:r>
              <a:rPr lang="en-US" altLang="en-US" dirty="0"/>
              <a:t>Speak up now and respond to this Call for Potentially Essential Patents</a:t>
            </a:r>
          </a:p>
          <a:p>
            <a:pPr>
              <a:lnSpc>
                <a:spcPct val="110000"/>
              </a:lnSpc>
              <a:spcBef>
                <a:spcPts val="1200"/>
              </a:spcBef>
            </a:pPr>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10057757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dirty="0"/>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dirty="0"/>
              <a:t>All IEEE-SA standards meetings shall be conducted in compliance with all applicable laws, including antitrust and competition laws. </a:t>
            </a:r>
          </a:p>
          <a:p>
            <a:pPr lvl="1">
              <a:lnSpc>
                <a:spcPct val="110000"/>
              </a:lnSpc>
              <a:spcBef>
                <a:spcPts val="600"/>
              </a:spcBef>
            </a:pPr>
            <a:r>
              <a:rPr lang="en-US" altLang="en-US" dirty="0"/>
              <a:t>Don’t discuss the interpretation, validity, or essentiality of patents/patent claims. </a:t>
            </a:r>
          </a:p>
          <a:p>
            <a:pPr lvl="1">
              <a:lnSpc>
                <a:spcPct val="110000"/>
              </a:lnSpc>
              <a:spcBef>
                <a:spcPts val="600"/>
              </a:spcBef>
            </a:pPr>
            <a:r>
              <a:rPr lang="en-US" altLang="en-US" dirty="0"/>
              <a:t>Don’t discuss specific license rates, terms, or conditions.</a:t>
            </a:r>
          </a:p>
          <a:p>
            <a:pPr lvl="2">
              <a:lnSpc>
                <a:spcPct val="110000"/>
              </a:lnSpc>
              <a:spcBef>
                <a:spcPts val="600"/>
              </a:spcBef>
            </a:pPr>
            <a:r>
              <a:rPr lang="en-US" altLang="en-US" dirty="0"/>
              <a:t>Relative costs of different technical approaches that include relative costs of patent licensing terms may be discussed in standards development meetings. </a:t>
            </a:r>
          </a:p>
          <a:p>
            <a:pPr lvl="3">
              <a:lnSpc>
                <a:spcPct val="110000"/>
              </a:lnSpc>
              <a:spcBef>
                <a:spcPts val="600"/>
              </a:spcBef>
            </a:pPr>
            <a:r>
              <a:rPr lang="en-GB" altLang="en-US" dirty="0"/>
              <a:t>Technical considerations remain the primary focus</a:t>
            </a:r>
            <a:endParaRPr lang="en-US" altLang="en-US" dirty="0"/>
          </a:p>
          <a:p>
            <a:pPr lvl="1">
              <a:lnSpc>
                <a:spcPct val="110000"/>
              </a:lnSpc>
              <a:spcBef>
                <a:spcPts val="600"/>
              </a:spcBef>
            </a:pPr>
            <a:r>
              <a:rPr lang="en-US" altLang="en-US" dirty="0"/>
              <a:t>Don’t discuss or engage in the fixing of product prices, allocation of customers, or division of sales markets.</a:t>
            </a:r>
          </a:p>
          <a:p>
            <a:pPr lvl="1">
              <a:lnSpc>
                <a:spcPct val="110000"/>
              </a:lnSpc>
              <a:spcBef>
                <a:spcPts val="600"/>
              </a:spcBef>
            </a:pPr>
            <a:r>
              <a:rPr lang="en-US" altLang="en-US" dirty="0"/>
              <a:t>Don’t discuss the status or substance of ongoing or threatened litigation.</a:t>
            </a:r>
          </a:p>
          <a:p>
            <a:pPr lvl="1">
              <a:lnSpc>
                <a:spcPct val="110000"/>
              </a:lnSpc>
              <a:spcBef>
                <a:spcPts val="600"/>
              </a:spcBef>
            </a:pPr>
            <a:r>
              <a:rPr lang="en-US" altLang="en-US" dirty="0"/>
              <a:t>Don’t be silent if inappropriate topics are discussed … do formally object.</a:t>
            </a:r>
          </a:p>
          <a:p>
            <a:pPr lvl="1">
              <a:lnSpc>
                <a:spcPct val="110000"/>
              </a:lnSpc>
              <a:spcBef>
                <a:spcPts val="600"/>
              </a:spcBef>
            </a:pPr>
            <a:endParaRPr lang="en-US" altLang="en-US" dirty="0"/>
          </a:p>
          <a:p>
            <a:pPr>
              <a:lnSpc>
                <a:spcPct val="110000"/>
              </a:lnSpc>
              <a:spcBef>
                <a:spcPts val="600"/>
              </a:spcBef>
            </a:pPr>
            <a:r>
              <a:rPr lang="en-US" altLang="en-US" dirty="0"/>
              <a:t>For more details, see IEEE-SA Standards Board Operations Manual, clause 5.3.10 and Antitrust and Competition Policy: </a:t>
            </a:r>
            <a:br>
              <a:rPr lang="en-US" altLang="en-US" dirty="0"/>
            </a:br>
            <a:r>
              <a:rPr lang="en-US" altLang="en-US" dirty="0"/>
              <a:t>What You Need to Know at </a:t>
            </a:r>
            <a:r>
              <a:rPr lang="en-US" altLang="en-US" dirty="0">
                <a:hlinkClick r:id="rId2"/>
              </a:rPr>
              <a:t>http://standards.ieee.org/develop/policies/antitrust.pdf</a:t>
            </a:r>
            <a:endParaRPr lang="en-US" altLang="en-US" dirty="0"/>
          </a:p>
          <a:p>
            <a:endParaRPr lang="en-US" altLang="en-US" dirty="0"/>
          </a:p>
        </p:txBody>
      </p:sp>
    </p:spTree>
    <p:extLst>
      <p:ext uri="{BB962C8B-B14F-4D97-AF65-F5344CB8AC3E}">
        <p14:creationId xmlns:p14="http://schemas.microsoft.com/office/powerpoint/2010/main" val="4087789815"/>
      </p:ext>
    </p:extLst>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2400</TotalTime>
  <Words>1105</Words>
  <Application>Microsoft Office PowerPoint</Application>
  <PresentationFormat>On-screen Show (4:3)</PresentationFormat>
  <Paragraphs>214</Paragraphs>
  <Slides>19</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ＭＳ Ｐゴシック</vt:lpstr>
      <vt:lpstr>Arial</vt:lpstr>
      <vt:lpstr>Helvetica</vt:lpstr>
      <vt:lpstr>Times</vt:lpstr>
      <vt:lpstr>Times New Roman</vt:lpstr>
      <vt:lpstr>Template</vt:lpstr>
      <vt:lpstr>IEEE 802.1 OmniRAN TG March 2018 F2F Meeting Rosemont, IL</vt:lpstr>
      <vt:lpstr>January 2018 F2F Meeting</vt:lpstr>
      <vt:lpstr>Meeting map Sky Harbor A on Mon, and Tue</vt:lpstr>
      <vt:lpstr>Meeting map Logan, Midway on Wed, and Thu</vt:lpstr>
      <vt:lpstr>Agenda proposal for Mar 2018 F2F</vt:lpstr>
      <vt:lpstr>Mar 2018 Agenda Graphics</vt:lpstr>
      <vt:lpstr>Participants have a duty to inform the IEEE</vt:lpstr>
      <vt:lpstr>Ways to inform IEEE</vt:lpstr>
      <vt:lpstr>Other guidelines for IEEE WG meetings</vt:lpstr>
      <vt:lpstr>Patent-related information</vt:lpstr>
      <vt:lpstr>Participation in IEEE 802 Meetings</vt:lpstr>
      <vt:lpstr>Business #1</vt:lpstr>
      <vt:lpstr>Agenda for Mar 2018 F2F</vt:lpstr>
      <vt:lpstr>Schedules</vt:lpstr>
      <vt:lpstr>Business #2</vt:lpstr>
      <vt:lpstr>Business #3</vt:lpstr>
      <vt:lpstr>Business #4</vt:lpstr>
      <vt:lpstr>Business #5</vt:lpstr>
      <vt:lpstr>Business #6</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367</cp:revision>
  <cp:lastPrinted>1998-02-10T13:28:06Z</cp:lastPrinted>
  <dcterms:created xsi:type="dcterms:W3CDTF">2011-12-30T17:06:23Z</dcterms:created>
  <dcterms:modified xsi:type="dcterms:W3CDTF">2018-02-28T16:39:45Z</dcterms:modified>
</cp:coreProperties>
</file>