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354" r:id="rId4"/>
    <p:sldId id="355" r:id="rId5"/>
    <p:sldId id="353" r:id="rId6"/>
    <p:sldId id="352" r:id="rId7"/>
    <p:sldId id="346" r:id="rId8"/>
    <p:sldId id="347" r:id="rId9"/>
    <p:sldId id="348" r:id="rId10"/>
    <p:sldId id="349" r:id="rId11"/>
    <p:sldId id="320" r:id="rId12"/>
    <p:sldId id="331" r:id="rId13"/>
    <p:sldId id="343" r:id="rId14"/>
    <p:sldId id="309" r:id="rId15"/>
    <p:sldId id="332" r:id="rId16"/>
    <p:sldId id="344" r:id="rId17"/>
    <p:sldId id="351" r:id="rId18"/>
    <p:sldId id="345" r:id="rId19"/>
    <p:sldId id="3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5" autoAdjust="0"/>
    <p:restoredTop sz="95297" autoAdjust="0"/>
  </p:normalViewPr>
  <p:slideViewPr>
    <p:cSldViewPr>
      <p:cViewPr varScale="1">
        <p:scale>
          <a:sx n="121" d="100"/>
          <a:sy n="121" d="100"/>
        </p:scale>
        <p:origin x="6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omniran-18-0016-01-00TG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17-00-00TG-feb-13th-confcall-minutes.docx" TargetMode="External"/><Relationship Id="rId2" Type="http://schemas.openxmlformats.org/officeDocument/2006/relationships/hyperlink" Target="https://mentor.ieee.org/omniran/dcn/18/omniran-18-0011-00-00TG-jan-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22-00-00TG-feb-27th-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21-00-00ic-draft-report-wired-wireless-use-cases-and-communication-requirements-for-flexible-factories-iot-bridged-network.docx" TargetMode="External"/><Relationship Id="rId2" Type="http://schemas.openxmlformats.org/officeDocument/2006/relationships/hyperlink" Target="https://mentor.ieee.org/omniran/dcn/18/omniran-18-0020-00-00ic-wireless-applications-and-usage-scenarios-for-flexible-factory-iot.pdf"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06-04-CF00-d1-0-collected-comments.xls"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omniran/dcn/18/omniran-18-0019-00-CF00-rewording-of-sdn-chapter.docx" TargetMode="External"/><Relationship Id="rId3" Type="http://schemas.openxmlformats.org/officeDocument/2006/relationships/hyperlink" Target="https://mentor.ieee.org/omniran/dcn/18/omniran-18-0003-01-CF00-d10-ch6-9-multiple-lan-enterprise-network.docx" TargetMode="External"/><Relationship Id="rId7" Type="http://schemas.openxmlformats.org/officeDocument/2006/relationships/hyperlink" Target="https://mentor.ieee.org/omniran/dcn/18/omniran-18-0024-00-CF00-d1-0-comment-7-12-152-remedy-proposal.docx" TargetMode="External"/><Relationship Id="rId2" Type="http://schemas.openxmlformats.org/officeDocument/2006/relationships/hyperlink" Target="https://mentor.ieee.org/omniran/dcn/18/omniran-18-0018-00-CF00-d1-0-comment-resolution-java-tool.zip"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14-00-CF00-clause-7-8-fdm-amendment.docx" TargetMode="External"/><Relationship Id="rId5" Type="http://schemas.openxmlformats.org/officeDocument/2006/relationships/hyperlink" Target="https://mentor.ieee.org/omniran/dcn/18/omniran-18-0005-00-CF00-d10-ch6-9-virtualized-wlan-access-network.docx" TargetMode="External"/><Relationship Id="rId4" Type="http://schemas.openxmlformats.org/officeDocument/2006/relationships/hyperlink" Target="https://mentor.ieee.org/omniran/dcn/18/omniran-18-0004-01-CF00-d10-ch6-9-industrial-network.docx" TargetMode="External"/><Relationship Id="rId9" Type="http://schemas.openxmlformats.org/officeDocument/2006/relationships/hyperlink" Target="https://mentor.ieee.org/omniran/dcn/18/omniran-18-0023-00-CF00-proposal-to-amend-the-configuration-and-maintenance-mode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Rosemont, IL</a:t>
            </a:r>
          </a:p>
        </p:txBody>
      </p:sp>
      <p:sp>
        <p:nvSpPr>
          <p:cNvPr id="3" name="Subtitle 2"/>
          <p:cNvSpPr>
            <a:spLocks noGrp="1"/>
          </p:cNvSpPr>
          <p:nvPr>
            <p:ph type="subTitle" idx="1"/>
          </p:nvPr>
        </p:nvSpPr>
        <p:spPr/>
        <p:txBody>
          <a:bodyPr/>
          <a:lstStyle/>
          <a:p>
            <a:r>
              <a:rPr lang="en-US" dirty="0"/>
              <a:t>2018-03-06</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590800"/>
          </a:xfrm>
        </p:spPr>
        <p:txBody>
          <a:bodyPr>
            <a:normAutofit fontScale="92500" lnSpcReduction="10000"/>
          </a:bodyPr>
          <a:lstStyle/>
          <a:p>
            <a:r>
              <a:rPr lang="en-GB" sz="2400" dirty="0"/>
              <a:t>Call Meeting to Order</a:t>
            </a:r>
          </a:p>
          <a:p>
            <a:pPr lvl="1"/>
            <a:r>
              <a:rPr lang="en-GB" sz="2000" dirty="0"/>
              <a:t>Chair called meeting to order at 13:45</a:t>
            </a:r>
          </a:p>
          <a:p>
            <a:r>
              <a:rPr lang="en-GB" sz="2400" dirty="0"/>
              <a:t>Minutes taker:</a:t>
            </a:r>
          </a:p>
          <a:p>
            <a:pPr lvl="1"/>
            <a:r>
              <a:rPr lang="en-GB" sz="2000" dirty="0" err="1"/>
              <a:t>Hao</a:t>
            </a:r>
            <a:r>
              <a:rPr lang="en-GB" sz="2000" dirty="0"/>
              <a:t>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05307968"/>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accent1">
                              <a:lumMod val="20000"/>
                              <a:lumOff val="80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accent1">
                              <a:lumMod val="20000"/>
                              <a:lumOff val="80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1"/>
                          </a:solidFill>
                          <a:effectLst/>
                          <a:latin typeface="+mn-lt"/>
                        </a:rPr>
                        <a:t>Tomoki Ohsawa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Fumiko </a:t>
                      </a:r>
                      <a:r>
                        <a:rPr lang="en-US" sz="1400" dirty="0" err="1">
                          <a:solidFill>
                            <a:schemeClr val="tx1"/>
                          </a:solidFill>
                          <a:effectLst/>
                          <a:latin typeface="+mn-lt"/>
                        </a:rPr>
                        <a:t>Ohori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Akio Hasegawa</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1"/>
                          </a:solidFill>
                          <a:latin typeface="+mn-lt"/>
                        </a:rPr>
                        <a:t>Ryoko</a:t>
                      </a:r>
                      <a:r>
                        <a:rPr lang="en-US" sz="1400" dirty="0">
                          <a:solidFill>
                            <a:schemeClr val="tx1"/>
                          </a:solidFill>
                          <a:latin typeface="+mn-lt"/>
                        </a:rPr>
                        <a:t> Matsuo</a:t>
                      </a:r>
                    </a:p>
                  </a:txBody>
                  <a:tcPr marL="73025" marR="73025" marT="0" marB="0" anchor="ctr"/>
                </a:tc>
                <a:tc>
                  <a:txBody>
                    <a:bodyPr/>
                    <a:lstStyle/>
                    <a:p>
                      <a:pPr algn="just">
                        <a:spcAft>
                          <a:spcPts val="300"/>
                        </a:spcAft>
                      </a:pPr>
                      <a:r>
                        <a:rPr lang="en-US" sz="1400" dirty="0">
                          <a:solidFill>
                            <a:schemeClr val="tx1"/>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Harry </a:t>
                      </a:r>
                      <a:r>
                        <a:rPr lang="en-US" sz="1400" dirty="0" err="1">
                          <a:solidFill>
                            <a:schemeClr val="tx1"/>
                          </a:solidFill>
                          <a:latin typeface="+mn-lt"/>
                        </a:rPr>
                        <a:t>Bims</a:t>
                      </a:r>
                      <a:endParaRPr lang="en-US" sz="1400" dirty="0">
                        <a:solidFill>
                          <a:schemeClr val="tx1"/>
                        </a:solidFill>
                        <a:latin typeface="+mn-lt"/>
                      </a:endParaRPr>
                    </a:p>
                  </a:txBody>
                  <a:tcPr anchor="ctr"/>
                </a:tc>
                <a:tc>
                  <a:txBody>
                    <a:bodyPr/>
                    <a:lstStyle/>
                    <a:p>
                      <a:r>
                        <a:rPr lang="en-US" sz="1400" dirty="0" err="1">
                          <a:solidFill>
                            <a:schemeClr val="tx1"/>
                          </a:solidFill>
                          <a:latin typeface="+mn-lt"/>
                        </a:rPr>
                        <a:t>Bims</a:t>
                      </a:r>
                      <a:r>
                        <a:rPr lang="en-US" sz="1400" dirty="0">
                          <a:solidFill>
                            <a:schemeClr val="tx1"/>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accent1">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accent1">
                              <a:lumMod val="20000"/>
                              <a:lumOff val="80000"/>
                            </a:schemeClr>
                          </a:solidFill>
                          <a:effectLst/>
                          <a:latin typeface="+mn-lt"/>
                        </a:rPr>
                        <a:t>EthAirNet</a:t>
                      </a:r>
                      <a:r>
                        <a:rPr lang="en-US" sz="1400" dirty="0">
                          <a:solidFill>
                            <a:schemeClr val="accent1">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1"/>
                          </a:solidFill>
                          <a:effectLst/>
                          <a:latin typeface="+mn-lt"/>
                        </a:rPr>
                        <a:t>Radhakrishna</a:t>
                      </a:r>
                      <a:r>
                        <a:rPr lang="en-US" sz="1400" dirty="0">
                          <a:solidFill>
                            <a:schemeClr val="tx1"/>
                          </a:solidFill>
                          <a:effectLst/>
                          <a:latin typeface="+mn-lt"/>
                        </a:rPr>
                        <a:t> </a:t>
                      </a:r>
                      <a:r>
                        <a:rPr lang="en-US" sz="1400" dirty="0" err="1">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err="1">
                          <a:solidFill>
                            <a:schemeClr val="tx1"/>
                          </a:solidFill>
                          <a:effectLst/>
                          <a:latin typeface="+mn-lt"/>
                        </a:rPr>
                        <a:t>Koyocera</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1"/>
                          </a:solidFill>
                          <a:effectLst/>
                          <a:latin typeface="+mn-lt"/>
                        </a:rPr>
                        <a:t>Yonggang Fang</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55000" lnSpcReduction="20000"/>
          </a:bodyPr>
          <a:lstStyle/>
          <a:p>
            <a:r>
              <a:rPr lang="en-US" dirty="0"/>
              <a:t>Mon</a:t>
            </a:r>
          </a:p>
          <a:p>
            <a:pPr lvl="1"/>
            <a:r>
              <a:rPr lang="en-US" dirty="0"/>
              <a:t>Review of minutes</a:t>
            </a:r>
          </a:p>
          <a:p>
            <a:pPr lvl="1"/>
            <a:r>
              <a:rPr lang="en-US" dirty="0"/>
              <a:t>Reports</a:t>
            </a:r>
          </a:p>
          <a:p>
            <a:pPr lvl="1"/>
            <a:r>
              <a:rPr lang="en-US" dirty="0"/>
              <a:t>IC NEND contributions review</a:t>
            </a:r>
          </a:p>
          <a:p>
            <a:pPr lvl="1"/>
            <a:r>
              <a:rPr lang="en-US" dirty="0"/>
              <a:t>Status of P802.1CF D1.0 comment resolution</a:t>
            </a:r>
          </a:p>
          <a:p>
            <a:r>
              <a:rPr lang="en-US" dirty="0"/>
              <a:t>Tue</a:t>
            </a:r>
          </a:p>
          <a:p>
            <a:pPr lvl="1"/>
            <a:r>
              <a:rPr lang="en-US" dirty="0"/>
              <a:t>Status of P802.1CF D1.0 comment resolution</a:t>
            </a:r>
          </a:p>
          <a:p>
            <a:pPr lvl="1"/>
            <a:r>
              <a:rPr lang="en-US" dirty="0"/>
              <a:t>Documentation of P802.1CF D1.0 comment resolution</a:t>
            </a:r>
          </a:p>
          <a:p>
            <a:pPr lvl="1"/>
            <a:r>
              <a:rPr lang="en-US" dirty="0"/>
              <a:t>Review of contributions addressing unresolved P802.1CF/D1.0 comments</a:t>
            </a:r>
          </a:p>
          <a:p>
            <a:r>
              <a:rPr lang="en-US" dirty="0"/>
              <a:t>Wed</a:t>
            </a:r>
          </a:p>
          <a:p>
            <a:pPr lvl="1"/>
            <a:r>
              <a:rPr lang="en-US" dirty="0"/>
              <a:t>Editor ad-hoc session: review of editorial issues of comment resolution</a:t>
            </a:r>
          </a:p>
          <a:p>
            <a:r>
              <a:rPr lang="en-US" dirty="0"/>
              <a:t>Thu</a:t>
            </a:r>
          </a:p>
          <a:p>
            <a:pPr lvl="1"/>
            <a:r>
              <a:rPr lang="en-US" dirty="0"/>
              <a:t>Review of contributions addressing unresolved P802.1CF/D1.0 comments</a:t>
            </a:r>
          </a:p>
          <a:p>
            <a:pPr lvl="1"/>
            <a:r>
              <a:rPr lang="en-US" dirty="0"/>
              <a:t>Plan for 802.1CF-D1.1 draft and recirculation ballot</a:t>
            </a:r>
          </a:p>
          <a:p>
            <a:pPr lvl="1"/>
            <a:r>
              <a:rPr lang="en-US" dirty="0"/>
              <a:t>Conference calls until Jul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as proposed agreed</a:t>
            </a:r>
          </a:p>
          <a:p>
            <a:r>
              <a:rPr lang="en-US" dirty="0"/>
              <a:t>Review of minutes</a:t>
            </a:r>
          </a:p>
          <a:p>
            <a:pPr lvl="1"/>
            <a:r>
              <a:rPr lang="en-US" dirty="0">
                <a:hlinkClick r:id="rId2"/>
              </a:rPr>
              <a:t>https://mentor.ieee.org/omniran/dcn/18/omniran-18-0011-00-00TG-jan-2018-f2f-meeting-minutes.docx</a:t>
            </a:r>
            <a:endParaRPr lang="en-US" dirty="0"/>
          </a:p>
          <a:p>
            <a:pPr lvl="1"/>
            <a:r>
              <a:rPr lang="en-US" dirty="0">
                <a:hlinkClick r:id="rId3"/>
              </a:rPr>
              <a:t>https://mentor.ieee.org/omniran/dcn/18/omniran-18-0017-00-00TG-feb-13th-confcall-minutes.docx</a:t>
            </a:r>
            <a:endParaRPr lang="en-US" dirty="0"/>
          </a:p>
          <a:p>
            <a:pPr lvl="1"/>
            <a:r>
              <a:rPr lang="en-US" dirty="0">
                <a:hlinkClick r:id="rId4"/>
              </a:rPr>
              <a:t>https://mentor.ieee.org/omniran/dcn/18/omniran-18-0022-00-00TG-feb-27th-confcall-minutes.docx</a:t>
            </a:r>
            <a:endParaRPr lang="en-US" dirty="0"/>
          </a:p>
          <a:p>
            <a:pPr lvl="1"/>
            <a:r>
              <a:rPr lang="en-US" dirty="0"/>
              <a:t>Chair introduced minutes to group explaining main achievements of the meetings.</a:t>
            </a:r>
          </a:p>
          <a:p>
            <a:pPr lvl="1"/>
            <a:r>
              <a:rPr lang="en-US" dirty="0"/>
              <a:t>Minutes were accepted without comments.</a:t>
            </a:r>
          </a:p>
          <a:p>
            <a:r>
              <a:rPr lang="en-US" dirty="0"/>
              <a:t>Reports</a:t>
            </a:r>
          </a:p>
          <a:p>
            <a:pPr lvl="1"/>
            <a:r>
              <a:rPr lang="en-US" dirty="0"/>
              <a:t>News were already shared in the IEEE 802.1 opening plenary.</a:t>
            </a:r>
          </a:p>
          <a:p>
            <a:pPr lvl="1"/>
            <a:r>
              <a:rPr lang="en-US" dirty="0"/>
              <a:t>No further information provided.</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62500" lnSpcReduction="20000"/>
          </a:bodyPr>
          <a:lstStyle/>
          <a:p>
            <a:r>
              <a:rPr lang="en-US" dirty="0"/>
              <a:t>IC NEND contributions review</a:t>
            </a:r>
          </a:p>
          <a:p>
            <a:pPr lvl="1"/>
            <a:r>
              <a:rPr lang="en-US" dirty="0">
                <a:hlinkClick r:id="rId2"/>
              </a:rPr>
              <a:t>https://mentor.ieee.org/omniran/dcn/18/omniran-18-0020-00-00ic-wireless-applications-and-usage-scenarios-for-flexible-factory-iot.pdf</a:t>
            </a:r>
            <a:endParaRPr lang="en-US" dirty="0"/>
          </a:p>
          <a:p>
            <a:pPr lvl="1"/>
            <a:r>
              <a:rPr lang="en-US" dirty="0"/>
              <a:t>Presentation of basic concepts by </a:t>
            </a:r>
            <a:r>
              <a:rPr lang="de-DE" dirty="0"/>
              <a:t>Kenichi </a:t>
            </a:r>
            <a:r>
              <a:rPr lang="de-DE" dirty="0" err="1"/>
              <a:t>Maruhashi</a:t>
            </a:r>
            <a:r>
              <a:rPr lang="de-DE" dirty="0"/>
              <a:t>. Group </a:t>
            </a:r>
            <a:r>
              <a:rPr lang="de-DE" dirty="0" err="1"/>
              <a:t>provided</a:t>
            </a:r>
            <a:r>
              <a:rPr lang="de-DE" dirty="0"/>
              <a:t> </a:t>
            </a:r>
            <a:r>
              <a:rPr lang="de-DE" dirty="0" err="1"/>
              <a:t>feedback</a:t>
            </a:r>
            <a:r>
              <a:rPr lang="de-DE" dirty="0"/>
              <a:t> on a </a:t>
            </a:r>
            <a:r>
              <a:rPr lang="de-DE" dirty="0" err="1"/>
              <a:t>number</a:t>
            </a:r>
            <a:r>
              <a:rPr lang="de-DE" dirty="0"/>
              <a:t> </a:t>
            </a:r>
            <a:r>
              <a:rPr lang="de-DE" dirty="0" err="1"/>
              <a:t>of</a:t>
            </a:r>
            <a:r>
              <a:rPr lang="de-DE" dirty="0"/>
              <a:t> </a:t>
            </a:r>
            <a:r>
              <a:rPr lang="de-DE" dirty="0" err="1"/>
              <a:t>aspects</a:t>
            </a:r>
            <a:r>
              <a:rPr lang="de-DE" dirty="0"/>
              <a:t>.</a:t>
            </a:r>
            <a:endParaRPr lang="en-US" dirty="0"/>
          </a:p>
          <a:p>
            <a:pPr lvl="1"/>
            <a:r>
              <a:rPr lang="en-US" dirty="0">
                <a:hlinkClick r:id="rId3"/>
              </a:rPr>
              <a:t>https://mentor.ieee.org/omniran/dcn/18/omniran-18-0021-00-00ic-draft-report-wired-wireless-use-cases-and-communication-requirements-for-flexible-factories-iot-bridged-network.docx</a:t>
            </a:r>
            <a:endParaRPr lang="en-US" dirty="0"/>
          </a:p>
          <a:p>
            <a:pPr lvl="1"/>
            <a:r>
              <a:rPr lang="en-US" dirty="0"/>
              <a:t>Nader walked through the document with comprehensive discussion of the content and partially also the wording. Group provided feedback on content and potential ways to further evolve the document.</a:t>
            </a:r>
          </a:p>
          <a:p>
            <a:pPr lvl="1"/>
            <a:endParaRPr lang="en-US" dirty="0"/>
          </a:p>
          <a:p>
            <a:r>
              <a:rPr lang="en-US" dirty="0"/>
              <a:t>Status of P802.1CF D1.0 comment resolution</a:t>
            </a:r>
          </a:p>
          <a:p>
            <a:pPr lvl="1"/>
            <a:r>
              <a:rPr lang="en-US" dirty="0">
                <a:hlinkClick r:id="rId4"/>
              </a:rPr>
              <a:t>https://mentor.ieee.org/omniran/dcn/18/omniran-18-0006-04-CF00-d1-0-collected-comments.xls</a:t>
            </a:r>
            <a:endParaRPr lang="en-US" dirty="0"/>
          </a:p>
          <a:p>
            <a:pPr lvl="1"/>
            <a:r>
              <a:rPr lang="en-US" dirty="0"/>
              <a:t>Chair showed the roughly 20 open comments, which should be addressed and resolved during the meeting.</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p:txBody>
          <a:bodyPr>
            <a:normAutofit fontScale="55000" lnSpcReduction="20000"/>
          </a:bodyPr>
          <a:lstStyle/>
          <a:p>
            <a:r>
              <a:rPr lang="en-US" dirty="0"/>
              <a:t>Documentation of P802.1CF D1.0 comment resolution</a:t>
            </a:r>
          </a:p>
          <a:p>
            <a:pPr lvl="1"/>
            <a:r>
              <a:rPr lang="en-US" dirty="0">
                <a:hlinkClick r:id="rId2"/>
              </a:rPr>
              <a:t>https://mentor.ieee.org/omniran/dcn/18/omniran-18-0018-00-CF00-d1-0-comment-resolution-java-tool.zip</a:t>
            </a:r>
            <a:endParaRPr lang="en-US" dirty="0"/>
          </a:p>
          <a:p>
            <a:pPr lvl="1"/>
            <a:endParaRPr lang="en-US" dirty="0"/>
          </a:p>
          <a:p>
            <a:pPr lvl="0"/>
            <a:endParaRPr lang="en-US" dirty="0"/>
          </a:p>
          <a:p>
            <a:pPr lvl="0"/>
            <a:r>
              <a:rPr lang="en-US" dirty="0"/>
              <a:t>Review of contributions addressing unresolved P802.1CF/D1.0 comments</a:t>
            </a:r>
          </a:p>
          <a:p>
            <a:pPr lvl="1"/>
            <a:r>
              <a:rPr lang="en-US" dirty="0">
                <a:hlinkClick r:id="rId3"/>
              </a:rPr>
              <a:t>https://mentor.ieee.org/omniran/dcn/18/omniran-18-0003-01-CF00-d10-ch6-9-multiple-lan-enterprise-network.docx</a:t>
            </a:r>
            <a:endParaRPr lang="en-US" dirty="0"/>
          </a:p>
          <a:p>
            <a:pPr lvl="1"/>
            <a:r>
              <a:rPr lang="en-US" dirty="0">
                <a:hlinkClick r:id="rId4"/>
              </a:rPr>
              <a:t>https://mentor.ieee.org/omniran/dcn/18/omniran-18-0004-01-CF00-d10-ch6-9-industrial-network.docx</a:t>
            </a:r>
            <a:endParaRPr lang="en-US" dirty="0"/>
          </a:p>
          <a:p>
            <a:pPr lvl="1"/>
            <a:r>
              <a:rPr lang="en-US" dirty="0">
                <a:hlinkClick r:id="rId5"/>
              </a:rPr>
              <a:t>https://mentor.ieee.org/omniran/dcn/18/omniran-18-0005-00-CF00-d10-ch6-9-virtualized-wlan-access-network.docx</a:t>
            </a:r>
            <a:endParaRPr lang="en-US" dirty="0"/>
          </a:p>
          <a:p>
            <a:pPr lvl="1"/>
            <a:r>
              <a:rPr lang="en-US" dirty="0">
                <a:hlinkClick r:id="rId6"/>
              </a:rPr>
              <a:t>https://mentor.ieee.org/omniran/dcn/18/omniran-18-0014-00-CF00-clause-7-8-fdm-amendment.docx</a:t>
            </a:r>
            <a:endParaRPr lang="en-US" dirty="0"/>
          </a:p>
          <a:p>
            <a:pPr lvl="1"/>
            <a:r>
              <a:rPr lang="en-US" dirty="0">
                <a:hlinkClick r:id="rId7"/>
              </a:rPr>
              <a:t>https://mentor.ieee.org/omniran/dcn/18/omniran-18-0024-00-CF00-d1-0-comment-7-12-152-remedy-proposal.docx</a:t>
            </a:r>
            <a:endParaRPr lang="en-US" dirty="0"/>
          </a:p>
          <a:p>
            <a:pPr lvl="1"/>
            <a:r>
              <a:rPr lang="en-US" dirty="0">
                <a:hlinkClick r:id="rId8"/>
              </a:rPr>
              <a:t>https://mentor.ieee.org/omniran/dcn/18/omniran-18-0019-00-CF00-rewording-of-sdn-chapter.docx</a:t>
            </a:r>
            <a:endParaRPr lang="en-US" dirty="0"/>
          </a:p>
          <a:p>
            <a:pPr lvl="1"/>
            <a:r>
              <a:rPr lang="en-US" dirty="0">
                <a:hlinkClick r:id="rId9"/>
              </a:rPr>
              <a:t>https://mentor.ieee.org/omniran/dcn/18/omniran-18-0023-00-CF00-proposal-to-amend-the-configuration-and-maintenance-model.pptx</a:t>
            </a: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p:txBody>
          <a:bodyPr>
            <a:normAutofit/>
          </a:bodyPr>
          <a:lstStyle/>
          <a:p>
            <a:r>
              <a:rPr lang="en-US" dirty="0"/>
              <a:t>Review of contributions addressing unresolved P802.1CF/D1.0 comments</a:t>
            </a:r>
          </a:p>
          <a:p>
            <a:endParaRPr lang="en-US" dirty="0"/>
          </a:p>
          <a:p>
            <a:r>
              <a:rPr lang="en-US" dirty="0"/>
              <a:t>Plan for 802.1CF-D1.1 draft and recirculation ballot</a:t>
            </a:r>
          </a:p>
          <a:p>
            <a:endParaRPr lang="en-US" dirty="0"/>
          </a:p>
          <a:p>
            <a:r>
              <a:rPr lang="en-US" dirty="0"/>
              <a:t>Conference calls until Jul 2018 F2F</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January 2018 F2F Meeting</a:t>
            </a:r>
            <a:endParaRPr lang="en-US" dirty="0"/>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Hyatt </a:t>
            </a:r>
            <a:r>
              <a:rPr lang="de-DE" b="1" dirty="0" err="1"/>
              <a:t>Regency</a:t>
            </a:r>
            <a:r>
              <a:rPr lang="de-DE" b="1" dirty="0"/>
              <a:t> </a:t>
            </a:r>
            <a:r>
              <a:rPr lang="de-DE" b="1" dirty="0" err="1"/>
              <a:t>O’Hare</a:t>
            </a:r>
            <a:endParaRPr lang="de-DE" b="1" dirty="0"/>
          </a:p>
          <a:p>
            <a:pPr lvl="2"/>
            <a:r>
              <a:rPr lang="de-DE" dirty="0"/>
              <a:t>9300 W </a:t>
            </a:r>
            <a:r>
              <a:rPr lang="de-DE" dirty="0" err="1"/>
              <a:t>Bryn</a:t>
            </a:r>
            <a:r>
              <a:rPr lang="de-DE" dirty="0"/>
              <a:t> </a:t>
            </a:r>
            <a:r>
              <a:rPr lang="de-DE" dirty="0" err="1"/>
              <a:t>Mawr</a:t>
            </a:r>
            <a:r>
              <a:rPr lang="de-DE" dirty="0"/>
              <a:t> Avenue</a:t>
            </a:r>
            <a:br>
              <a:rPr lang="de-DE" dirty="0"/>
            </a:br>
            <a:r>
              <a:rPr lang="de-DE" dirty="0" err="1"/>
              <a:t>Rosemont</a:t>
            </a:r>
            <a:r>
              <a:rPr lang="de-DE" dirty="0"/>
              <a:t> IL 60018</a:t>
            </a:r>
            <a:br>
              <a:rPr lang="de-DE" dirty="0"/>
            </a:br>
            <a:r>
              <a:rPr lang="de-DE" dirty="0"/>
              <a:t>USA</a:t>
            </a:r>
          </a:p>
          <a:p>
            <a:pPr lvl="1"/>
            <a:endParaRPr lang="en-US" dirty="0"/>
          </a:p>
          <a:p>
            <a:r>
              <a:rPr lang="en-US" dirty="0" err="1"/>
              <a:t>OmniRAN</a:t>
            </a:r>
            <a:r>
              <a:rPr lang="en-US" dirty="0"/>
              <a:t> TG sessions:</a:t>
            </a:r>
          </a:p>
          <a:p>
            <a:pPr lvl="1"/>
            <a:r>
              <a:rPr lang="en-US" dirty="0"/>
              <a:t>Mon, 	Mar 5th,	13:30-18:00</a:t>
            </a:r>
          </a:p>
          <a:p>
            <a:pPr lvl="2"/>
            <a:r>
              <a:rPr lang="en-US" dirty="0"/>
              <a:t>Meeting room: Sky Harbor A - Entry </a:t>
            </a:r>
          </a:p>
          <a:p>
            <a:pPr lvl="1"/>
            <a:r>
              <a:rPr lang="en-US" dirty="0"/>
              <a:t>Tue, 	Mar 6th, 	13:30-18:00</a:t>
            </a:r>
          </a:p>
          <a:p>
            <a:pPr lvl="2"/>
            <a:r>
              <a:rPr lang="en-US" dirty="0"/>
              <a:t>Meeting room: Sky Harbor A - Entry </a:t>
            </a:r>
          </a:p>
          <a:p>
            <a:pPr lvl="1"/>
            <a:r>
              <a:rPr lang="en-US" dirty="0"/>
              <a:t>Wed,	Mar 7th,	16:00-18:00</a:t>
            </a:r>
          </a:p>
          <a:p>
            <a:pPr lvl="2"/>
            <a:r>
              <a:rPr lang="en-US" dirty="0"/>
              <a:t>Meeting room: Logan - Lobby </a:t>
            </a:r>
          </a:p>
          <a:p>
            <a:pPr lvl="1"/>
            <a:r>
              <a:rPr lang="en-US" dirty="0"/>
              <a:t>Thu,	Mar 8th,	10:30-12:30</a:t>
            </a:r>
          </a:p>
          <a:p>
            <a:pPr lvl="2"/>
            <a:r>
              <a:rPr lang="en-US" dirty="0"/>
              <a:t>Meeting room: Logan – Lobby</a:t>
            </a:r>
          </a:p>
          <a:p>
            <a:pPr lvl="1"/>
            <a:r>
              <a:rPr lang="en-US" dirty="0"/>
              <a:t>Thu,	Mar 8th,	13:30-15:30</a:t>
            </a:r>
          </a:p>
          <a:p>
            <a:pPr lvl="2"/>
            <a:r>
              <a:rPr lang="en-US" dirty="0"/>
              <a:t>Meeting room: Midway – Lobby</a:t>
            </a:r>
          </a:p>
          <a:p>
            <a:pPr lvl="1"/>
            <a:r>
              <a:rPr lang="en-US" dirty="0"/>
              <a:t>No OmniRAN meeting on Fri, 802.1 Closing plenary 10:30 – 12:00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3694A2B-9199-4394-9D07-ED9797CDF3B8}"/>
              </a:ext>
            </a:extLst>
          </p:cNvPr>
          <p:cNvPicPr>
            <a:picLocks noChangeAspect="1"/>
          </p:cNvPicPr>
          <p:nvPr/>
        </p:nvPicPr>
        <p:blipFill>
          <a:blip r:embed="rId2"/>
          <a:stretch>
            <a:fillRect/>
          </a:stretch>
        </p:blipFill>
        <p:spPr>
          <a:xfrm>
            <a:off x="762000" y="1451661"/>
            <a:ext cx="7506582" cy="4872939"/>
          </a:xfrm>
          <a:prstGeom prst="rect">
            <a:avLst/>
          </a:prstGeom>
        </p:spPr>
      </p:pic>
      <p:sp>
        <p:nvSpPr>
          <p:cNvPr id="3" name="Title 2">
            <a:extLst>
              <a:ext uri="{FF2B5EF4-FFF2-40B4-BE49-F238E27FC236}">
                <a16:creationId xmlns:a16="http://schemas.microsoft.com/office/drawing/2014/main" id="{5116DC8A-C4E5-4A27-93C4-CB25F0D8BA92}"/>
              </a:ext>
            </a:extLst>
          </p:cNvPr>
          <p:cNvSpPr>
            <a:spLocks noGrp="1"/>
          </p:cNvSpPr>
          <p:nvPr>
            <p:ph type="title"/>
          </p:nvPr>
        </p:nvSpPr>
        <p:spPr/>
        <p:txBody>
          <a:bodyPr/>
          <a:lstStyle/>
          <a:p>
            <a:r>
              <a:rPr lang="en-US" dirty="0"/>
              <a:t>Meeting map</a:t>
            </a:r>
            <a:br>
              <a:rPr lang="en-US" dirty="0"/>
            </a:br>
            <a:r>
              <a:rPr lang="en-US" dirty="0"/>
              <a:t>Sky Harbor A on Mon, and Tue</a:t>
            </a:r>
          </a:p>
        </p:txBody>
      </p:sp>
      <p:sp>
        <p:nvSpPr>
          <p:cNvPr id="4" name="Rectangle 3">
            <a:extLst>
              <a:ext uri="{FF2B5EF4-FFF2-40B4-BE49-F238E27FC236}">
                <a16:creationId xmlns:a16="http://schemas.microsoft.com/office/drawing/2014/main" id="{E70B4007-540B-4BF7-9C5D-9476A7244F15}"/>
              </a:ext>
            </a:extLst>
          </p:cNvPr>
          <p:cNvSpPr/>
          <p:nvPr/>
        </p:nvSpPr>
        <p:spPr bwMode="auto">
          <a:xfrm>
            <a:off x="6248400" y="2133600"/>
            <a:ext cx="228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5974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5FAA0-7318-4E69-8AAE-B45F0376F1BF}"/>
              </a:ext>
            </a:extLst>
          </p:cNvPr>
          <p:cNvSpPr>
            <a:spLocks noGrp="1"/>
          </p:cNvSpPr>
          <p:nvPr>
            <p:ph type="title"/>
          </p:nvPr>
        </p:nvSpPr>
        <p:spPr/>
        <p:txBody>
          <a:bodyPr/>
          <a:lstStyle/>
          <a:p>
            <a:r>
              <a:rPr lang="en-US" dirty="0"/>
              <a:t>Meeting map</a:t>
            </a:r>
            <a:br>
              <a:rPr lang="en-US" dirty="0"/>
            </a:br>
            <a:r>
              <a:rPr lang="en-US" dirty="0"/>
              <a:t>Logan, Midway on Wed, and Thu</a:t>
            </a:r>
          </a:p>
        </p:txBody>
      </p:sp>
      <p:pic>
        <p:nvPicPr>
          <p:cNvPr id="3" name="Picture 2">
            <a:extLst>
              <a:ext uri="{FF2B5EF4-FFF2-40B4-BE49-F238E27FC236}">
                <a16:creationId xmlns:a16="http://schemas.microsoft.com/office/drawing/2014/main" id="{E137578C-A02A-444A-8696-B8454AFDC7E4}"/>
              </a:ext>
            </a:extLst>
          </p:cNvPr>
          <p:cNvPicPr>
            <a:picLocks noChangeAspect="1"/>
          </p:cNvPicPr>
          <p:nvPr/>
        </p:nvPicPr>
        <p:blipFill>
          <a:blip r:embed="rId2"/>
          <a:stretch>
            <a:fillRect/>
          </a:stretch>
        </p:blipFill>
        <p:spPr>
          <a:xfrm>
            <a:off x="1752600" y="1556601"/>
            <a:ext cx="5606292" cy="3929799"/>
          </a:xfrm>
          <a:prstGeom prst="rect">
            <a:avLst/>
          </a:prstGeom>
        </p:spPr>
      </p:pic>
      <p:sp>
        <p:nvSpPr>
          <p:cNvPr id="4" name="Rectangle 3">
            <a:extLst>
              <a:ext uri="{FF2B5EF4-FFF2-40B4-BE49-F238E27FC236}">
                <a16:creationId xmlns:a16="http://schemas.microsoft.com/office/drawing/2014/main" id="{59D24A11-95A6-4ACC-A824-7B450BED86B2}"/>
              </a:ext>
            </a:extLst>
          </p:cNvPr>
          <p:cNvSpPr/>
          <p:nvPr/>
        </p:nvSpPr>
        <p:spPr bwMode="auto">
          <a:xfrm>
            <a:off x="5585178" y="3254022"/>
            <a:ext cx="609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57668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94052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612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2540</TotalTime>
  <Words>1472</Words>
  <Application>Microsoft Macintosh PowerPoint</Application>
  <PresentationFormat>On-screen Show (4:3)</PresentationFormat>
  <Paragraphs>237</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Arial</vt:lpstr>
      <vt:lpstr>Helvetica</vt:lpstr>
      <vt:lpstr>Times</vt:lpstr>
      <vt:lpstr>Times New Roman</vt:lpstr>
      <vt:lpstr>Template</vt:lpstr>
      <vt:lpstr>IEEE 802.1 OmniRAN TG March 2018 F2F Meeting Rosemont, IL</vt:lpstr>
      <vt:lpstr>January 2018 F2F Meeting</vt:lpstr>
      <vt:lpstr>Meeting map Sky Harbor A on Mon, and Tue</vt:lpstr>
      <vt:lpstr>Meeting map Logan, Midway on Wed, and Thu</vt:lpstr>
      <vt:lpstr>Agenda proposal for Mar 2018 F2F</vt:lpstr>
      <vt:lpstr>Mar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for Mar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376</cp:revision>
  <cp:lastPrinted>1998-02-10T13:28:06Z</cp:lastPrinted>
  <dcterms:created xsi:type="dcterms:W3CDTF">2011-12-30T17:06:23Z</dcterms:created>
  <dcterms:modified xsi:type="dcterms:W3CDTF">2018-03-06T18:36:06Z</dcterms:modified>
</cp:coreProperties>
</file>