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98" r:id="rId3"/>
    <p:sldId id="354" r:id="rId4"/>
    <p:sldId id="355" r:id="rId5"/>
    <p:sldId id="353" r:id="rId6"/>
    <p:sldId id="352" r:id="rId7"/>
    <p:sldId id="346" r:id="rId8"/>
    <p:sldId id="347" r:id="rId9"/>
    <p:sldId id="348" r:id="rId10"/>
    <p:sldId id="349" r:id="rId11"/>
    <p:sldId id="320" r:id="rId12"/>
    <p:sldId id="331" r:id="rId13"/>
    <p:sldId id="343" r:id="rId14"/>
    <p:sldId id="309" r:id="rId15"/>
    <p:sldId id="332" r:id="rId16"/>
    <p:sldId id="344" r:id="rId17"/>
    <p:sldId id="351" r:id="rId18"/>
    <p:sldId id="345" r:id="rId19"/>
    <p:sldId id="336" r:id="rId20"/>
    <p:sldId id="356"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6104" autoAdjust="0"/>
  </p:normalViewPr>
  <p:slideViewPr>
    <p:cSldViewPr>
      <p:cViewPr varScale="1">
        <p:scale>
          <a:sx n="120" d="100"/>
          <a:sy n="120" d="100"/>
        </p:scale>
        <p:origin x="448"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10</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omniran-18-0016-03-00TG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omniran/dcn/18/omniran-18-0017-00-00TG-feb-13th-confcall-minutes.docx" TargetMode="External"/><Relationship Id="rId2" Type="http://schemas.openxmlformats.org/officeDocument/2006/relationships/hyperlink" Target="https://mentor.ieee.org/omniran/dcn/18/omniran-18-0011-00-00TG-jan-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22-00-00TG-feb-27th-confcall-minutes.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omniran/dcn/18/omniran-18-0021-00-00ic-draft-report-wired-wireless-use-cases-and-communication-requirements-for-flexible-factories-iot-bridged-network.docx" TargetMode="External"/><Relationship Id="rId2" Type="http://schemas.openxmlformats.org/officeDocument/2006/relationships/hyperlink" Target="https://mentor.ieee.org/omniran/dcn/18/omniran-18-0020-00-00ic-wireless-applications-and-usage-scenarios-for-flexible-factory-iot.pdf"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06-04-CF00-d1-0-collected-comments.xls"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omniran/dcn/18/omniran-18-0024-01-CF00-d1-0-comment-7-12-152-remedy-proposal.docx" TargetMode="External"/><Relationship Id="rId3" Type="http://schemas.openxmlformats.org/officeDocument/2006/relationships/hyperlink" Target="https://mentor.ieee.org/omniran/dcn/18/omniran-18-0003-01-CF00-d10-ch6-9-multiple-lan-enterprise-network.docx" TargetMode="External"/><Relationship Id="rId7" Type="http://schemas.openxmlformats.org/officeDocument/2006/relationships/hyperlink" Target="https://mentor.ieee.org/omniran/dcn/18/omniran-18-0024-00-CF00-d1-0-comment-7-12-152-remedy-proposal.docx" TargetMode="External"/><Relationship Id="rId2" Type="http://schemas.openxmlformats.org/officeDocument/2006/relationships/hyperlink" Target="https://mentor.ieee.org/omniran/dcn/18/omniran-18-0018-00-CF00-d1-0-comment-resolution-java-tool.zip" TargetMode="External"/><Relationship Id="rId1" Type="http://schemas.openxmlformats.org/officeDocument/2006/relationships/slideLayout" Target="../slideLayouts/slideLayout2.xml"/><Relationship Id="rId6" Type="http://schemas.openxmlformats.org/officeDocument/2006/relationships/hyperlink" Target="https://mentor.ieee.org/omniran/dcn/18/omniran-18-0014-00-CF00-clause-7-8-fdm-amendment.docx" TargetMode="External"/><Relationship Id="rId5" Type="http://schemas.openxmlformats.org/officeDocument/2006/relationships/hyperlink" Target="https://mentor.ieee.org/omniran/dcn/18/omniran-18-0005-00-CF00-d10-ch6-9-virtualized-wlan-access-network.docx" TargetMode="External"/><Relationship Id="rId4" Type="http://schemas.openxmlformats.org/officeDocument/2006/relationships/hyperlink" Target="https://mentor.ieee.org/omniran/dcn/18/omniran-18-0004-01-CF00-d10-ch6-9-industrial-network.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omniran/dcn/18/omniran-18-0019-01-CF00-rewording-of-sdn-chapter.docx" TargetMode="External"/><Relationship Id="rId7" Type="http://schemas.openxmlformats.org/officeDocument/2006/relationships/hyperlink" Target="https://mentor.ieee.org/omniran/dcn/18/omniran-18-0025-01-CF00-d1-0-comment-5-6-10-remedy-proposal.pptx" TargetMode="External"/><Relationship Id="rId2" Type="http://schemas.openxmlformats.org/officeDocument/2006/relationships/hyperlink" Target="https://mentor.ieee.org/omniran/dcn/18/omniran-18-0019-00-CF00-rewording-of-sdn-chapter.docx" TargetMode="External"/><Relationship Id="rId1" Type="http://schemas.openxmlformats.org/officeDocument/2006/relationships/slideLayout" Target="../slideLayouts/slideLayout2.xml"/><Relationship Id="rId6" Type="http://schemas.openxmlformats.org/officeDocument/2006/relationships/hyperlink" Target="https://mentor.ieee.org/omniran/dcn/18/omniran-18-0025-00-CF00-d1-0-comment-5-6-10-remedy-proposal.pptx" TargetMode="External"/><Relationship Id="rId5" Type="http://schemas.openxmlformats.org/officeDocument/2006/relationships/hyperlink" Target="https://mentor.ieee.org/omniran/dcn/18/omniran-18-0023-01-CF00-proposal-to-amend-the-configuration-and-maintenance-model.pptx" TargetMode="External"/><Relationship Id="rId4" Type="http://schemas.openxmlformats.org/officeDocument/2006/relationships/hyperlink" Target="https://mentor.ieee.org/omniran/dcn/18/omniran-18-0023-00-CF00-proposal-to-amend-the-configuration-and-maintenance-model.pptx"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omniran/dcn/18/omniran-18-0026-00-00TG-ma-2018-report-to-ieee-802-wg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1.ieee802.org/omnira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March 2018 F2F Meeting</a:t>
            </a:r>
            <a:br>
              <a:rPr lang="en-US" dirty="0"/>
            </a:br>
            <a:r>
              <a:rPr lang="en-US" dirty="0"/>
              <a:t>Rosemont, IL</a:t>
            </a:r>
          </a:p>
        </p:txBody>
      </p:sp>
      <p:sp>
        <p:nvSpPr>
          <p:cNvPr id="3" name="Subtitle 2"/>
          <p:cNvSpPr>
            <a:spLocks noGrp="1"/>
          </p:cNvSpPr>
          <p:nvPr>
            <p:ph type="subTitle" idx="1"/>
          </p:nvPr>
        </p:nvSpPr>
        <p:spPr/>
        <p:txBody>
          <a:bodyPr/>
          <a:lstStyle/>
          <a:p>
            <a:r>
              <a:rPr lang="en-US" dirty="0"/>
              <a:t>2018-03-08</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70000" lnSpcReduction="20000"/>
          </a:bodyPr>
          <a:lstStyle/>
          <a:p>
            <a:r>
              <a:rPr lang="en-GB" sz="2400" dirty="0"/>
              <a:t>Call Meeting to Order</a:t>
            </a:r>
          </a:p>
          <a:p>
            <a:pPr lvl="1"/>
            <a:r>
              <a:rPr lang="en-GB" sz="2000" dirty="0"/>
              <a:t>Chair called meeting to order at 13:45</a:t>
            </a:r>
          </a:p>
          <a:p>
            <a:pPr lvl="2"/>
            <a:r>
              <a:rPr lang="en-GB" sz="1600" dirty="0"/>
              <a:t>Meeting start was delayed to accommodate the late end of the preceding 802.1 plenary session.</a:t>
            </a:r>
          </a:p>
          <a:p>
            <a:r>
              <a:rPr lang="en-GB" sz="2400" dirty="0"/>
              <a:t>Minutes taker:</a:t>
            </a:r>
          </a:p>
          <a:p>
            <a:pPr lvl="1"/>
            <a:r>
              <a:rPr lang="en-GB" sz="2000" dirty="0" err="1"/>
              <a:t>Hao</a:t>
            </a:r>
            <a:r>
              <a:rPr lang="en-GB" sz="2000" dirty="0"/>
              <a:t> volunteered to take notes.</a:t>
            </a:r>
          </a:p>
          <a:p>
            <a:r>
              <a:rPr lang="en-GB" sz="2400" dirty="0"/>
              <a:t>Mandatory slides</a:t>
            </a:r>
          </a:p>
          <a:p>
            <a:pPr lvl="1"/>
            <a:r>
              <a:rPr lang="en-GB" sz="2000" dirty="0"/>
              <a:t>Mandatory slides were presented, no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7757772"/>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1"/>
                          </a:solidFill>
                          <a:effectLst/>
                          <a:latin typeface="+mn-lt"/>
                        </a:rPr>
                        <a:t>Nader Zein</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Glenn Parsons</a:t>
                      </a:r>
                    </a:p>
                  </a:txBody>
                  <a:tcPr marL="73025" marR="73025" marT="0" marB="0" anchor="ctr"/>
                </a:tc>
                <a:tc>
                  <a:txBody>
                    <a:bodyPr/>
                    <a:lstStyle/>
                    <a:p>
                      <a:pPr algn="just">
                        <a:spcAft>
                          <a:spcPts val="300"/>
                        </a:spcAft>
                      </a:pPr>
                      <a:r>
                        <a:rPr lang="en-US" sz="1400" dirty="0">
                          <a:solidFill>
                            <a:schemeClr val="tx1"/>
                          </a:solidFill>
                          <a:effectLst/>
                          <a:latin typeface="+mn-lt"/>
                        </a:rPr>
                        <a:t>Ericsson</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1"/>
                          </a:solidFill>
                          <a:effectLst/>
                          <a:latin typeface="+mn-lt"/>
                        </a:rPr>
                        <a:t>Hajime Koto</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1"/>
                          </a:solidFill>
                          <a:effectLst/>
                          <a:latin typeface="+mn-lt"/>
                        </a:rPr>
                        <a:t>Walter </a:t>
                      </a:r>
                      <a:r>
                        <a:rPr lang="en-US" sz="1400" dirty="0" err="1">
                          <a:solidFill>
                            <a:schemeClr val="tx1"/>
                          </a:solidFill>
                          <a:effectLst/>
                          <a:latin typeface="+mn-lt"/>
                        </a:rPr>
                        <a:t>Pienciak</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IEEE</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a:solidFill>
                            <a:schemeClr val="tx1"/>
                          </a:solidFill>
                          <a:effectLst/>
                          <a:latin typeface="+mn-lt"/>
                        </a:rPr>
                        <a:t>Tomoki Ohsawa</a:t>
                      </a: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1"/>
                          </a:solidFill>
                          <a:effectLst/>
                          <a:latin typeface="+mn-lt"/>
                        </a:rPr>
                        <a:t>Fumiko </a:t>
                      </a:r>
                      <a:r>
                        <a:rPr lang="en-US" sz="1400" dirty="0" err="1">
                          <a:solidFill>
                            <a:schemeClr val="tx1"/>
                          </a:solidFill>
                          <a:effectLst/>
                          <a:latin typeface="+mn-lt"/>
                        </a:rPr>
                        <a:t>Ohori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NICT</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1"/>
                          </a:solidFill>
                          <a:effectLst/>
                          <a:latin typeface="+mn-lt"/>
                        </a:rPr>
                        <a:t>Akio Hasegawa</a:t>
                      </a:r>
                    </a:p>
                  </a:txBody>
                  <a:tcPr marL="73025" marR="73025" marT="0" marB="0" anchor="ctr"/>
                </a:tc>
                <a:tc>
                  <a:txBody>
                    <a:bodyPr/>
                    <a:lstStyle/>
                    <a:p>
                      <a:pPr algn="just">
                        <a:spcAft>
                          <a:spcPts val="300"/>
                        </a:spcAft>
                      </a:pPr>
                      <a:r>
                        <a:rPr lang="en-US" sz="1400" dirty="0">
                          <a:solidFill>
                            <a:schemeClr val="tx1"/>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err="1">
                          <a:solidFill>
                            <a:schemeClr val="tx1"/>
                          </a:solidFill>
                          <a:latin typeface="+mn-lt"/>
                        </a:rPr>
                        <a:t>Ryoko</a:t>
                      </a:r>
                      <a:r>
                        <a:rPr lang="en-US" sz="1400" dirty="0">
                          <a:solidFill>
                            <a:schemeClr val="tx1"/>
                          </a:solidFill>
                          <a:latin typeface="+mn-lt"/>
                        </a:rPr>
                        <a:t> Matsuo</a:t>
                      </a:r>
                    </a:p>
                  </a:txBody>
                  <a:tcPr marL="73025" marR="73025" marT="0" marB="0" anchor="ctr"/>
                </a:tc>
                <a:tc>
                  <a:txBody>
                    <a:bodyPr/>
                    <a:lstStyle/>
                    <a:p>
                      <a:pPr algn="just">
                        <a:spcAft>
                          <a:spcPts val="300"/>
                        </a:spcAft>
                      </a:pPr>
                      <a:r>
                        <a:rPr lang="en-US" sz="1400" dirty="0">
                          <a:solidFill>
                            <a:schemeClr val="tx1"/>
                          </a:solidFill>
                          <a:effectLst/>
                          <a:latin typeface="+mn-lt"/>
                        </a:rPr>
                        <a:t>Toshiba</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1"/>
                          </a:solidFill>
                          <a:effectLst/>
                          <a:latin typeface="+mn-lt"/>
                        </a:rPr>
                        <a:t>Kenichi Maruhashi</a:t>
                      </a:r>
                    </a:p>
                  </a:txBody>
                  <a:tcPr marL="73025" marR="73025" marT="0" marB="0" anchor="ctr"/>
                </a:tc>
                <a:tc>
                  <a:txBody>
                    <a:bodyPr/>
                    <a:lstStyle/>
                    <a:p>
                      <a:pPr algn="just">
                        <a:spcAft>
                          <a:spcPts val="300"/>
                        </a:spcAft>
                      </a:pPr>
                      <a:r>
                        <a:rPr lang="en-US" sz="1400">
                          <a:solidFill>
                            <a:schemeClr val="tx1"/>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Harry </a:t>
                      </a:r>
                      <a:r>
                        <a:rPr lang="en-US" sz="1400" dirty="0" err="1">
                          <a:solidFill>
                            <a:schemeClr val="tx1"/>
                          </a:solidFill>
                          <a:latin typeface="+mn-lt"/>
                        </a:rPr>
                        <a:t>Bims</a:t>
                      </a:r>
                      <a:endParaRPr lang="en-US" sz="1400" dirty="0">
                        <a:solidFill>
                          <a:schemeClr val="tx1"/>
                        </a:solidFill>
                        <a:latin typeface="+mn-lt"/>
                      </a:endParaRPr>
                    </a:p>
                  </a:txBody>
                  <a:tcPr anchor="ctr"/>
                </a:tc>
                <a:tc>
                  <a:txBody>
                    <a:bodyPr/>
                    <a:lstStyle/>
                    <a:p>
                      <a:r>
                        <a:rPr lang="en-US" sz="1400" dirty="0" err="1">
                          <a:solidFill>
                            <a:schemeClr val="tx1"/>
                          </a:solidFill>
                          <a:latin typeface="+mn-lt"/>
                        </a:rPr>
                        <a:t>Bims</a:t>
                      </a:r>
                      <a:r>
                        <a:rPr lang="en-US" sz="1400" dirty="0">
                          <a:solidFill>
                            <a:schemeClr val="tx1"/>
                          </a:solidFill>
                          <a:latin typeface="+mn-lt"/>
                        </a:rPr>
                        <a:t> Labs. Inc.</a:t>
                      </a: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1"/>
                          </a:solidFill>
                          <a:effectLst/>
                          <a:latin typeface="+mn-lt"/>
                        </a:rPr>
                        <a:t>Roger Marks</a:t>
                      </a:r>
                    </a:p>
                  </a:txBody>
                  <a:tcPr marL="73025" marR="73025" marT="0" marB="0" anchor="ctr"/>
                </a:tc>
                <a:tc>
                  <a:txBody>
                    <a:bodyPr/>
                    <a:lstStyle/>
                    <a:p>
                      <a:pPr algn="just">
                        <a:spcAft>
                          <a:spcPts val="300"/>
                        </a:spcAft>
                      </a:pPr>
                      <a:r>
                        <a:rPr lang="en-US" sz="1400" dirty="0" err="1">
                          <a:solidFill>
                            <a:schemeClr val="tx1"/>
                          </a:solidFill>
                          <a:effectLst/>
                          <a:latin typeface="+mn-lt"/>
                        </a:rPr>
                        <a:t>EthAirNet</a:t>
                      </a:r>
                      <a:r>
                        <a:rPr lang="en-US" sz="1400" dirty="0">
                          <a:solidFill>
                            <a:schemeClr val="tx1"/>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Paul </a:t>
                      </a:r>
                      <a:r>
                        <a:rPr lang="en-US" sz="1400" dirty="0" err="1">
                          <a:solidFill>
                            <a:schemeClr val="tx1"/>
                          </a:solidFill>
                          <a:latin typeface="+mn-lt"/>
                        </a:rPr>
                        <a:t>Bottorf</a:t>
                      </a:r>
                      <a:endParaRPr lang="en-US" sz="1400" dirty="0">
                        <a:solidFill>
                          <a:schemeClr val="tx1"/>
                        </a:solidFill>
                        <a:latin typeface="+mn-lt"/>
                      </a:endParaRPr>
                    </a:p>
                  </a:txBody>
                  <a:tcPr anchor="ctr"/>
                </a:tc>
                <a:tc>
                  <a:txBody>
                    <a:bodyPr/>
                    <a:lstStyle/>
                    <a:p>
                      <a:r>
                        <a:rPr lang="en-US" sz="1400" dirty="0">
                          <a:solidFill>
                            <a:schemeClr val="tx1"/>
                          </a:solidFill>
                          <a:latin typeface="+mn-lt"/>
                        </a:rPr>
                        <a:t>Aruba HP</a:t>
                      </a:r>
                    </a:p>
                  </a:txBody>
                  <a:tcPr anchor="ctr"/>
                </a:tc>
                <a:extLst>
                  <a:ext uri="{0D108BD9-81ED-4DB2-BD59-A6C34878D82A}">
                    <a16:rowId xmlns:a16="http://schemas.microsoft.com/office/drawing/2014/main" val="10007"/>
                  </a:ext>
                </a:extLst>
              </a:tr>
              <a:tr h="292100">
                <a:tc>
                  <a:txBody>
                    <a:bodyPr/>
                    <a:lstStyle/>
                    <a:p>
                      <a:pPr algn="just">
                        <a:spcAft>
                          <a:spcPts val="300"/>
                        </a:spcAft>
                      </a:pPr>
                      <a:r>
                        <a:rPr lang="en-US" sz="1400" dirty="0" err="1">
                          <a:solidFill>
                            <a:schemeClr val="tx1"/>
                          </a:solidFill>
                          <a:effectLst/>
                          <a:latin typeface="+mn-lt"/>
                        </a:rPr>
                        <a:t>Radhakrishna</a:t>
                      </a:r>
                      <a:r>
                        <a:rPr lang="en-US" sz="1400" dirty="0">
                          <a:solidFill>
                            <a:schemeClr val="tx1"/>
                          </a:solidFill>
                          <a:effectLst/>
                          <a:latin typeface="+mn-lt"/>
                        </a:rPr>
                        <a:t> </a:t>
                      </a:r>
                      <a:r>
                        <a:rPr lang="en-US" sz="1400" dirty="0" err="1">
                          <a:solidFill>
                            <a:schemeClr val="tx1"/>
                          </a:solidFill>
                          <a:effectLst/>
                          <a:latin typeface="+mn-lt"/>
                        </a:rPr>
                        <a:t>Canchi</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err="1">
                          <a:solidFill>
                            <a:schemeClr val="tx1"/>
                          </a:solidFill>
                          <a:effectLst/>
                          <a:latin typeface="+mn-lt"/>
                        </a:rPr>
                        <a:t>Koyocera</a:t>
                      </a: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Larry McMillan</a:t>
                      </a:r>
                    </a:p>
                  </a:txBody>
                  <a:tcPr anchor="ctr"/>
                </a:tc>
                <a:tc>
                  <a:txBody>
                    <a:bodyPr/>
                    <a:lstStyle/>
                    <a:p>
                      <a:r>
                        <a:rPr lang="en-US" sz="1400" dirty="0">
                          <a:solidFill>
                            <a:schemeClr val="tx1"/>
                          </a:solidFill>
                          <a:latin typeface="+mn-lt"/>
                        </a:rPr>
                        <a:t>Western Digital</a:t>
                      </a:r>
                    </a:p>
                  </a:txBody>
                  <a:tcPr anchor="ctr"/>
                </a:tc>
                <a:extLst>
                  <a:ext uri="{0D108BD9-81ED-4DB2-BD59-A6C34878D82A}">
                    <a16:rowId xmlns:a16="http://schemas.microsoft.com/office/drawing/2014/main" val="10008"/>
                  </a:ext>
                </a:extLst>
              </a:tr>
              <a:tr h="292100">
                <a:tc>
                  <a:txBody>
                    <a:bodyPr/>
                    <a:lstStyle/>
                    <a:p>
                      <a:pPr algn="just">
                        <a:spcAft>
                          <a:spcPts val="300"/>
                        </a:spcAft>
                      </a:pPr>
                      <a:r>
                        <a:rPr lang="en-US" sz="1400">
                          <a:solidFill>
                            <a:schemeClr val="tx1"/>
                          </a:solidFill>
                          <a:effectLst/>
                          <a:latin typeface="+mn-lt"/>
                        </a:rPr>
                        <a:t>Yonggang Fang</a:t>
                      </a:r>
                      <a:endParaRPr lang="en-US" sz="1400" dirty="0">
                        <a:solidFill>
                          <a:schemeClr val="tx1"/>
                        </a:solidFill>
                        <a:effectLst/>
                        <a:latin typeface="+mn-lt"/>
                      </a:endParaRPr>
                    </a:p>
                  </a:txBody>
                  <a:tcPr marL="73025" marR="73025" marT="0" marB="0" anchor="ctr"/>
                </a:tc>
                <a:tc>
                  <a:txBody>
                    <a:bodyPr/>
                    <a:lstStyle/>
                    <a:p>
                      <a:pPr algn="just">
                        <a:spcAft>
                          <a:spcPts val="300"/>
                        </a:spcAft>
                      </a:pPr>
                      <a:r>
                        <a:rPr lang="en-US" sz="1400" dirty="0">
                          <a:solidFill>
                            <a:schemeClr val="tx1"/>
                          </a:solidFill>
                          <a:effectLst/>
                          <a:latin typeface="+mn-lt"/>
                        </a:rPr>
                        <a:t>ZTE TX</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1"/>
                          </a:solidFill>
                          <a:latin typeface="+mn-lt"/>
                        </a:rPr>
                        <a:t>Paul Congdon</a:t>
                      </a:r>
                    </a:p>
                  </a:txBody>
                  <a:tcPr anchor="ctr"/>
                </a:tc>
                <a:tc>
                  <a:txBody>
                    <a:bodyPr/>
                    <a:lstStyle/>
                    <a:p>
                      <a:r>
                        <a:rPr lang="en-US" sz="1400" dirty="0">
                          <a:solidFill>
                            <a:schemeClr val="tx1"/>
                          </a:solidFill>
                          <a:latin typeface="+mn-lt"/>
                        </a:rPr>
                        <a:t>Huawei</a:t>
                      </a: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823265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364163"/>
          </a:xfrm>
        </p:spPr>
        <p:txBody>
          <a:bodyPr>
            <a:normAutofit fontScale="55000" lnSpcReduction="20000"/>
          </a:bodyPr>
          <a:lstStyle/>
          <a:p>
            <a:r>
              <a:rPr lang="en-US" dirty="0"/>
              <a:t>Mon</a:t>
            </a:r>
          </a:p>
          <a:p>
            <a:pPr lvl="1"/>
            <a:r>
              <a:rPr lang="en-US" dirty="0"/>
              <a:t>Review of minutes</a:t>
            </a:r>
          </a:p>
          <a:p>
            <a:pPr lvl="1"/>
            <a:r>
              <a:rPr lang="en-US" dirty="0"/>
              <a:t>Reports</a:t>
            </a:r>
          </a:p>
          <a:p>
            <a:pPr lvl="1"/>
            <a:r>
              <a:rPr lang="en-US" dirty="0"/>
              <a:t>IC NEND contributions review</a:t>
            </a:r>
          </a:p>
          <a:p>
            <a:pPr lvl="1"/>
            <a:r>
              <a:rPr lang="en-US" dirty="0"/>
              <a:t>Status of P802.1CF D1.0 comment resolution</a:t>
            </a:r>
          </a:p>
          <a:p>
            <a:r>
              <a:rPr lang="en-US" dirty="0"/>
              <a:t>Tue</a:t>
            </a:r>
          </a:p>
          <a:p>
            <a:pPr lvl="1"/>
            <a:r>
              <a:rPr lang="en-US" dirty="0"/>
              <a:t>Status of P802.1CF D1.0 comment resolution</a:t>
            </a:r>
          </a:p>
          <a:p>
            <a:pPr lvl="1"/>
            <a:r>
              <a:rPr lang="en-US" dirty="0"/>
              <a:t>Documentation of P802.1CF D1.0 comment resolution</a:t>
            </a:r>
          </a:p>
          <a:p>
            <a:pPr lvl="1"/>
            <a:r>
              <a:rPr lang="en-US" dirty="0"/>
              <a:t>Review of contributions addressing unresolved P802.1CF/D1.0 comments</a:t>
            </a:r>
          </a:p>
          <a:p>
            <a:r>
              <a:rPr lang="en-US" dirty="0"/>
              <a:t>Wed</a:t>
            </a:r>
          </a:p>
          <a:p>
            <a:pPr lvl="1"/>
            <a:r>
              <a:rPr lang="en-US" dirty="0"/>
              <a:t>Editor ad-hoc session: review of editorial issues of comment resolution</a:t>
            </a:r>
          </a:p>
          <a:p>
            <a:r>
              <a:rPr lang="en-US" dirty="0"/>
              <a:t>Thu</a:t>
            </a:r>
          </a:p>
          <a:p>
            <a:pPr lvl="1"/>
            <a:r>
              <a:rPr lang="en-US" dirty="0"/>
              <a:t>Review of contributions addressing unresolved P802.1CF/D1.0 comments</a:t>
            </a:r>
          </a:p>
          <a:p>
            <a:pPr lvl="1"/>
            <a:r>
              <a:rPr lang="en-US" dirty="0"/>
              <a:t>Plan for 802.1CF-D1.1 draft and recirculation ballot</a:t>
            </a:r>
          </a:p>
          <a:p>
            <a:pPr lvl="1"/>
            <a:r>
              <a:rPr lang="en-US" dirty="0"/>
              <a:t>Conference calls until Jul 2018 F2F</a:t>
            </a:r>
          </a:p>
          <a:p>
            <a:pPr lvl="1"/>
            <a:r>
              <a:rPr lang="en-US" dirty="0"/>
              <a:t>Status report to IEEE 802 WGs</a:t>
            </a:r>
          </a:p>
          <a:p>
            <a:pPr lvl="1"/>
            <a:r>
              <a:rPr lang="en-US" dirty="0"/>
              <a:t>Next meeting</a:t>
            </a:r>
          </a:p>
          <a:p>
            <a:pPr lvl="1"/>
            <a:r>
              <a:rPr lang="en-US" dirty="0"/>
              <a:t>AOB</a:t>
            </a:r>
          </a:p>
          <a:p>
            <a:pPr lvl="1"/>
            <a:endParaRPr lang="en-US" dirty="0"/>
          </a:p>
        </p:txBody>
      </p:sp>
    </p:spTree>
    <p:extLst>
      <p:ext uri="{BB962C8B-B14F-4D97-AF65-F5344CB8AC3E}">
        <p14:creationId xmlns:p14="http://schemas.microsoft.com/office/powerpoint/2010/main" val="19196864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0000" lnSpcReduction="20000"/>
          </a:bodyPr>
          <a:lstStyle/>
          <a:p>
            <a:r>
              <a:rPr lang="en-US" dirty="0"/>
              <a:t>Agenda approval</a:t>
            </a:r>
          </a:p>
          <a:p>
            <a:pPr lvl="1"/>
            <a:r>
              <a:rPr lang="en-US" dirty="0"/>
              <a:t>Agenda as proposed agreed</a:t>
            </a:r>
          </a:p>
          <a:p>
            <a:r>
              <a:rPr lang="en-US" dirty="0"/>
              <a:t>Review of minutes</a:t>
            </a:r>
          </a:p>
          <a:p>
            <a:pPr lvl="1"/>
            <a:r>
              <a:rPr lang="en-US" dirty="0">
                <a:hlinkClick r:id="rId2"/>
              </a:rPr>
              <a:t>https://mentor.ieee.org/omniran/dcn/18/omniran-18-0011-00-00TG-jan-2018-f2f-meeting-minutes.docx</a:t>
            </a:r>
            <a:endParaRPr lang="en-US" dirty="0"/>
          </a:p>
          <a:p>
            <a:pPr lvl="1"/>
            <a:r>
              <a:rPr lang="en-US" dirty="0">
                <a:hlinkClick r:id="rId3"/>
              </a:rPr>
              <a:t>https://mentor.ieee.org/omniran/dcn/18/omniran-18-0017-00-00TG-feb-13th-confcall-minutes.docx</a:t>
            </a:r>
            <a:endParaRPr lang="en-US" dirty="0"/>
          </a:p>
          <a:p>
            <a:pPr lvl="1"/>
            <a:r>
              <a:rPr lang="en-US" dirty="0">
                <a:hlinkClick r:id="rId4"/>
              </a:rPr>
              <a:t>https://mentor.ieee.org/omniran/dcn/18/omniran-18-0022-00-00TG-feb-27th-confcall-minutes.docx</a:t>
            </a:r>
            <a:endParaRPr lang="en-US" dirty="0"/>
          </a:p>
          <a:p>
            <a:pPr lvl="1"/>
            <a:r>
              <a:rPr lang="en-US" dirty="0"/>
              <a:t>Chair introduced minutes to group explaining main achievements of the meetings.</a:t>
            </a:r>
          </a:p>
          <a:p>
            <a:pPr lvl="1"/>
            <a:r>
              <a:rPr lang="en-US" dirty="0"/>
              <a:t>Minutes were accepted without comments.</a:t>
            </a:r>
          </a:p>
          <a:p>
            <a:r>
              <a:rPr lang="en-US" dirty="0"/>
              <a:t>Reports</a:t>
            </a:r>
          </a:p>
          <a:p>
            <a:pPr lvl="1"/>
            <a:r>
              <a:rPr lang="en-US" dirty="0"/>
              <a:t>News were already shared in the IEEE 802.1 opening plenary.</a:t>
            </a:r>
          </a:p>
          <a:p>
            <a:pPr lvl="1"/>
            <a:r>
              <a:rPr lang="en-US" dirty="0"/>
              <a:t>No further information provided.</a:t>
            </a:r>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p:txBody>
          <a:bodyPr>
            <a:normAutofit fontScale="62500" lnSpcReduction="20000"/>
          </a:bodyPr>
          <a:lstStyle/>
          <a:p>
            <a:r>
              <a:rPr lang="en-US" dirty="0"/>
              <a:t>IC NEND contributions review</a:t>
            </a:r>
          </a:p>
          <a:p>
            <a:pPr lvl="1"/>
            <a:r>
              <a:rPr lang="en-US" dirty="0">
                <a:hlinkClick r:id="rId2"/>
              </a:rPr>
              <a:t>https://mentor.ieee.org/omniran/dcn/18/omniran-18-0020-00-00ic-wireless-applications-and-usage-scenarios-for-flexible-factory-iot.pdf</a:t>
            </a:r>
            <a:endParaRPr lang="en-US" dirty="0"/>
          </a:p>
          <a:p>
            <a:pPr lvl="1"/>
            <a:r>
              <a:rPr lang="en-US" dirty="0"/>
              <a:t>Presentation of basic concepts by </a:t>
            </a:r>
            <a:r>
              <a:rPr lang="de-DE" dirty="0"/>
              <a:t>Kenichi </a:t>
            </a:r>
            <a:r>
              <a:rPr lang="de-DE" dirty="0" err="1"/>
              <a:t>Maruhashi</a:t>
            </a:r>
            <a:r>
              <a:rPr lang="de-DE" dirty="0"/>
              <a:t>. Group </a:t>
            </a:r>
            <a:r>
              <a:rPr lang="de-DE" dirty="0" err="1"/>
              <a:t>provided</a:t>
            </a:r>
            <a:r>
              <a:rPr lang="de-DE" dirty="0"/>
              <a:t> </a:t>
            </a:r>
            <a:r>
              <a:rPr lang="de-DE" dirty="0" err="1"/>
              <a:t>feedback</a:t>
            </a:r>
            <a:r>
              <a:rPr lang="de-DE" dirty="0"/>
              <a:t> on a </a:t>
            </a:r>
            <a:r>
              <a:rPr lang="de-DE" dirty="0" err="1"/>
              <a:t>number</a:t>
            </a:r>
            <a:r>
              <a:rPr lang="de-DE" dirty="0"/>
              <a:t> </a:t>
            </a:r>
            <a:r>
              <a:rPr lang="de-DE" dirty="0" err="1"/>
              <a:t>of</a:t>
            </a:r>
            <a:r>
              <a:rPr lang="de-DE" dirty="0"/>
              <a:t> </a:t>
            </a:r>
            <a:r>
              <a:rPr lang="de-DE" dirty="0" err="1"/>
              <a:t>aspects</a:t>
            </a:r>
            <a:r>
              <a:rPr lang="de-DE" dirty="0"/>
              <a:t>.</a:t>
            </a:r>
            <a:endParaRPr lang="en-US" dirty="0"/>
          </a:p>
          <a:p>
            <a:pPr lvl="1"/>
            <a:r>
              <a:rPr lang="en-US" dirty="0">
                <a:hlinkClick r:id="rId3"/>
              </a:rPr>
              <a:t>https://mentor.ieee.org/omniran/dcn/18/omniran-18-0021-00-00ic-draft-report-wired-wireless-use-cases-and-communication-requirements-for-flexible-factories-iot-bridged-network.docx</a:t>
            </a:r>
            <a:endParaRPr lang="en-US" dirty="0"/>
          </a:p>
          <a:p>
            <a:pPr lvl="1"/>
            <a:r>
              <a:rPr lang="en-US" dirty="0"/>
              <a:t>Nader walked through the document with comprehensive discussion of the content and partially also the wording. Group provided feedback on content and potential ways to further evolve the document.</a:t>
            </a:r>
          </a:p>
          <a:p>
            <a:pPr lvl="1"/>
            <a:endParaRPr lang="en-US" dirty="0"/>
          </a:p>
          <a:p>
            <a:r>
              <a:rPr lang="en-US" dirty="0"/>
              <a:t>Status of P802.1CF D1.0 comment resolution</a:t>
            </a:r>
          </a:p>
          <a:p>
            <a:pPr lvl="1"/>
            <a:r>
              <a:rPr lang="en-US" dirty="0">
                <a:hlinkClick r:id="rId4"/>
              </a:rPr>
              <a:t>https://mentor.ieee.org/omniran/dcn/18/omniran-18-0006-04-CF00-d1-0-collected-comments.xls</a:t>
            </a:r>
            <a:endParaRPr lang="en-US" dirty="0"/>
          </a:p>
          <a:p>
            <a:pPr lvl="1"/>
            <a:r>
              <a:rPr lang="en-US" dirty="0"/>
              <a:t>Chair showed the roughly 20 open comments, which should be addressed and resolved during the meeting.</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fontScale="47500" lnSpcReduction="20000"/>
          </a:bodyPr>
          <a:lstStyle/>
          <a:p>
            <a:r>
              <a:rPr lang="en-US" dirty="0"/>
              <a:t>Documentation of P802.1CF D1.0 comment resolution</a:t>
            </a:r>
          </a:p>
          <a:p>
            <a:pPr lvl="1"/>
            <a:r>
              <a:rPr lang="en-US" dirty="0">
                <a:hlinkClick r:id="rId2"/>
              </a:rPr>
              <a:t>https://mentor.ieee.org/omniran/dcn/18/omniran-18-0018-00-CF00-d1-0-comment-resolution-java-tool.zip</a:t>
            </a:r>
            <a:endParaRPr lang="en-US" dirty="0"/>
          </a:p>
          <a:p>
            <a:pPr lvl="2"/>
            <a:r>
              <a:rPr lang="en-US" dirty="0"/>
              <a:t>Chair briefly introduced the Java tool containing all the received comments on .1CF D1.0</a:t>
            </a:r>
          </a:p>
          <a:p>
            <a:pPr lvl="2"/>
            <a:r>
              <a:rPr lang="en-US" dirty="0"/>
              <a:t>Java tool will be used to officially document the outcome of the comment resolution process as it generates the required reporting.</a:t>
            </a:r>
          </a:p>
          <a:p>
            <a:pPr marL="0" lvl="0" indent="0">
              <a:buNone/>
            </a:pPr>
            <a:endParaRPr lang="en-US" dirty="0"/>
          </a:p>
          <a:p>
            <a:pPr lvl="0"/>
            <a:r>
              <a:rPr lang="en-US" dirty="0"/>
              <a:t>Review of contributions addressing unresolved P802.1CF/D1.0 comments</a:t>
            </a:r>
          </a:p>
          <a:p>
            <a:pPr lvl="1"/>
            <a:r>
              <a:rPr lang="en-US" dirty="0">
                <a:hlinkClick r:id="rId3"/>
              </a:rPr>
              <a:t>https://mentor.ieee.org/omniran/dcn/18/omniran-18-0003-01-CF00-d10-ch6-9-multiple-lan-enterprise-network.docx</a:t>
            </a:r>
            <a:endParaRPr lang="en-US" dirty="0"/>
          </a:p>
          <a:p>
            <a:pPr lvl="2"/>
            <a:r>
              <a:rPr lang="en-US" dirty="0"/>
              <a:t>Final redrawing necessary, but otherwise accepted.</a:t>
            </a:r>
          </a:p>
          <a:p>
            <a:pPr lvl="2"/>
            <a:r>
              <a:rPr lang="en-US" dirty="0"/>
              <a:t>Max will create further revision containing updated figure.</a:t>
            </a:r>
          </a:p>
          <a:p>
            <a:pPr lvl="1"/>
            <a:r>
              <a:rPr lang="en-US" dirty="0">
                <a:hlinkClick r:id="rId4"/>
              </a:rPr>
              <a:t>https://mentor.ieee.org/omniran/dcn/18/omniran-18-0004-01-CF00-d10-ch6-9-industrial-network.docx</a:t>
            </a:r>
            <a:endParaRPr lang="en-US" dirty="0"/>
          </a:p>
          <a:p>
            <a:pPr lvl="2"/>
            <a:r>
              <a:rPr lang="en-US" dirty="0"/>
              <a:t>Accepted.</a:t>
            </a:r>
          </a:p>
          <a:p>
            <a:pPr lvl="1"/>
            <a:r>
              <a:rPr lang="en-US" dirty="0">
                <a:hlinkClick r:id="rId5"/>
              </a:rPr>
              <a:t>https://mentor.ieee.org/omniran/dcn/18/omniran-18-0005-00-CF00-d10-ch6-9-virtualized-wlan-access-network.docx</a:t>
            </a:r>
            <a:endParaRPr lang="en-US" dirty="0"/>
          </a:p>
          <a:p>
            <a:pPr lvl="2"/>
            <a:r>
              <a:rPr lang="en-US" dirty="0"/>
              <a:t>Deployment scenario was briefly introduced to group. No immediate comments came up, but final conclusion on acceptance of document was postponed to upcoming </a:t>
            </a:r>
            <a:r>
              <a:rPr lang="en-US" dirty="0" err="1"/>
              <a:t>confcall</a:t>
            </a:r>
            <a:r>
              <a:rPr lang="en-US" dirty="0"/>
              <a:t> to allow participants more thorough review.</a:t>
            </a:r>
          </a:p>
          <a:p>
            <a:pPr lvl="1"/>
            <a:r>
              <a:rPr lang="en-US" dirty="0">
                <a:hlinkClick r:id="rId6"/>
              </a:rPr>
              <a:t>https://mentor.ieee.org/omniran/dcn/18/omniran-18-0014-00-CF00-clause-7-8-fdm-amendment.docx</a:t>
            </a:r>
            <a:endParaRPr lang="en-US" dirty="0"/>
          </a:p>
          <a:p>
            <a:pPr lvl="2"/>
            <a:r>
              <a:rPr lang="en-US" dirty="0"/>
              <a:t>No update submitted for meeting, the pending revision will be provided after the conclusion on the comments on information model in clause 8.1</a:t>
            </a:r>
          </a:p>
          <a:p>
            <a:pPr lvl="1"/>
            <a:r>
              <a:rPr lang="en-US" dirty="0">
                <a:hlinkClick r:id="rId7"/>
              </a:rPr>
              <a:t>https://mentor.ieee.org/omniran/dcn/18/omniran-18-0024-00-CF00-d1-0-comment-7-12-152-remedy-proposal.docx</a:t>
            </a:r>
            <a:endParaRPr lang="en-US" dirty="0"/>
          </a:p>
          <a:p>
            <a:pPr lvl="2"/>
            <a:r>
              <a:rPr lang="en-US" dirty="0"/>
              <a:t>Accepted. Final conclusion contained in revision -01</a:t>
            </a:r>
          </a:p>
          <a:p>
            <a:pPr lvl="2"/>
            <a:r>
              <a:rPr lang="en-US" dirty="0">
                <a:hlinkClick r:id="rId8"/>
              </a:rPr>
              <a:t>https://mentor.ieee.org/omniran/dcn/18/omniran-18-0024-01-CF00-d1-0-comment-7-12-152-remedy-proposal.docx</a:t>
            </a:r>
            <a:endParaRPr lang="en-US" dirty="0"/>
          </a:p>
          <a:p>
            <a:pPr lvl="2"/>
            <a:endParaRPr lang="en-US" dirty="0"/>
          </a:p>
          <a:p>
            <a:pPr marL="0" indent="0">
              <a:buNone/>
            </a:pPr>
            <a:endParaRPr lang="en-US" dirty="0"/>
          </a:p>
        </p:txBody>
      </p:sp>
    </p:spTree>
    <p:extLst>
      <p:ext uri="{BB962C8B-B14F-4D97-AF65-F5344CB8AC3E}">
        <p14:creationId xmlns:p14="http://schemas.microsoft.com/office/powerpoint/2010/main" val="2185324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fontScale="47500" lnSpcReduction="20000"/>
          </a:bodyPr>
          <a:lstStyle/>
          <a:p>
            <a:r>
              <a:rPr lang="en-US" dirty="0"/>
              <a:t>Review of contributions addressing unresolved P802.1CF/D1.0 comments</a:t>
            </a:r>
          </a:p>
          <a:p>
            <a:pPr lvl="1"/>
            <a:r>
              <a:rPr lang="en-US" dirty="0">
                <a:hlinkClick r:id="rId2"/>
              </a:rPr>
              <a:t>https://mentor.ieee.org/omniran/dcn/18/omniran-18-0019-00-CF00-rewording-of-sdn-chapter.docx</a:t>
            </a:r>
            <a:endParaRPr lang="en-US" dirty="0"/>
          </a:p>
          <a:p>
            <a:pPr lvl="2"/>
            <a:r>
              <a:rPr lang="en-US" dirty="0"/>
              <a:t>Discussion led to revision containing several text edits: </a:t>
            </a:r>
          </a:p>
          <a:p>
            <a:pPr lvl="2"/>
            <a:r>
              <a:rPr lang="en-US" dirty="0">
                <a:hlinkClick r:id="rId3"/>
              </a:rPr>
              <a:t>https://mentor.ieee.org/omniran/dcn/18/omniran-18-0019-01-CF00-rewording-of-sdn-chapter.docx</a:t>
            </a:r>
            <a:endParaRPr lang="en-US" dirty="0"/>
          </a:p>
          <a:p>
            <a:pPr lvl="2"/>
            <a:r>
              <a:rPr lang="en-US" dirty="0"/>
              <a:t>Figures may be outdated and the edits were made based on a previous version of the text. Therefore the editor is asked to apply the edits highlighted in the contribution to the latest version of the SDN clause.</a:t>
            </a:r>
          </a:p>
          <a:p>
            <a:pPr lvl="2"/>
            <a:r>
              <a:rPr lang="en-US" dirty="0"/>
              <a:t>Conclusion was made in the group to move SDN and NFV sections into annex as both chapters provide further background information to the specification, but do not directly add to the core content.</a:t>
            </a:r>
          </a:p>
          <a:p>
            <a:pPr lvl="1"/>
            <a:r>
              <a:rPr lang="en-US" dirty="0">
                <a:hlinkClick r:id="rId4"/>
              </a:rPr>
              <a:t>https://mentor.ieee.org/omniran/dcn/18/omniran-18-0023-00-CF00-proposal-to-amend-the-configuration-and-maintenance-model.pptx</a:t>
            </a:r>
            <a:endParaRPr lang="en-US" dirty="0"/>
          </a:p>
          <a:p>
            <a:pPr lvl="2"/>
            <a:r>
              <a:rPr lang="en-US" dirty="0"/>
              <a:t>A first proposal on how to restructure the information model was discussed and agreed. The conclusions of the discussion are captured in a revision of the presentation: </a:t>
            </a:r>
          </a:p>
          <a:p>
            <a:pPr lvl="3"/>
            <a:r>
              <a:rPr lang="en-US" dirty="0">
                <a:hlinkClick r:id="rId5"/>
              </a:rPr>
              <a:t>https://mentor.ieee.org/omniran/dcn/18/omniran-18-0023-01-CF00-proposal-to-amend-the-configuration-and-maintenance-model.pptx</a:t>
            </a:r>
            <a:endParaRPr lang="en-US" dirty="0"/>
          </a:p>
          <a:p>
            <a:pPr lvl="2"/>
            <a:r>
              <a:rPr lang="en-US" dirty="0"/>
              <a:t>Concepts shown in revision accepted for creation of revision text to clause 8.1</a:t>
            </a:r>
          </a:p>
          <a:p>
            <a:pPr lvl="1"/>
            <a:r>
              <a:rPr lang="en-US" dirty="0">
                <a:hlinkClick r:id="rId6"/>
              </a:rPr>
              <a:t>https://mentor.ieee.org/omniran/dcn/18/omniran-18-0025-00-CF00-d1-0-comment-5-6-10-remedy-proposal.pptx</a:t>
            </a:r>
            <a:endParaRPr lang="en-US" dirty="0"/>
          </a:p>
          <a:p>
            <a:pPr lvl="2"/>
            <a:r>
              <a:rPr lang="en-US" dirty="0"/>
              <a:t>Revision accepted for inclusion into the next revision</a:t>
            </a:r>
          </a:p>
          <a:p>
            <a:pPr lvl="2"/>
            <a:r>
              <a:rPr lang="en-US" dirty="0">
                <a:hlinkClick r:id="rId7"/>
              </a:rPr>
              <a:t>https://mentor.ieee.org/omniran/dcn/18/omniran-18-0025-01-CF00-d1-0-comment-5-6-10-remedy-proposal.pptx</a:t>
            </a:r>
            <a:endParaRPr lang="en-US" dirty="0"/>
          </a:p>
          <a:p>
            <a:endParaRPr lang="en-US" dirty="0"/>
          </a:p>
          <a:p>
            <a:r>
              <a:rPr lang="en-US" dirty="0"/>
              <a:t>Plan for 802.1CF-D1.1 draft and recirculation ballot</a:t>
            </a:r>
          </a:p>
          <a:p>
            <a:pPr lvl="1"/>
            <a:r>
              <a:rPr lang="en-US" dirty="0"/>
              <a:t>Next draft numbered 2.0 due to the major changes introduced</a:t>
            </a:r>
          </a:p>
          <a:p>
            <a:pPr lvl="1"/>
            <a:r>
              <a:rPr lang="en-US" dirty="0"/>
              <a:t>A full 30days WG ballot will be performed to accommodate sufficient review of the many major changes and to ensure consistency across the specification.</a:t>
            </a:r>
          </a:p>
          <a:p>
            <a:pPr lvl="1"/>
            <a:r>
              <a:rPr lang="en-US" dirty="0"/>
              <a:t>Next WG ballot should close just before May interim to allow for comment resolution at the interim meeting in Pittsburgh</a:t>
            </a:r>
          </a:p>
          <a:p>
            <a:pPr lvl="1"/>
            <a:endParaRPr lang="en-US" dirty="0"/>
          </a:p>
          <a:p>
            <a:r>
              <a:rPr lang="en-US" dirty="0"/>
              <a:t>Conference calls until Jul 2018 F2F</a:t>
            </a:r>
          </a:p>
          <a:p>
            <a:pPr lvl="1"/>
            <a:r>
              <a:rPr lang="en-US" dirty="0"/>
              <a:t>Agreed to run 3 conference calls on March 20, April 3 and April 13 for preparation of the D2.0 draft</a:t>
            </a:r>
          </a:p>
          <a:p>
            <a:pPr lvl="1"/>
            <a:r>
              <a:rPr lang="en-US" dirty="0"/>
              <a:t>Further calls after Pittsburgh interim announced on 802.1 mailing list with 10days notice.</a:t>
            </a:r>
          </a:p>
          <a:p>
            <a:pPr lvl="1"/>
            <a:r>
              <a:rPr lang="en-US" dirty="0"/>
              <a:t>Motion slide prepared (attached) for approval by the closing plenary.</a:t>
            </a:r>
          </a:p>
          <a:p>
            <a:pPr marL="0" indent="0">
              <a:buNone/>
            </a:pPr>
            <a:endParaRPr lang="en-US" dirty="0"/>
          </a:p>
          <a:p>
            <a:pPr lvl="1"/>
            <a:endParaRPr lang="en-US" dirty="0"/>
          </a:p>
          <a:p>
            <a:endParaRPr lang="en-US" dirty="0"/>
          </a:p>
        </p:txBody>
      </p:sp>
    </p:spTree>
    <p:extLst>
      <p:ext uri="{BB962C8B-B14F-4D97-AF65-F5344CB8AC3E}">
        <p14:creationId xmlns:p14="http://schemas.microsoft.com/office/powerpoint/2010/main" val="2013935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0000" lnSpcReduction="20000"/>
          </a:bodyPr>
          <a:lstStyle/>
          <a:p>
            <a:r>
              <a:rPr lang="en-US" dirty="0"/>
              <a:t>Status report to IEEE 802 WGs</a:t>
            </a:r>
          </a:p>
          <a:p>
            <a:pPr lvl="1"/>
            <a:r>
              <a:rPr lang="en-US" dirty="0"/>
              <a:t>Status report drafted by chair and reviewed by group. Agreed report uploaded to mentor.</a:t>
            </a:r>
          </a:p>
          <a:p>
            <a:pPr lvl="2"/>
            <a:r>
              <a:rPr lang="en-US" dirty="0">
                <a:hlinkClick r:id="rId2"/>
              </a:rPr>
              <a:t>https://mentor.ieee.org/omniran/dcn/18/omniran-18-0026-00-00TG-ma-2018-report-to-ieee-802-wgs.pptx</a:t>
            </a:r>
            <a:endParaRPr lang="en-US" dirty="0"/>
          </a:p>
          <a:p>
            <a:pPr lvl="1"/>
            <a:endParaRPr lang="en-US" dirty="0"/>
          </a:p>
          <a:p>
            <a:r>
              <a:rPr lang="en-US" dirty="0"/>
              <a:t>Next meeting</a:t>
            </a:r>
          </a:p>
          <a:p>
            <a:pPr lvl="1"/>
            <a:r>
              <a:rPr lang="en-US" dirty="0"/>
              <a:t>Conference call on March 20</a:t>
            </a:r>
            <a:r>
              <a:rPr lang="en-US" baseline="30000" dirty="0"/>
              <a:t>th</a:t>
            </a:r>
            <a:r>
              <a:rPr lang="en-US" dirty="0"/>
              <a:t>, 09:30AM ET</a:t>
            </a:r>
          </a:p>
          <a:p>
            <a:pPr lvl="1"/>
            <a:endParaRPr lang="en-US" dirty="0"/>
          </a:p>
          <a:p>
            <a:r>
              <a:rPr lang="en-US" dirty="0"/>
              <a:t>AOB</a:t>
            </a:r>
          </a:p>
          <a:p>
            <a:pPr lvl="1"/>
            <a:r>
              <a:rPr lang="en-US" dirty="0"/>
              <a:t>A final check of the status of D1.0 comment resolution was performed: no further open issues than the well-known opens were detected.</a:t>
            </a:r>
          </a:p>
          <a:p>
            <a:pPr lvl="1"/>
            <a:endParaRPr lang="en-US" dirty="0"/>
          </a:p>
          <a:p>
            <a:pPr marL="0" indent="0">
              <a:buNone/>
            </a:pPr>
            <a:r>
              <a:rPr lang="en-US" dirty="0"/>
              <a:t>Meeting adjourned by chair at 15:00.</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January 2018 F2F Meeting</a:t>
            </a:r>
            <a:endParaRPr lang="en-US" dirty="0"/>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Hyatt </a:t>
            </a:r>
            <a:r>
              <a:rPr lang="de-DE" b="1" dirty="0" err="1"/>
              <a:t>Regency</a:t>
            </a:r>
            <a:r>
              <a:rPr lang="de-DE" b="1" dirty="0"/>
              <a:t> </a:t>
            </a:r>
            <a:r>
              <a:rPr lang="de-DE" b="1" dirty="0" err="1"/>
              <a:t>O’Hare</a:t>
            </a:r>
            <a:endParaRPr lang="de-DE" b="1" dirty="0"/>
          </a:p>
          <a:p>
            <a:pPr lvl="2"/>
            <a:r>
              <a:rPr lang="de-DE" dirty="0"/>
              <a:t>9300 W </a:t>
            </a:r>
            <a:r>
              <a:rPr lang="de-DE" dirty="0" err="1"/>
              <a:t>Bryn</a:t>
            </a:r>
            <a:r>
              <a:rPr lang="de-DE" dirty="0"/>
              <a:t> </a:t>
            </a:r>
            <a:r>
              <a:rPr lang="de-DE" dirty="0" err="1"/>
              <a:t>Mawr</a:t>
            </a:r>
            <a:r>
              <a:rPr lang="de-DE" dirty="0"/>
              <a:t> Avenue</a:t>
            </a:r>
            <a:br>
              <a:rPr lang="de-DE" dirty="0"/>
            </a:br>
            <a:r>
              <a:rPr lang="de-DE" dirty="0" err="1"/>
              <a:t>Rosemont</a:t>
            </a:r>
            <a:r>
              <a:rPr lang="de-DE" dirty="0"/>
              <a:t> IL 60018</a:t>
            </a:r>
            <a:br>
              <a:rPr lang="de-DE" dirty="0"/>
            </a:br>
            <a:r>
              <a:rPr lang="de-DE" dirty="0"/>
              <a:t>USA</a:t>
            </a:r>
          </a:p>
          <a:p>
            <a:pPr lvl="1"/>
            <a:endParaRPr lang="en-US" dirty="0"/>
          </a:p>
          <a:p>
            <a:r>
              <a:rPr lang="en-US" dirty="0" err="1"/>
              <a:t>OmniRAN</a:t>
            </a:r>
            <a:r>
              <a:rPr lang="en-US" dirty="0"/>
              <a:t> TG sessions:</a:t>
            </a:r>
          </a:p>
          <a:p>
            <a:pPr lvl="1"/>
            <a:r>
              <a:rPr lang="en-US" dirty="0"/>
              <a:t>Mon, 	Mar 5th,	13:30-18:00</a:t>
            </a:r>
          </a:p>
          <a:p>
            <a:pPr lvl="2"/>
            <a:r>
              <a:rPr lang="en-US" dirty="0"/>
              <a:t>Meeting room: Sky Harbor A - Entry </a:t>
            </a:r>
          </a:p>
          <a:p>
            <a:pPr lvl="1"/>
            <a:r>
              <a:rPr lang="en-US" dirty="0"/>
              <a:t>Tue, 	Mar 6th, 	13:30-18:00</a:t>
            </a:r>
          </a:p>
          <a:p>
            <a:pPr lvl="2"/>
            <a:r>
              <a:rPr lang="en-US" dirty="0"/>
              <a:t>Meeting room: Sky Harbor A - Entry </a:t>
            </a:r>
          </a:p>
          <a:p>
            <a:pPr lvl="1"/>
            <a:r>
              <a:rPr lang="en-US" dirty="0"/>
              <a:t>Wed,	Mar 7th,	16:00-18:00</a:t>
            </a:r>
          </a:p>
          <a:p>
            <a:pPr lvl="2"/>
            <a:r>
              <a:rPr lang="en-US" dirty="0"/>
              <a:t>Meeting room: Logan - Lobby </a:t>
            </a:r>
          </a:p>
          <a:p>
            <a:pPr lvl="1"/>
            <a:r>
              <a:rPr lang="en-US" dirty="0"/>
              <a:t>Thu,	Mar 8th,	10:30-12:30</a:t>
            </a:r>
          </a:p>
          <a:p>
            <a:pPr lvl="2"/>
            <a:r>
              <a:rPr lang="en-US" dirty="0"/>
              <a:t>Meeting room: Logan – Lobby</a:t>
            </a:r>
          </a:p>
          <a:p>
            <a:pPr lvl="1"/>
            <a:r>
              <a:rPr lang="en-US" dirty="0"/>
              <a:t>Thu,	Mar 8th,	13:30-15:30</a:t>
            </a:r>
          </a:p>
          <a:p>
            <a:pPr lvl="2"/>
            <a:r>
              <a:rPr lang="en-US" dirty="0"/>
              <a:t>Meeting room: Midway – Lobby</a:t>
            </a:r>
          </a:p>
          <a:p>
            <a:pPr lvl="1"/>
            <a:r>
              <a:rPr lang="en-US" dirty="0"/>
              <a:t>No OmniRAN meeting on Fri, 802.1 Closing plenary 10:30 – 12:00</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a:t>
            </a:r>
            <a:br>
              <a:rPr lang="en-US" dirty="0"/>
            </a:br>
            <a:r>
              <a:rPr lang="en-US" dirty="0"/>
              <a:t>Conference calls</a:t>
            </a:r>
          </a:p>
        </p:txBody>
      </p:sp>
      <p:sp>
        <p:nvSpPr>
          <p:cNvPr id="3" name="Content Placeholder 2"/>
          <p:cNvSpPr>
            <a:spLocks noGrp="1"/>
          </p:cNvSpPr>
          <p:nvPr>
            <p:ph idx="1"/>
          </p:nvPr>
        </p:nvSpPr>
        <p:spPr>
          <a:xfrm>
            <a:off x="341529" y="1493785"/>
            <a:ext cx="8505945" cy="4950550"/>
          </a:xfrm>
        </p:spPr>
        <p:txBody>
          <a:bodyPr>
            <a:normAutofit fontScale="92500" lnSpcReduction="20000"/>
          </a:bodyPr>
          <a:lstStyle/>
          <a:p>
            <a:r>
              <a:rPr lang="en-US" dirty="0"/>
              <a:t>Approve </a:t>
            </a:r>
            <a:r>
              <a:rPr lang="en-US" dirty="0" err="1"/>
              <a:t>OmniRAN</a:t>
            </a:r>
            <a:r>
              <a:rPr lang="en-US" dirty="0"/>
              <a:t> TG conference calls: </a:t>
            </a:r>
          </a:p>
          <a:p>
            <a:pPr lvl="1"/>
            <a:r>
              <a:rPr lang="en-US" dirty="0"/>
              <a:t>March 20</a:t>
            </a:r>
            <a:r>
              <a:rPr lang="en-US" baseline="30000" dirty="0"/>
              <a:t>th</a:t>
            </a:r>
            <a:r>
              <a:rPr lang="en-US" dirty="0"/>
              <a:t>, 09:30 AM ET, 90mins</a:t>
            </a:r>
          </a:p>
          <a:p>
            <a:pPr lvl="1"/>
            <a:r>
              <a:rPr lang="en-US" dirty="0"/>
              <a:t>April 3</a:t>
            </a:r>
            <a:r>
              <a:rPr lang="en-US" baseline="30000" dirty="0"/>
              <a:t>rd</a:t>
            </a:r>
            <a:r>
              <a:rPr lang="en-US" dirty="0"/>
              <a:t>, 09:30 AM ET, 90mins</a:t>
            </a:r>
          </a:p>
          <a:p>
            <a:pPr lvl="1"/>
            <a:r>
              <a:rPr lang="en-US" dirty="0"/>
              <a:t>April 13</a:t>
            </a:r>
            <a:r>
              <a:rPr lang="en-US" baseline="30000" dirty="0"/>
              <a:t>th</a:t>
            </a:r>
            <a:r>
              <a:rPr lang="en-US" dirty="0"/>
              <a:t>, 09:30 AM ET, 90mins </a:t>
            </a:r>
          </a:p>
          <a:p>
            <a:pPr lvl="1"/>
            <a:r>
              <a:rPr lang="en-US" dirty="0"/>
              <a:t>Between the May 2018 interim and the July 2018 plenary with at least 10 days prior notice to the 802.1 mailing list. </a:t>
            </a:r>
          </a:p>
          <a:p>
            <a:pPr lvl="2"/>
            <a:r>
              <a:rPr lang="en-US" dirty="0"/>
              <a:t>Agenda and call-in details will be announced at least 10 days prior on the 802.1 mailing list and be made available on </a:t>
            </a:r>
            <a:r>
              <a:rPr lang="en-US" dirty="0">
                <a:hlinkClick r:id="rId2"/>
              </a:rPr>
              <a:t>http://1.ieee802.org/omniran/</a:t>
            </a:r>
            <a:br>
              <a:rPr lang="en-US" dirty="0"/>
            </a:br>
            <a:endParaRPr lang="en-US" dirty="0"/>
          </a:p>
          <a:p>
            <a:r>
              <a:rPr lang="en-US" dirty="0"/>
              <a:t>Moved: Max Riegel, </a:t>
            </a:r>
          </a:p>
          <a:p>
            <a:r>
              <a:rPr lang="en-US" dirty="0"/>
              <a:t>Second: Walter </a:t>
            </a:r>
            <a:r>
              <a:rPr lang="en-US" dirty="0" err="1"/>
              <a:t>Pienciak</a:t>
            </a:r>
            <a:endParaRPr lang="en-US" dirty="0"/>
          </a:p>
        </p:txBody>
      </p:sp>
    </p:spTree>
    <p:extLst>
      <p:ext uri="{BB962C8B-B14F-4D97-AF65-F5344CB8AC3E}">
        <p14:creationId xmlns:p14="http://schemas.microsoft.com/office/powerpoint/2010/main" val="2282450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3694A2B-9199-4394-9D07-ED9797CDF3B8}"/>
              </a:ext>
            </a:extLst>
          </p:cNvPr>
          <p:cNvPicPr>
            <a:picLocks noChangeAspect="1"/>
          </p:cNvPicPr>
          <p:nvPr/>
        </p:nvPicPr>
        <p:blipFill>
          <a:blip r:embed="rId2"/>
          <a:stretch>
            <a:fillRect/>
          </a:stretch>
        </p:blipFill>
        <p:spPr>
          <a:xfrm>
            <a:off x="762000" y="1451661"/>
            <a:ext cx="7506582" cy="4872939"/>
          </a:xfrm>
          <a:prstGeom prst="rect">
            <a:avLst/>
          </a:prstGeom>
        </p:spPr>
      </p:pic>
      <p:sp>
        <p:nvSpPr>
          <p:cNvPr id="3" name="Title 2">
            <a:extLst>
              <a:ext uri="{FF2B5EF4-FFF2-40B4-BE49-F238E27FC236}">
                <a16:creationId xmlns:a16="http://schemas.microsoft.com/office/drawing/2014/main" id="{5116DC8A-C4E5-4A27-93C4-CB25F0D8BA92}"/>
              </a:ext>
            </a:extLst>
          </p:cNvPr>
          <p:cNvSpPr>
            <a:spLocks noGrp="1"/>
          </p:cNvSpPr>
          <p:nvPr>
            <p:ph type="title"/>
          </p:nvPr>
        </p:nvSpPr>
        <p:spPr/>
        <p:txBody>
          <a:bodyPr/>
          <a:lstStyle/>
          <a:p>
            <a:r>
              <a:rPr lang="en-US" dirty="0"/>
              <a:t>Meeting map</a:t>
            </a:r>
            <a:br>
              <a:rPr lang="en-US" dirty="0"/>
            </a:br>
            <a:r>
              <a:rPr lang="en-US" dirty="0"/>
              <a:t>Sky Harbor A on Mon, and Tue</a:t>
            </a:r>
          </a:p>
        </p:txBody>
      </p:sp>
      <p:sp>
        <p:nvSpPr>
          <p:cNvPr id="4" name="Rectangle 3">
            <a:extLst>
              <a:ext uri="{FF2B5EF4-FFF2-40B4-BE49-F238E27FC236}">
                <a16:creationId xmlns:a16="http://schemas.microsoft.com/office/drawing/2014/main" id="{E70B4007-540B-4BF7-9C5D-9476A7244F15}"/>
              </a:ext>
            </a:extLst>
          </p:cNvPr>
          <p:cNvSpPr/>
          <p:nvPr/>
        </p:nvSpPr>
        <p:spPr bwMode="auto">
          <a:xfrm>
            <a:off x="6248400" y="2133600"/>
            <a:ext cx="228600" cy="5334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3359742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5FAA0-7318-4E69-8AAE-B45F0376F1BF}"/>
              </a:ext>
            </a:extLst>
          </p:cNvPr>
          <p:cNvSpPr>
            <a:spLocks noGrp="1"/>
          </p:cNvSpPr>
          <p:nvPr>
            <p:ph type="title"/>
          </p:nvPr>
        </p:nvSpPr>
        <p:spPr/>
        <p:txBody>
          <a:bodyPr/>
          <a:lstStyle/>
          <a:p>
            <a:r>
              <a:rPr lang="en-US" dirty="0"/>
              <a:t>Meeting map</a:t>
            </a:r>
            <a:br>
              <a:rPr lang="en-US" dirty="0"/>
            </a:br>
            <a:r>
              <a:rPr lang="en-US" dirty="0"/>
              <a:t>Logan, Midway on Wed, and Thu</a:t>
            </a:r>
          </a:p>
        </p:txBody>
      </p:sp>
      <p:pic>
        <p:nvPicPr>
          <p:cNvPr id="3" name="Picture 2">
            <a:extLst>
              <a:ext uri="{FF2B5EF4-FFF2-40B4-BE49-F238E27FC236}">
                <a16:creationId xmlns:a16="http://schemas.microsoft.com/office/drawing/2014/main" id="{E137578C-A02A-444A-8696-B8454AFDC7E4}"/>
              </a:ext>
            </a:extLst>
          </p:cNvPr>
          <p:cNvPicPr>
            <a:picLocks noChangeAspect="1"/>
          </p:cNvPicPr>
          <p:nvPr/>
        </p:nvPicPr>
        <p:blipFill>
          <a:blip r:embed="rId2"/>
          <a:stretch>
            <a:fillRect/>
          </a:stretch>
        </p:blipFill>
        <p:spPr>
          <a:xfrm>
            <a:off x="1752600" y="1556601"/>
            <a:ext cx="5606292" cy="3929799"/>
          </a:xfrm>
          <a:prstGeom prst="rect">
            <a:avLst/>
          </a:prstGeom>
        </p:spPr>
      </p:pic>
      <p:sp>
        <p:nvSpPr>
          <p:cNvPr id="4" name="Rectangle 3">
            <a:extLst>
              <a:ext uri="{FF2B5EF4-FFF2-40B4-BE49-F238E27FC236}">
                <a16:creationId xmlns:a16="http://schemas.microsoft.com/office/drawing/2014/main" id="{59D24A11-95A6-4ACC-A824-7B450BED86B2}"/>
              </a:ext>
            </a:extLst>
          </p:cNvPr>
          <p:cNvSpPr/>
          <p:nvPr/>
        </p:nvSpPr>
        <p:spPr bwMode="auto">
          <a:xfrm>
            <a:off x="5585178" y="3254022"/>
            <a:ext cx="609600" cy="533400"/>
          </a:xfrm>
          <a:prstGeom prst="rect">
            <a:avLst/>
          </a:prstGeom>
          <a:noFill/>
          <a:ln w="190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576682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Agenda proposal for Mar 2018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pPr lvl="0"/>
            <a:r>
              <a:rPr lang="en-US" dirty="0"/>
              <a:t>Reports</a:t>
            </a:r>
          </a:p>
          <a:p>
            <a:r>
              <a:rPr lang="en-US" dirty="0"/>
              <a:t>IC NEND contributions review</a:t>
            </a:r>
          </a:p>
          <a:p>
            <a:pPr lvl="0"/>
            <a:r>
              <a:rPr lang="en-US" dirty="0"/>
              <a:t>Status of P802.1CF D1.0 comment resolution</a:t>
            </a:r>
          </a:p>
          <a:p>
            <a:pPr lvl="0"/>
            <a:r>
              <a:rPr lang="en-US" dirty="0"/>
              <a:t>Documentation of P802.1CF D1.0 comment resolution</a:t>
            </a:r>
          </a:p>
          <a:p>
            <a:pPr lvl="0"/>
            <a:r>
              <a:rPr lang="en-US" dirty="0"/>
              <a:t>Review of contributions addressing unresolved P802.1CF/D1.0 comments</a:t>
            </a:r>
          </a:p>
          <a:p>
            <a:r>
              <a:rPr lang="en-US" dirty="0"/>
              <a:t>Plan for 802.1CF-D1.1 draft and recirculation ballot</a:t>
            </a:r>
          </a:p>
          <a:p>
            <a:r>
              <a:rPr lang="en-US" dirty="0"/>
              <a:t>Conference calls until Jul 2018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2940528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a:t>Mar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853825629"/>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a:solidFill>
                          <a:schemeClr val="tx2"/>
                        </a:solidFill>
                      </a:endParaRPr>
                    </a:p>
                  </a:txBody>
                  <a:tcPr marL="0" marR="0" marT="0" marB="0">
                    <a:solidFill>
                      <a:schemeClr val="bg1"/>
                    </a:solidFill>
                  </a:tcPr>
                </a:tc>
                <a:tc>
                  <a:txBody>
                    <a:bodyPr/>
                    <a:lstStyle/>
                    <a:p>
                      <a:pPr algn="ctr"/>
                      <a:r>
                        <a:rPr lang="en-US" sz="1800">
                          <a:solidFill>
                            <a:schemeClr val="tx2"/>
                          </a:solidFill>
                        </a:rPr>
                        <a:t>Mon 03/05</a:t>
                      </a:r>
                    </a:p>
                  </a:txBody>
                  <a:tcPr marL="0" marR="0" marT="0" marB="0">
                    <a:solidFill>
                      <a:schemeClr val="bg1"/>
                    </a:solidFill>
                  </a:tcPr>
                </a:tc>
                <a:tc>
                  <a:txBody>
                    <a:bodyPr/>
                    <a:lstStyle/>
                    <a:p>
                      <a:pPr algn="ctr"/>
                      <a:r>
                        <a:rPr lang="en-US" sz="1800">
                          <a:solidFill>
                            <a:schemeClr val="tx2"/>
                          </a:solidFill>
                        </a:rPr>
                        <a:t>Tue 03/06</a:t>
                      </a:r>
                    </a:p>
                  </a:txBody>
                  <a:tcPr marL="0" marR="0" marT="0" marB="0">
                    <a:solidFill>
                      <a:schemeClr val="bg1"/>
                    </a:solidFill>
                  </a:tcPr>
                </a:tc>
                <a:tc>
                  <a:txBody>
                    <a:bodyPr/>
                    <a:lstStyle/>
                    <a:p>
                      <a:pPr algn="ctr"/>
                      <a:r>
                        <a:rPr lang="en-US" sz="1800">
                          <a:solidFill>
                            <a:schemeClr val="tx2"/>
                          </a:solidFill>
                        </a:rPr>
                        <a:t>Wed 03/07</a:t>
                      </a:r>
                    </a:p>
                  </a:txBody>
                  <a:tcPr marL="0" marR="0" marT="0" marB="0">
                    <a:solidFill>
                      <a:schemeClr val="bg1"/>
                    </a:solidFill>
                  </a:tcPr>
                </a:tc>
                <a:tc>
                  <a:txBody>
                    <a:bodyPr/>
                    <a:lstStyle/>
                    <a:p>
                      <a:pPr algn="ctr"/>
                      <a:r>
                        <a:rPr lang="en-US" sz="1800">
                          <a:solidFill>
                            <a:schemeClr val="tx2"/>
                          </a:solidFill>
                        </a:rPr>
                        <a:t>Thu 03/08</a:t>
                      </a:r>
                    </a:p>
                  </a:txBody>
                  <a:tcPr marL="0" marR="0" marT="0" marB="0">
                    <a:solidFill>
                      <a:schemeClr val="bg1"/>
                    </a:solidFill>
                  </a:tcPr>
                </a:tc>
                <a:tc>
                  <a:txBody>
                    <a:bodyPr/>
                    <a:lstStyle/>
                    <a:p>
                      <a:pPr algn="ctr"/>
                      <a:r>
                        <a:rPr lang="en-US" sz="1800">
                          <a:solidFill>
                            <a:schemeClr val="tx2"/>
                          </a:solidFill>
                        </a:rPr>
                        <a:t>Fri 03/09</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a:t>08:00</a:t>
                      </a:r>
                    </a:p>
                    <a:p>
                      <a:pPr algn="r"/>
                      <a:endParaRPr lang="en-US" sz="1500"/>
                    </a:p>
                    <a:p>
                      <a:pPr algn="r"/>
                      <a:endParaRPr lang="en-US" sz="1500"/>
                    </a:p>
                    <a:p>
                      <a:pPr algn="r"/>
                      <a:r>
                        <a:rPr lang="en-US" sz="1500"/>
                        <a:t>10:00</a:t>
                      </a:r>
                    </a:p>
                  </a:txBody>
                  <a:tcPr marL="0" marR="0" marT="0" marB="0">
                    <a:solidFill>
                      <a:schemeClr val="accent1">
                        <a:lumMod val="40000"/>
                        <a:lumOff val="60000"/>
                      </a:schemeClr>
                    </a:solidFill>
                  </a:tcPr>
                </a:tc>
                <a:tc>
                  <a:txBody>
                    <a:bodyPr/>
                    <a:lstStyle/>
                    <a:p>
                      <a:r>
                        <a:rPr lang="de-DE" sz="1200"/>
                        <a:t>802</a:t>
                      </a:r>
                      <a:r>
                        <a:rPr lang="de-DE" sz="1200" baseline="0"/>
                        <a:t> EC </a:t>
                      </a:r>
                      <a:r>
                        <a:rPr lang="de-DE" sz="1200" baseline="0" err="1"/>
                        <a:t>Opening</a:t>
                      </a:r>
                      <a:endParaRPr lang="en-US" sz="1200"/>
                    </a:p>
                  </a:txBody>
                  <a:tcPr marL="36000" marR="36000" marT="36000" marB="36000">
                    <a:solidFill>
                      <a:schemeClr val="bg1">
                        <a:lumMod val="75000"/>
                      </a:schemeClr>
                    </a:solidFill>
                  </a:tcPr>
                </a:tc>
                <a:tc>
                  <a:txBody>
                    <a:bodyPr/>
                    <a:lstStyle/>
                    <a:p>
                      <a:r>
                        <a:rPr lang="en-US" sz="110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a:txBody>
                    <a:bodyPr/>
                    <a:lstStyle/>
                    <a:p>
                      <a:pPr marL="85725" indent="-85725">
                        <a:buFont typeface="Arial" panose="020B0604020202020204" pitchFamily="34" charset="0"/>
                        <a:buNone/>
                      </a:pPr>
                      <a:endParaRPr lang="en-US" sz="110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a:t>802.11</a:t>
                      </a:r>
                      <a:r>
                        <a:rPr lang="de-DE" sz="1100" baseline="0"/>
                        <a:t> </a:t>
                      </a:r>
                      <a:r>
                        <a:rPr lang="de-DE" sz="1100" baseline="0" err="1"/>
                        <a:t>Closing</a:t>
                      </a:r>
                      <a:r>
                        <a:rPr lang="de-DE" sz="1100" baseline="0"/>
                        <a:t> </a:t>
                      </a:r>
                      <a:r>
                        <a:rPr lang="de-DE" sz="1100" baseline="0" err="1"/>
                        <a:t>Plenary</a:t>
                      </a:r>
                      <a:endParaRPr lang="en-US" sz="110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a:txBody>
                    <a:bodyPr/>
                    <a:lstStyle/>
                    <a:p>
                      <a:endParaRPr lang="en-US" sz="80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a:t>10:30</a:t>
                      </a:r>
                      <a:br>
                        <a:rPr lang="en-US" sz="1500"/>
                      </a:br>
                      <a:endParaRPr lang="en-US" sz="1500"/>
                    </a:p>
                    <a:p>
                      <a:pPr algn="r"/>
                      <a:endParaRPr lang="en-US" sz="1500"/>
                    </a:p>
                    <a:p>
                      <a:pPr algn="r"/>
                      <a:r>
                        <a:rPr lang="en-US" sz="150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a:t>802.1 Opening Plenary</a:t>
                      </a:r>
                    </a:p>
                    <a:p>
                      <a:pPr marL="0" indent="0">
                        <a:buFont typeface="Arial" panose="020B0604020202020204" pitchFamily="34" charset="0"/>
                        <a:buNone/>
                      </a:pPr>
                      <a:endParaRPr lang="en-US" sz="1200"/>
                    </a:p>
                  </a:txBody>
                  <a:tcPr marL="36000" marR="36000" marT="36000" marB="36000">
                    <a:solidFill>
                      <a:schemeClr val="accent1">
                        <a:lumMod val="60000"/>
                        <a:lumOff val="40000"/>
                      </a:schemeClr>
                    </a:solidFill>
                  </a:tcPr>
                </a:tc>
                <a:tc>
                  <a:txBody>
                    <a:bodyPr/>
                    <a:lstStyle/>
                    <a:p>
                      <a:pPr marL="82550" indent="-82550">
                        <a:buFont typeface="Arial" pitchFamily="34" charset="0"/>
                        <a:buNone/>
                      </a:pPr>
                      <a:endParaRPr lang="en-US" sz="1100"/>
                    </a:p>
                  </a:txBody>
                  <a:tcPr marL="36000" marR="36000" marT="36000" marB="36000">
                    <a:solidFill>
                      <a:schemeClr val="bg1"/>
                    </a:solidFill>
                  </a:tcPr>
                </a:tc>
                <a:tc>
                  <a:txBody>
                    <a:bodyPr/>
                    <a:lstStyle/>
                    <a:p>
                      <a:r>
                        <a:rPr lang="en-US" sz="1200"/>
                        <a:t>802.11/802.15 </a:t>
                      </a:r>
                      <a:br>
                        <a:rPr lang="en-US" sz="1200"/>
                      </a:br>
                      <a:r>
                        <a:rPr lang="en-US" sz="1200"/>
                        <a:t>Mid-week Plenaries</a:t>
                      </a:r>
                    </a:p>
                  </a:txBody>
                  <a:tcPr marL="36000" marR="36000" marT="36000" marB="36000">
                    <a:solidFill>
                      <a:schemeClr val="bg1">
                        <a:lumMod val="85000"/>
                      </a:schemeClr>
                    </a:solidFill>
                  </a:tcPr>
                </a:tc>
                <a:tc>
                  <a:txBody>
                    <a:bodyPr/>
                    <a:lstStyle/>
                    <a:p>
                      <a:endParaRPr lang="en-US" sz="1200"/>
                    </a:p>
                  </a:txBody>
                  <a:tcPr marL="36000" marR="36000" marT="36000" marB="36000">
                    <a:solidFill>
                      <a:schemeClr val="tx2">
                        <a:lumMod val="60000"/>
                        <a:lumOff val="40000"/>
                      </a:schemeClr>
                    </a:solidFill>
                  </a:tcPr>
                </a:tc>
                <a:tc>
                  <a:txBody>
                    <a:bodyPr/>
                    <a:lstStyle/>
                    <a:p>
                      <a:r>
                        <a:rPr lang="en-US" sz="140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a:t>802.1 TF chairs meeting</a:t>
                      </a:r>
                    </a:p>
                  </a:txBody>
                  <a:tcPr marL="36000" marR="36000" marT="36000" marB="36000">
                    <a:solidFill>
                      <a:schemeClr val="accent1">
                        <a:lumMod val="20000"/>
                        <a:lumOff val="8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4">
                  <a:txBody>
                    <a:bodyPr/>
                    <a:lstStyle/>
                    <a:p>
                      <a:r>
                        <a:rPr lang="en-US" sz="120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883920">
                <a:tc>
                  <a:txBody>
                    <a:bodyPr/>
                    <a:lstStyle/>
                    <a:p>
                      <a:pPr algn="r"/>
                      <a:r>
                        <a:rPr lang="en-US" sz="1500"/>
                        <a:t>13:30</a:t>
                      </a:r>
                    </a:p>
                    <a:p>
                      <a:pPr algn="r"/>
                      <a:br>
                        <a:rPr lang="en-US" sz="900"/>
                      </a:br>
                      <a:endParaRPr lang="en-US" sz="700"/>
                    </a:p>
                    <a:p>
                      <a:pPr algn="r"/>
                      <a:endParaRPr lang="en-US" sz="1200"/>
                    </a:p>
                    <a:p>
                      <a:pPr algn="r"/>
                      <a:r>
                        <a:rPr lang="en-US" sz="1500"/>
                        <a:t>15:30</a:t>
                      </a:r>
                    </a:p>
                  </a:txBody>
                  <a:tcPr marL="0" marR="0" marT="0" marB="0">
                    <a:solidFill>
                      <a:schemeClr val="tx2">
                        <a:lumMod val="20000"/>
                        <a:lumOff val="80000"/>
                      </a:schemeClr>
                    </a:solidFill>
                  </a:tcPr>
                </a:tc>
                <a:tc>
                  <a:txBody>
                    <a:bodyPr/>
                    <a:lstStyle/>
                    <a:p>
                      <a:r>
                        <a:rPr lang="en-US" sz="1400"/>
                        <a:t>OmniRAN opening</a:t>
                      </a:r>
                    </a:p>
                    <a:p>
                      <a:endParaRPr lang="en-US"/>
                    </a:p>
                  </a:txBody>
                  <a:tcPr marL="36000" marR="36000" marT="36000" marB="36000">
                    <a:solidFill>
                      <a:schemeClr val="tx2">
                        <a:lumMod val="60000"/>
                        <a:lumOff val="40000"/>
                      </a:schemeClr>
                    </a:solidFill>
                  </a:tcPr>
                </a:tc>
                <a:tc>
                  <a:txBody>
                    <a:bodyPr/>
                    <a:lstStyle/>
                    <a:p>
                      <a:endParaRPr lang="en-US" sz="1200"/>
                    </a:p>
                  </a:txBody>
                  <a:tcPr marL="36000" marR="36000" marT="36000" marB="36000">
                    <a:solidFill>
                      <a:schemeClr val="tx2">
                        <a:lumMod val="60000"/>
                        <a:lumOff val="40000"/>
                      </a:schemeClr>
                    </a:solidFill>
                  </a:tcPr>
                </a:tc>
                <a:tc rowSpan="2">
                  <a:txBody>
                    <a:bodyPr/>
                    <a:lstStyle/>
                    <a:p>
                      <a:r>
                        <a:rPr lang="en-US" sz="1400"/>
                        <a:t>802.1 Midweek Plenary</a:t>
                      </a:r>
                    </a:p>
                  </a:txBody>
                  <a:tcPr marL="36000" marR="36000" marT="36000" marB="36000">
                    <a:solidFill>
                      <a:schemeClr val="accent1">
                        <a:lumMod val="60000"/>
                        <a:lumOff val="40000"/>
                      </a:schemeClr>
                    </a:solidFill>
                  </a:tcPr>
                </a:tc>
                <a:tc>
                  <a:txBody>
                    <a:bodyPr/>
                    <a:lstStyle/>
                    <a:p>
                      <a:r>
                        <a:rPr lang="en-US" sz="140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214693">
                <a:tc>
                  <a:txBody>
                    <a:bodyPr/>
                    <a:lstStyle/>
                    <a:p>
                      <a:pPr algn="r"/>
                      <a:endParaRPr lang="en-US" sz="1500"/>
                    </a:p>
                  </a:txBody>
                  <a:tcPr marL="0" marR="0" marT="0" marB="0">
                    <a:solidFill>
                      <a:schemeClr val="bg1"/>
                    </a:solidFill>
                  </a:tcPr>
                </a:tc>
                <a:tc>
                  <a:txBody>
                    <a:bodyPr/>
                    <a:lstStyle/>
                    <a:p>
                      <a:endParaRPr lang="en-US" sz="40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a:t>16:00</a:t>
                      </a:r>
                    </a:p>
                    <a:p>
                      <a:pPr algn="r"/>
                      <a:endParaRPr lang="en-US" sz="1500"/>
                    </a:p>
                    <a:p>
                      <a:pPr algn="r"/>
                      <a:endParaRPr lang="en-US" sz="1500"/>
                    </a:p>
                    <a:p>
                      <a:pPr algn="r"/>
                      <a:r>
                        <a:rPr lang="en-US" sz="1500"/>
                        <a:t>18:00</a:t>
                      </a:r>
                    </a:p>
                  </a:txBody>
                  <a:tcPr marL="0" marR="0" marT="0" marB="0">
                    <a:solidFill>
                      <a:schemeClr val="tx2">
                        <a:lumMod val="20000"/>
                        <a:lumOff val="80000"/>
                      </a:schemeClr>
                    </a:solidFill>
                  </a:tcPr>
                </a:tc>
                <a:tc>
                  <a:txBody>
                    <a:bodyPr/>
                    <a:lstStyle/>
                    <a:p>
                      <a:endParaRPr lang="en-US" sz="140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no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a:p>
                  </a:txBody>
                  <a:tcPr marL="0" marR="0" marT="0" marB="0">
                    <a:solidFill>
                      <a:schemeClr val="bg1"/>
                    </a:solidFill>
                  </a:tcPr>
                </a:tc>
                <a:tc>
                  <a:txBody>
                    <a:bodyPr/>
                    <a:lstStyle/>
                    <a:p>
                      <a:r>
                        <a:rPr lang="en-US" sz="1600"/>
                        <a:t>Tutorials</a:t>
                      </a:r>
                    </a:p>
                  </a:txBody>
                  <a:tcPr marL="36000" marR="36000" marT="36000" marB="36000">
                    <a:solidFill>
                      <a:schemeClr val="accent1">
                        <a:lumMod val="40000"/>
                        <a:lumOff val="60000"/>
                      </a:schemeClr>
                    </a:solidFill>
                  </a:tcPr>
                </a:tc>
                <a:tc>
                  <a:txBody>
                    <a:bodyPr/>
                    <a:lstStyle/>
                    <a:p>
                      <a:r>
                        <a:rPr lang="en-US" sz="1200"/>
                        <a:t>Joint 802.1/802.15</a:t>
                      </a:r>
                    </a:p>
                  </a:txBody>
                  <a:tcPr marL="36000" marR="36000" marT="36000" marB="36000">
                    <a:solidFill>
                      <a:schemeClr val="accent1">
                        <a:lumMod val="40000"/>
                        <a:lumOff val="60000"/>
                      </a:schemeClr>
                    </a:solidFill>
                  </a:tcPr>
                </a:tc>
                <a:tc rowSpan="2">
                  <a:txBody>
                    <a:bodyPr/>
                    <a:lstStyle/>
                    <a:p>
                      <a:endParaRPr lang="en-US" sz="1200"/>
                    </a:p>
                  </a:txBody>
                  <a:tcPr marL="36000" marR="36000" marT="36000" marB="36000">
                    <a:solidFill>
                      <a:schemeClr val="bg1"/>
                    </a:solidFill>
                  </a:tcPr>
                </a:tc>
                <a:tc rowSpan="2">
                  <a:txBody>
                    <a:bodyPr/>
                    <a:lstStyle/>
                    <a:p>
                      <a:endParaRPr lang="en-US" sz="1200"/>
                    </a:p>
                  </a:txBody>
                  <a:tcPr marL="36000" marR="36000" marT="36000" marB="36000">
                    <a:solidFill>
                      <a:schemeClr val="bg1"/>
                    </a:solidFill>
                  </a:tcPr>
                </a:tc>
                <a:tc>
                  <a:txBody>
                    <a:bodyPr/>
                    <a:lstStyle/>
                    <a:p>
                      <a:endParaRPr lang="en-US" sz="120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a:p>
                  </a:txBody>
                  <a:tcPr marL="36000" marR="36000" marT="36000" marB="36000">
                    <a:solidFill>
                      <a:schemeClr val="bg1"/>
                    </a:solidFill>
                  </a:tcPr>
                </a:tc>
                <a:tc>
                  <a:txBody>
                    <a:bodyPr/>
                    <a:lstStyle/>
                    <a:p>
                      <a:r>
                        <a:rPr lang="en-US" sz="1600"/>
                        <a:t>ICA</a:t>
                      </a:r>
                      <a:r>
                        <a:rPr lang="en-US" sz="1600" baseline="0"/>
                        <a:t> NEND</a:t>
                      </a:r>
                      <a:endParaRPr lang="en-US" sz="160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461204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3006</TotalTime>
  <Words>2089</Words>
  <Application>Microsoft Macintosh PowerPoint</Application>
  <PresentationFormat>On-screen Show (4:3)</PresentationFormat>
  <Paragraphs>279</Paragraphs>
  <Slides>20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ＭＳ Ｐゴシック</vt:lpstr>
      <vt:lpstr>Arial</vt:lpstr>
      <vt:lpstr>Helvetica</vt:lpstr>
      <vt:lpstr>Times</vt:lpstr>
      <vt:lpstr>Times New Roman</vt:lpstr>
      <vt:lpstr>Template</vt:lpstr>
      <vt:lpstr>IEEE 802.1 OmniRAN TG March 2018 F2F Meeting Rosemont, IL</vt:lpstr>
      <vt:lpstr>January 2018 F2F Meeting</vt:lpstr>
      <vt:lpstr>Meeting map Sky Harbor A on Mon, and Tue</vt:lpstr>
      <vt:lpstr>Meeting map Logan, Midway on Wed, and Thu</vt:lpstr>
      <vt:lpstr>Agenda proposal for Mar 2018 F2F</vt:lpstr>
      <vt:lpstr>Mar 2018 Agenda Graphics</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for Mar 2018 F2F</vt:lpstr>
      <vt:lpstr>Schedules</vt:lpstr>
      <vt:lpstr>Business #2</vt:lpstr>
      <vt:lpstr>Business #3</vt:lpstr>
      <vt:lpstr>Business #4</vt:lpstr>
      <vt:lpstr>Business #5</vt:lpstr>
      <vt:lpstr>Business #6</vt:lpstr>
      <vt:lpstr>Motion: Conference calls</vt:lpstr>
    </vt:vector>
  </TitlesOfParts>
  <Company>NIST</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Max Riegel</cp:lastModifiedBy>
  <cp:revision>392</cp:revision>
  <cp:lastPrinted>1998-02-10T13:28:06Z</cp:lastPrinted>
  <dcterms:created xsi:type="dcterms:W3CDTF">2011-12-30T17:06:23Z</dcterms:created>
  <dcterms:modified xsi:type="dcterms:W3CDTF">2018-03-09T16:41:52Z</dcterms:modified>
</cp:coreProperties>
</file>