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97" r:id="rId2"/>
    <p:sldId id="262" r:id="rId3"/>
    <p:sldId id="298" r:id="rId4"/>
    <p:sldId id="301" r:id="rId5"/>
    <p:sldId id="300"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4" autoAdjust="0"/>
    <p:restoredTop sz="95439" autoAdjust="0"/>
  </p:normalViewPr>
  <p:slideViewPr>
    <p:cSldViewPr>
      <p:cViewPr varScale="1">
        <p:scale>
          <a:sx n="97" d="100"/>
          <a:sy n="97" d="100"/>
        </p:scale>
        <p:origin x="680"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553855" y="76200"/>
            <a:ext cx="2361545" cy="307777"/>
          </a:xfrm>
          <a:prstGeom prst="rect">
            <a:avLst/>
          </a:prstGeom>
        </p:spPr>
        <p:txBody>
          <a:bodyPr wrap="none">
            <a:spAutoFit/>
          </a:bodyPr>
          <a:lstStyle/>
          <a:p>
            <a:pPr algn="r"/>
            <a:r>
              <a:rPr lang="hr-HR" sz="1400" b="1" dirty="0">
                <a:latin typeface="+mn-lt"/>
              </a:rPr>
              <a:t>omniran-1</a:t>
            </a:r>
            <a:r>
              <a:rPr lang="en-US" sz="1400" b="1" dirty="0">
                <a:latin typeface="+mn-lt"/>
              </a:rPr>
              <a:t>7</a:t>
            </a:r>
            <a:r>
              <a:rPr lang="hr-HR" sz="1400" b="1" dirty="0">
                <a:latin typeface="+mn-lt"/>
              </a:rPr>
              <a:t>-00</a:t>
            </a:r>
            <a:r>
              <a:rPr lang="en-US" sz="1400" b="1" dirty="0">
                <a:latin typeface="+mn-lt"/>
              </a:rPr>
              <a:t>25</a:t>
            </a:r>
            <a:r>
              <a:rPr lang="hr-HR" sz="1400" b="1" dirty="0">
                <a:latin typeface="+mn-lt"/>
              </a:rPr>
              <a:t>-00-CF00</a:t>
            </a:r>
            <a:endParaRPr lang="en-US" sz="1400" b="1" dirty="0">
              <a:latin typeface="+mn-lt"/>
            </a:endParaRPr>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hyperlink" Target="http://standards.ieee.org/IPR/copyrightpolicy.html" TargetMode="External"/><Relationship Id="rId1" Type="http://schemas.openxmlformats.org/officeDocument/2006/relationships/slideLayout" Target="../slideLayouts/slideLayout7.xml"/><Relationship Id="rId4" Type="http://schemas.openxmlformats.org/officeDocument/2006/relationships/hyperlink" Target="http://standards.ieee.org/guides/opman/sect6.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991141271"/>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extLst>
                    <a:ext uri="{9D8B030D-6E8A-4147-A177-3AD203B41FA5}">
                      <a16:colId xmlns:a16="http://schemas.microsoft.com/office/drawing/2014/main" val="20000"/>
                    </a:ext>
                  </a:extLst>
                </a:gridCol>
                <a:gridCol w="1757560">
                  <a:extLst>
                    <a:ext uri="{9D8B030D-6E8A-4147-A177-3AD203B41FA5}">
                      <a16:colId xmlns:a16="http://schemas.microsoft.com/office/drawing/2014/main" val="20001"/>
                    </a:ext>
                  </a:extLst>
                </a:gridCol>
                <a:gridCol w="1710190">
                  <a:extLst>
                    <a:ext uri="{9D8B030D-6E8A-4147-A177-3AD203B41FA5}">
                      <a16:colId xmlns:a16="http://schemas.microsoft.com/office/drawing/2014/main" val="20002"/>
                    </a:ext>
                  </a:extLst>
                </a:gridCol>
                <a:gridCol w="2553436">
                  <a:extLst>
                    <a:ext uri="{9D8B030D-6E8A-4147-A177-3AD203B41FA5}">
                      <a16:colId xmlns:a16="http://schemas.microsoft.com/office/drawing/2014/main" val="20003"/>
                    </a:ext>
                  </a:extLst>
                </a:gridCol>
              </a:tblGrid>
              <a:tr h="399499">
                <a:tc gridSpan="4">
                  <a:txBody>
                    <a:bodyPr/>
                    <a:lstStyle/>
                    <a:p>
                      <a:pPr algn="ctr"/>
                      <a:r>
                        <a:rPr lang="en-US" sz="2000" b="0" dirty="0">
                          <a:solidFill>
                            <a:schemeClr val="tx1"/>
                          </a:solidFill>
                          <a:latin typeface="+mn-lt"/>
                        </a:rPr>
                        <a:t>802.1CF-D1.0 WG ballot comment remedies</a:t>
                      </a:r>
                      <a:endParaRPr lang="en-US" sz="2000" b="0" dirty="0"/>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270234">
                <a:tc gridSpan="4">
                  <a:txBody>
                    <a:bodyPr/>
                    <a:lstStyle/>
                    <a:p>
                      <a:pPr algn="ctr"/>
                      <a:r>
                        <a:rPr lang="en-US" sz="1200" dirty="0"/>
                        <a:t>Date: 2018-03-07</a:t>
                      </a:r>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1"/>
                  </a:ext>
                </a:extLst>
              </a:tr>
              <a:tr h="193897">
                <a:tc gridSpan="4">
                  <a:txBody>
                    <a:bodyPr/>
                    <a:lstStyle/>
                    <a:p>
                      <a:r>
                        <a:rPr lang="en-US" sz="1200" b="1" i="1" dirty="0"/>
                        <a:t>Authors:</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2"/>
                  </a:ext>
                </a:extLst>
              </a:tr>
              <a:tr h="177280">
                <a:tc>
                  <a:txBody>
                    <a:bodyPr/>
                    <a:lstStyle/>
                    <a:p>
                      <a:r>
                        <a:rPr lang="en-US" sz="1000" b="0" i="1" dirty="0"/>
                        <a:t>Name</a:t>
                      </a:r>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a:t>Affiliation</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a:t>Phone</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a:t>Email</a:t>
                      </a:r>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28600">
                <a:tc>
                  <a:txBody>
                    <a:bodyPr/>
                    <a:lstStyle/>
                    <a:p>
                      <a:r>
                        <a:rPr lang="en-US" sz="1400" dirty="0"/>
                        <a:t>Max Riegel</a:t>
                      </a:r>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a:t>Nokia</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err="1"/>
                        <a:t>Maximilian.Riegel@nokia.com</a:t>
                      </a:r>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646323">
                <a:tc gridSpan="4">
                  <a:txBody>
                    <a:bodyPr/>
                    <a:lstStyle/>
                    <a:p>
                      <a:r>
                        <a:rPr lang="en-US" sz="1000" b="1" i="1" dirty="0"/>
                        <a:t>Notice:</a:t>
                      </a:r>
                    </a:p>
                    <a:p>
                      <a:r>
                        <a:rPr lang="en-US" sz="1000" i="0" kern="1200" dirty="0">
                          <a:solidFill>
                            <a:schemeClr val="tx1"/>
                          </a:solidFill>
                          <a:latin typeface="+mn-lt"/>
                          <a:ea typeface="+mn-ea"/>
                          <a:cs typeface="+mn-cs"/>
                        </a:rPr>
                        <a:t>This document does not represent the agreed view</a:t>
                      </a:r>
                      <a:r>
                        <a:rPr lang="en-US" sz="1000" i="0" kern="1200" baseline="0" dirty="0">
                          <a:solidFill>
                            <a:schemeClr val="tx1"/>
                          </a:solidFill>
                          <a:latin typeface="+mn-lt"/>
                          <a:ea typeface="+mn-ea"/>
                          <a:cs typeface="+mn-cs"/>
                        </a:rPr>
                        <a:t> of the IEEE 802.1 OmniRAN TG</a:t>
                      </a:r>
                      <a:r>
                        <a:rPr lang="en-US" sz="1000" i="0" kern="1200" dirty="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7"/>
                  </a:ext>
                </a:extLst>
              </a:tr>
              <a:tr h="383754">
                <a:tc gridSpan="4">
                  <a:txBody>
                    <a:bodyPr/>
                    <a:lstStyle/>
                    <a:p>
                      <a:r>
                        <a:rPr lang="en-US" sz="1000" b="1" i="1" dirty="0"/>
                        <a:t>Copyright policy:</a:t>
                      </a:r>
                    </a:p>
                    <a:p>
                      <a:r>
                        <a:rPr lang="en-US" sz="1000" kern="1200" dirty="0">
                          <a:solidFill>
                            <a:schemeClr val="tx1"/>
                          </a:solidFill>
                          <a:latin typeface="+mn-lt"/>
                          <a:ea typeface="+mn-ea"/>
                          <a:cs typeface="+mn-cs"/>
                        </a:rPr>
                        <a:t>The contributor is familiar with the IEEE-SA Copyright Policy &lt;</a:t>
                      </a:r>
                      <a:r>
                        <a:rPr lang="en-US" sz="1000" kern="1200" dirty="0">
                          <a:solidFill>
                            <a:schemeClr val="tx1"/>
                          </a:solidFill>
                          <a:latin typeface="+mn-lt"/>
                          <a:ea typeface="+mn-ea"/>
                          <a:cs typeface="+mn-cs"/>
                          <a:hlinkClick r:id="rId2"/>
                        </a:rPr>
                        <a:t>http://standards.ieee.org/IPR/copyrightpolicy.html</a:t>
                      </a:r>
                      <a:r>
                        <a:rPr lang="en-US" sz="1000" kern="1200" dirty="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8"/>
                  </a:ext>
                </a:extLst>
              </a:tr>
              <a:tr h="484742">
                <a:tc gridSpan="4">
                  <a:txBody>
                    <a:bodyPr/>
                    <a:lstStyle/>
                    <a:p>
                      <a:r>
                        <a:rPr lang="en-US" sz="1000" b="1" i="1" dirty="0"/>
                        <a:t>Patent policy:</a:t>
                      </a:r>
                    </a:p>
                    <a:p>
                      <a:r>
                        <a:rPr lang="en-US" sz="1000" kern="1200" dirty="0">
                          <a:solidFill>
                            <a:schemeClr val="tx1"/>
                          </a:solidFill>
                          <a:latin typeface="+mn-lt"/>
                          <a:ea typeface="+mn-ea"/>
                          <a:cs typeface="+mn-cs"/>
                        </a:rPr>
                        <a:t>The contributor is familiar with the IEEE-SA Patent Policy and Procedures:</a:t>
                      </a:r>
                    </a:p>
                    <a:p>
                      <a:r>
                        <a:rPr lang="en-US" sz="1000" kern="1200" dirty="0">
                          <a:solidFill>
                            <a:schemeClr val="tx1"/>
                          </a:solidFill>
                          <a:latin typeface="+mn-lt"/>
                          <a:ea typeface="+mn-ea"/>
                          <a:cs typeface="+mn-cs"/>
                        </a:rPr>
                        <a:t>&lt;</a:t>
                      </a:r>
                      <a:r>
                        <a:rPr lang="en-US" sz="1000" u="none" strike="noStrike" kern="1200" dirty="0">
                          <a:solidFill>
                            <a:schemeClr val="tx1"/>
                          </a:solidFill>
                          <a:latin typeface="+mn-lt"/>
                          <a:ea typeface="+mn-ea"/>
                          <a:cs typeface="+mn-cs"/>
                          <a:hlinkClick r:id="rId3"/>
                        </a:rPr>
                        <a:t>http://standards.ieee.org/guides/bylaws/sect6-7.html#6</a:t>
                      </a:r>
                      <a:r>
                        <a:rPr lang="en-US" sz="1000" kern="1200" dirty="0">
                          <a:solidFill>
                            <a:schemeClr val="tx1"/>
                          </a:solidFill>
                          <a:latin typeface="+mn-lt"/>
                          <a:ea typeface="+mn-ea"/>
                          <a:cs typeface="+mn-cs"/>
                        </a:rPr>
                        <a:t>&gt; and &lt;</a:t>
                      </a:r>
                      <a:r>
                        <a:rPr lang="en-US" sz="1000" u="none" strike="noStrike" kern="1200" dirty="0">
                          <a:solidFill>
                            <a:schemeClr val="tx1"/>
                          </a:solidFill>
                          <a:latin typeface="+mn-lt"/>
                          <a:ea typeface="+mn-ea"/>
                          <a:cs typeface="+mn-cs"/>
                          <a:hlinkClick r:id="rId4"/>
                        </a:rPr>
                        <a:t>http://standards.ieee.org/guides/opman/sect6.html#6.3</a:t>
                      </a:r>
                      <a:r>
                        <a:rPr lang="en-US" sz="1000" kern="1200" dirty="0">
                          <a:solidFill>
                            <a:schemeClr val="tx1"/>
                          </a:solidFill>
                          <a:latin typeface="+mn-lt"/>
                          <a:ea typeface="+mn-ea"/>
                          <a:cs typeface="+mn-cs"/>
                        </a:rPr>
                        <a:t>&gt;.</a:t>
                      </a:r>
                    </a:p>
                  </a:txBody>
                  <a:tcPr marL="36000" marR="36000" marT="0" marB="0" anchor="ctr"/>
                </a:tc>
                <a:tc hMerge="1">
                  <a:txBody>
                    <a:bodyPr/>
                    <a:lstStyle/>
                    <a:p>
                      <a:endParaRPr lang="en-US" sz="1200" kern="1200" dirty="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9"/>
                  </a:ext>
                </a:extLst>
              </a:tr>
            </a:tbl>
          </a:graphicData>
        </a:graphic>
      </p:graphicFrame>
      <p:sp>
        <p:nvSpPr>
          <p:cNvPr id="8" name="TextBox 7"/>
          <p:cNvSpPr txBox="1"/>
          <p:nvPr/>
        </p:nvSpPr>
        <p:spPr>
          <a:xfrm>
            <a:off x="533400" y="4149080"/>
            <a:ext cx="8077200" cy="2099320"/>
          </a:xfrm>
          <a:prstGeom prst="rect">
            <a:avLst/>
          </a:prstGeom>
          <a:noFill/>
        </p:spPr>
        <p:txBody>
          <a:bodyPr wrap="square" lIns="36000" tIns="36000" rIns="36000" bIns="36000" rtlCol="0">
            <a:normAutofit/>
          </a:bodyPr>
          <a:lstStyle/>
          <a:p>
            <a:pPr algn="ctr"/>
            <a:r>
              <a:rPr lang="en-US" sz="2000" dirty="0">
                <a:latin typeface="+mn-lt"/>
              </a:rPr>
              <a:t>Abstract</a:t>
            </a:r>
          </a:p>
          <a:p>
            <a:endParaRPr lang="en-US" sz="1600" dirty="0">
              <a:latin typeface="+mn-lt"/>
            </a:endParaRPr>
          </a:p>
          <a:p>
            <a:r>
              <a:rPr lang="en-US" sz="1600" dirty="0">
                <a:latin typeface="+mn-lt"/>
              </a:rPr>
              <a:t>The presentation proposes remedies to open comments of P802.1CF-D1.0 WG ballot.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802.1CF-D1.0 WG ballot </a:t>
            </a:r>
            <a:br>
              <a:rPr lang="en-US" dirty="0"/>
            </a:br>
            <a:r>
              <a:rPr lang="en-US" dirty="0"/>
              <a:t>comment remedies</a:t>
            </a:r>
          </a:p>
        </p:txBody>
      </p:sp>
      <p:sp>
        <p:nvSpPr>
          <p:cNvPr id="3" name="Subtitle 2"/>
          <p:cNvSpPr>
            <a:spLocks noGrp="1"/>
          </p:cNvSpPr>
          <p:nvPr>
            <p:ph type="subTitle" idx="1"/>
          </p:nvPr>
        </p:nvSpPr>
        <p:spPr/>
        <p:txBody>
          <a:bodyPr/>
          <a:lstStyle/>
          <a:p>
            <a:r>
              <a:rPr lang="en-US"/>
              <a:t>Max Riegel</a:t>
            </a:r>
          </a:p>
          <a:p>
            <a:r>
              <a:rPr lang="en-US"/>
              <a:t>(Nokia)</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Comment #5</a:t>
            </a:r>
          </a:p>
        </p:txBody>
      </p:sp>
      <p:sp>
        <p:nvSpPr>
          <p:cNvPr id="3" name="Content Placeholder 2"/>
          <p:cNvSpPr>
            <a:spLocks noGrp="1"/>
          </p:cNvSpPr>
          <p:nvPr>
            <p:ph idx="1"/>
          </p:nvPr>
        </p:nvSpPr>
        <p:spPr>
          <a:xfrm>
            <a:off x="457200" y="2420888"/>
            <a:ext cx="8229600" cy="3705275"/>
          </a:xfrm>
        </p:spPr>
        <p:txBody>
          <a:bodyPr>
            <a:normAutofit fontScale="70000" lnSpcReduction="20000"/>
          </a:bodyPr>
          <a:lstStyle/>
          <a:p>
            <a:r>
              <a:rPr lang="en-US" dirty="0"/>
              <a:t>Consistently use the term ‘OSS/BSS’ throughout the document</a:t>
            </a:r>
          </a:p>
          <a:p>
            <a:pPr lvl="1"/>
            <a:r>
              <a:rPr lang="en-US" dirty="0"/>
              <a:t>Page 112: single use of OSS</a:t>
            </a:r>
          </a:p>
          <a:p>
            <a:pPr lvl="1"/>
            <a:r>
              <a:rPr lang="en-US" dirty="0"/>
              <a:t>Multiple occurrences of reversed BSS/OSS (e.g. fig 96 – 100)</a:t>
            </a:r>
          </a:p>
          <a:p>
            <a:pPr lvl="1"/>
            <a:endParaRPr lang="en-US" dirty="0"/>
          </a:p>
          <a:p>
            <a:r>
              <a:rPr lang="en-US" dirty="0"/>
              <a:t>Definition: </a:t>
            </a:r>
            <a:r>
              <a:rPr lang="en-US" b="1" dirty="0"/>
              <a:t>OSS/BSS</a:t>
            </a:r>
            <a:r>
              <a:rPr lang="en-US" dirty="0"/>
              <a:t>: </a:t>
            </a:r>
            <a:br>
              <a:rPr lang="en-US" dirty="0"/>
            </a:br>
            <a:r>
              <a:rPr lang="en-US" dirty="0"/>
              <a:t>The operations support system (OSS) is a software system that enables a service provider to operate, administrate, monitor, analyze, and manage the services on its network. Together with a business support system (BSS) these functions support most customer-related activities, including ordering, billing, and support.</a:t>
            </a:r>
          </a:p>
          <a:p>
            <a:pPr marL="0" indent="0">
              <a:buNone/>
            </a:pPr>
            <a:endParaRPr lang="en-US" dirty="0"/>
          </a:p>
        </p:txBody>
      </p:sp>
      <p:graphicFrame>
        <p:nvGraphicFramePr>
          <p:cNvPr id="4" name="Table 3">
            <a:extLst>
              <a:ext uri="{FF2B5EF4-FFF2-40B4-BE49-F238E27FC236}">
                <a16:creationId xmlns:a16="http://schemas.microsoft.com/office/drawing/2014/main" id="{5907719F-5002-484B-930A-D53DF6DDD23C}"/>
              </a:ext>
            </a:extLst>
          </p:cNvPr>
          <p:cNvGraphicFramePr>
            <a:graphicFrameLocks noGrp="1"/>
          </p:cNvGraphicFramePr>
          <p:nvPr>
            <p:extLst>
              <p:ext uri="{D42A27DB-BD31-4B8C-83A1-F6EECF244321}">
                <p14:modId xmlns:p14="http://schemas.microsoft.com/office/powerpoint/2010/main" val="2656975852"/>
              </p:ext>
            </p:extLst>
          </p:nvPr>
        </p:nvGraphicFramePr>
        <p:xfrm>
          <a:off x="467544" y="1340768"/>
          <a:ext cx="8064896" cy="914400"/>
        </p:xfrm>
        <a:graphic>
          <a:graphicData uri="http://schemas.openxmlformats.org/drawingml/2006/table">
            <a:tbl>
              <a:tblPr>
                <a:tableStyleId>{5C22544A-7EE6-4342-B048-85BDC9FD1C3A}</a:tableStyleId>
              </a:tblPr>
              <a:tblGrid>
                <a:gridCol w="278186">
                  <a:extLst>
                    <a:ext uri="{9D8B030D-6E8A-4147-A177-3AD203B41FA5}">
                      <a16:colId xmlns:a16="http://schemas.microsoft.com/office/drawing/2014/main" val="684685392"/>
                    </a:ext>
                  </a:extLst>
                </a:gridCol>
                <a:gridCol w="657918">
                  <a:extLst>
                    <a:ext uri="{9D8B030D-6E8A-4147-A177-3AD203B41FA5}">
                      <a16:colId xmlns:a16="http://schemas.microsoft.com/office/drawing/2014/main" val="3383113814"/>
                    </a:ext>
                  </a:extLst>
                </a:gridCol>
                <a:gridCol w="269861">
                  <a:extLst>
                    <a:ext uri="{9D8B030D-6E8A-4147-A177-3AD203B41FA5}">
                      <a16:colId xmlns:a16="http://schemas.microsoft.com/office/drawing/2014/main" val="10246189"/>
                    </a:ext>
                  </a:extLst>
                </a:gridCol>
                <a:gridCol w="226119">
                  <a:extLst>
                    <a:ext uri="{9D8B030D-6E8A-4147-A177-3AD203B41FA5}">
                      <a16:colId xmlns:a16="http://schemas.microsoft.com/office/drawing/2014/main" val="3721509191"/>
                    </a:ext>
                  </a:extLst>
                </a:gridCol>
                <a:gridCol w="512132">
                  <a:extLst>
                    <a:ext uri="{9D8B030D-6E8A-4147-A177-3AD203B41FA5}">
                      <a16:colId xmlns:a16="http://schemas.microsoft.com/office/drawing/2014/main" val="3237696761"/>
                    </a:ext>
                  </a:extLst>
                </a:gridCol>
                <a:gridCol w="2664296">
                  <a:extLst>
                    <a:ext uri="{9D8B030D-6E8A-4147-A177-3AD203B41FA5}">
                      <a16:colId xmlns:a16="http://schemas.microsoft.com/office/drawing/2014/main" val="3966911213"/>
                    </a:ext>
                  </a:extLst>
                </a:gridCol>
                <a:gridCol w="1317833">
                  <a:extLst>
                    <a:ext uri="{9D8B030D-6E8A-4147-A177-3AD203B41FA5}">
                      <a16:colId xmlns:a16="http://schemas.microsoft.com/office/drawing/2014/main" val="99688604"/>
                    </a:ext>
                  </a:extLst>
                </a:gridCol>
                <a:gridCol w="338351">
                  <a:extLst>
                    <a:ext uri="{9D8B030D-6E8A-4147-A177-3AD203B41FA5}">
                      <a16:colId xmlns:a16="http://schemas.microsoft.com/office/drawing/2014/main" val="2944497701"/>
                    </a:ext>
                  </a:extLst>
                </a:gridCol>
                <a:gridCol w="576064">
                  <a:extLst>
                    <a:ext uri="{9D8B030D-6E8A-4147-A177-3AD203B41FA5}">
                      <a16:colId xmlns:a16="http://schemas.microsoft.com/office/drawing/2014/main" val="1428346447"/>
                    </a:ext>
                  </a:extLst>
                </a:gridCol>
                <a:gridCol w="1224136">
                  <a:extLst>
                    <a:ext uri="{9D8B030D-6E8A-4147-A177-3AD203B41FA5}">
                      <a16:colId xmlns:a16="http://schemas.microsoft.com/office/drawing/2014/main" val="3350863202"/>
                    </a:ext>
                  </a:extLst>
                </a:gridCol>
              </a:tblGrid>
              <a:tr h="505682">
                <a:tc>
                  <a:txBody>
                    <a:bodyPr/>
                    <a:lstStyle/>
                    <a:p>
                      <a:pPr algn="ctr" fontAlgn="t"/>
                      <a:r>
                        <a:rPr lang="en-US" sz="1200" u="none" strike="noStrike" noProof="0">
                          <a:effectLst/>
                        </a:rPr>
                        <a:t>5</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Technical</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14</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2</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406</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The draft makes reference to the use of Operation Support Systems and Business Support Systems, however does not provide a reference to their descriptions</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Add an appropriate reference</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No</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Paul B.</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dirty="0">
                          <a:effectLst/>
                        </a:rPr>
                        <a:t>input needed</a:t>
                      </a:r>
                      <a:endParaRPr lang="en-US" sz="1200" b="0" i="0" u="none" strike="noStrike" noProof="0" dirty="0">
                        <a:effectLst/>
                        <a:latin typeface="Arial" panose="020B0604020202020204" pitchFamily="34" charset="0"/>
                      </a:endParaRPr>
                    </a:p>
                  </a:txBody>
                  <a:tcPr marL="0" marR="0" marT="0" marB="0"/>
                </a:tc>
                <a:extLst>
                  <a:ext uri="{0D108BD9-81ED-4DB2-BD59-A6C34878D82A}">
                    <a16:rowId xmlns:a16="http://schemas.microsoft.com/office/drawing/2014/main" val="1873715445"/>
                  </a:ext>
                </a:extLst>
              </a:tr>
            </a:tbl>
          </a:graphicData>
        </a:graphic>
      </p:graphicFrame>
    </p:spTree>
    <p:extLst>
      <p:ext uri="{BB962C8B-B14F-4D97-AF65-F5344CB8AC3E}">
        <p14:creationId xmlns:p14="http://schemas.microsoft.com/office/powerpoint/2010/main" val="43100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3B4C2-C0AE-8049-A189-D2FD3DDCA983}"/>
              </a:ext>
            </a:extLst>
          </p:cNvPr>
          <p:cNvSpPr>
            <a:spLocks noGrp="1"/>
          </p:cNvSpPr>
          <p:nvPr>
            <p:ph type="title"/>
          </p:nvPr>
        </p:nvSpPr>
        <p:spPr/>
        <p:txBody>
          <a:bodyPr/>
          <a:lstStyle/>
          <a:p>
            <a:r>
              <a:rPr lang="en-US" dirty="0"/>
              <a:t>Comment #6</a:t>
            </a:r>
          </a:p>
        </p:txBody>
      </p:sp>
      <p:sp>
        <p:nvSpPr>
          <p:cNvPr id="3" name="Content Placeholder 2">
            <a:extLst>
              <a:ext uri="{FF2B5EF4-FFF2-40B4-BE49-F238E27FC236}">
                <a16:creationId xmlns:a16="http://schemas.microsoft.com/office/drawing/2014/main" id="{9C3FE124-41C2-E548-A04C-B4934F1A8243}"/>
              </a:ext>
            </a:extLst>
          </p:cNvPr>
          <p:cNvSpPr>
            <a:spLocks noGrp="1"/>
          </p:cNvSpPr>
          <p:nvPr>
            <p:ph idx="1"/>
          </p:nvPr>
        </p:nvSpPr>
        <p:spPr>
          <a:xfrm>
            <a:off x="457200" y="2924944"/>
            <a:ext cx="8229600" cy="3201219"/>
          </a:xfrm>
        </p:spPr>
        <p:txBody>
          <a:bodyPr>
            <a:normAutofit fontScale="70000" lnSpcReduction="20000"/>
          </a:bodyPr>
          <a:lstStyle/>
          <a:p>
            <a:r>
              <a:rPr lang="en-US" dirty="0"/>
              <a:t>'host‘ is hardly used in specification (3 </a:t>
            </a:r>
            <a:r>
              <a:rPr lang="en-US" dirty="0" err="1"/>
              <a:t>occurances</a:t>
            </a:r>
            <a:r>
              <a:rPr lang="en-US" dirty="0"/>
              <a:t>)</a:t>
            </a:r>
          </a:p>
          <a:p>
            <a:pPr lvl="1"/>
            <a:r>
              <a:rPr lang="en-US" dirty="0"/>
              <a:t>Proposal is to replace ‚host‘ through ‚terminal‘ as host has nearly identical meaning to terminal</a:t>
            </a:r>
          </a:p>
          <a:p>
            <a:pPr lvl="1"/>
            <a:r>
              <a:rPr lang="en-US" dirty="0"/>
              <a:t>Introduce definition for ‚terminal‘ as requested by Paul</a:t>
            </a:r>
          </a:p>
          <a:p>
            <a:pPr lvl="1"/>
            <a:endParaRPr lang="en-US" dirty="0"/>
          </a:p>
          <a:p>
            <a:r>
              <a:rPr lang="en-US" dirty="0"/>
              <a:t>Definition: </a:t>
            </a:r>
            <a:r>
              <a:rPr lang="en-US" b="1" dirty="0"/>
              <a:t>terminal</a:t>
            </a:r>
            <a:br>
              <a:rPr lang="en-US" dirty="0"/>
            </a:br>
            <a:r>
              <a:rPr lang="en-US" dirty="0"/>
              <a:t>A terminal is a computer or other device which ends connections across a communication network and is the point at which information resources, services, and applications enter and/or leave the network.</a:t>
            </a:r>
          </a:p>
        </p:txBody>
      </p:sp>
      <p:graphicFrame>
        <p:nvGraphicFramePr>
          <p:cNvPr id="4" name="Table 3">
            <a:extLst>
              <a:ext uri="{FF2B5EF4-FFF2-40B4-BE49-F238E27FC236}">
                <a16:creationId xmlns:a16="http://schemas.microsoft.com/office/drawing/2014/main" id="{5F582B32-D50E-3246-A0DB-309438DCB72D}"/>
              </a:ext>
            </a:extLst>
          </p:cNvPr>
          <p:cNvGraphicFramePr>
            <a:graphicFrameLocks noGrp="1"/>
          </p:cNvGraphicFramePr>
          <p:nvPr>
            <p:extLst/>
          </p:nvPr>
        </p:nvGraphicFramePr>
        <p:xfrm>
          <a:off x="467544" y="1340768"/>
          <a:ext cx="7886700" cy="1463040"/>
        </p:xfrm>
        <a:graphic>
          <a:graphicData uri="http://schemas.openxmlformats.org/drawingml/2006/table">
            <a:tbl>
              <a:tblPr>
                <a:tableStyleId>{5C22544A-7EE6-4342-B048-85BDC9FD1C3A}</a:tableStyleId>
              </a:tblPr>
              <a:tblGrid>
                <a:gridCol w="272039">
                  <a:extLst>
                    <a:ext uri="{9D8B030D-6E8A-4147-A177-3AD203B41FA5}">
                      <a16:colId xmlns:a16="http://schemas.microsoft.com/office/drawing/2014/main" val="286376607"/>
                    </a:ext>
                  </a:extLst>
                </a:gridCol>
                <a:gridCol w="664065">
                  <a:extLst>
                    <a:ext uri="{9D8B030D-6E8A-4147-A177-3AD203B41FA5}">
                      <a16:colId xmlns:a16="http://schemas.microsoft.com/office/drawing/2014/main" val="2707300409"/>
                    </a:ext>
                  </a:extLst>
                </a:gridCol>
                <a:gridCol w="288032">
                  <a:extLst>
                    <a:ext uri="{9D8B030D-6E8A-4147-A177-3AD203B41FA5}">
                      <a16:colId xmlns:a16="http://schemas.microsoft.com/office/drawing/2014/main" val="1304519941"/>
                    </a:ext>
                  </a:extLst>
                </a:gridCol>
                <a:gridCol w="216024">
                  <a:extLst>
                    <a:ext uri="{9D8B030D-6E8A-4147-A177-3AD203B41FA5}">
                      <a16:colId xmlns:a16="http://schemas.microsoft.com/office/drawing/2014/main" val="2664789281"/>
                    </a:ext>
                  </a:extLst>
                </a:gridCol>
                <a:gridCol w="360040">
                  <a:extLst>
                    <a:ext uri="{9D8B030D-6E8A-4147-A177-3AD203B41FA5}">
                      <a16:colId xmlns:a16="http://schemas.microsoft.com/office/drawing/2014/main" val="1888387337"/>
                    </a:ext>
                  </a:extLst>
                </a:gridCol>
                <a:gridCol w="2664296">
                  <a:extLst>
                    <a:ext uri="{9D8B030D-6E8A-4147-A177-3AD203B41FA5}">
                      <a16:colId xmlns:a16="http://schemas.microsoft.com/office/drawing/2014/main" val="2111588646"/>
                    </a:ext>
                  </a:extLst>
                </a:gridCol>
                <a:gridCol w="1944216">
                  <a:extLst>
                    <a:ext uri="{9D8B030D-6E8A-4147-A177-3AD203B41FA5}">
                      <a16:colId xmlns:a16="http://schemas.microsoft.com/office/drawing/2014/main" val="1243454002"/>
                    </a:ext>
                  </a:extLst>
                </a:gridCol>
                <a:gridCol w="288032">
                  <a:extLst>
                    <a:ext uri="{9D8B030D-6E8A-4147-A177-3AD203B41FA5}">
                      <a16:colId xmlns:a16="http://schemas.microsoft.com/office/drawing/2014/main" val="1012333424"/>
                    </a:ext>
                  </a:extLst>
                </a:gridCol>
                <a:gridCol w="576064">
                  <a:extLst>
                    <a:ext uri="{9D8B030D-6E8A-4147-A177-3AD203B41FA5}">
                      <a16:colId xmlns:a16="http://schemas.microsoft.com/office/drawing/2014/main" val="370782235"/>
                    </a:ext>
                  </a:extLst>
                </a:gridCol>
                <a:gridCol w="613892">
                  <a:extLst>
                    <a:ext uri="{9D8B030D-6E8A-4147-A177-3AD203B41FA5}">
                      <a16:colId xmlns:a16="http://schemas.microsoft.com/office/drawing/2014/main" val="2792827213"/>
                    </a:ext>
                  </a:extLst>
                </a:gridCol>
              </a:tblGrid>
              <a:tr h="884944">
                <a:tc>
                  <a:txBody>
                    <a:bodyPr/>
                    <a:lstStyle/>
                    <a:p>
                      <a:pPr algn="ctr" fontAlgn="t"/>
                      <a:r>
                        <a:rPr lang="en-US" sz="1200" u="none" strike="noStrike" noProof="0">
                          <a:effectLst/>
                        </a:rPr>
                        <a:t>6</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Technical</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15</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3</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423</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The term "terminal" and "host" are used without providing a definition. It appears these terms are used to differentiate between different types of devices contain an end station and terminating the L3 dialog, however it is not clear what the difference is between a terminal and a host.</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Define a terminal and if necessary a host showing what the difference or if they are the same thing then indicate they are the same or eliminate one of them from the draft.</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No</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Paul B.</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dirty="0">
                          <a:effectLst/>
                        </a:rPr>
                        <a:t>input needed</a:t>
                      </a:r>
                      <a:endParaRPr lang="en-US" sz="1200" b="0" i="0" u="none" strike="noStrike" noProof="0" dirty="0">
                        <a:effectLst/>
                        <a:latin typeface="Arial" panose="020B0604020202020204" pitchFamily="34" charset="0"/>
                      </a:endParaRPr>
                    </a:p>
                  </a:txBody>
                  <a:tcPr marL="0" marR="0" marT="0" marB="0"/>
                </a:tc>
                <a:extLst>
                  <a:ext uri="{0D108BD9-81ED-4DB2-BD59-A6C34878D82A}">
                    <a16:rowId xmlns:a16="http://schemas.microsoft.com/office/drawing/2014/main" val="184131967"/>
                  </a:ext>
                </a:extLst>
              </a:tr>
            </a:tbl>
          </a:graphicData>
        </a:graphic>
      </p:graphicFrame>
    </p:spTree>
    <p:extLst>
      <p:ext uri="{BB962C8B-B14F-4D97-AF65-F5344CB8AC3E}">
        <p14:creationId xmlns:p14="http://schemas.microsoft.com/office/powerpoint/2010/main" val="2486318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01573-8B61-144F-ADF9-DA7D2BC4A900}"/>
              </a:ext>
            </a:extLst>
          </p:cNvPr>
          <p:cNvSpPr>
            <a:spLocks noGrp="1"/>
          </p:cNvSpPr>
          <p:nvPr>
            <p:ph type="title"/>
          </p:nvPr>
        </p:nvSpPr>
        <p:spPr/>
        <p:txBody>
          <a:bodyPr/>
          <a:lstStyle/>
          <a:p>
            <a:r>
              <a:rPr lang="en-US" dirty="0"/>
              <a:t>Comment #10</a:t>
            </a:r>
          </a:p>
        </p:txBody>
      </p:sp>
      <p:sp>
        <p:nvSpPr>
          <p:cNvPr id="3" name="Content Placeholder 2">
            <a:extLst>
              <a:ext uri="{FF2B5EF4-FFF2-40B4-BE49-F238E27FC236}">
                <a16:creationId xmlns:a16="http://schemas.microsoft.com/office/drawing/2014/main" id="{845C89F4-089B-5549-82DA-F613304A477E}"/>
              </a:ext>
            </a:extLst>
          </p:cNvPr>
          <p:cNvSpPr>
            <a:spLocks noGrp="1"/>
          </p:cNvSpPr>
          <p:nvPr>
            <p:ph idx="1"/>
          </p:nvPr>
        </p:nvSpPr>
        <p:spPr>
          <a:xfrm>
            <a:off x="457200" y="2996952"/>
            <a:ext cx="8229600" cy="3129211"/>
          </a:xfrm>
        </p:spPr>
        <p:txBody>
          <a:bodyPr/>
          <a:lstStyle/>
          <a:p>
            <a:r>
              <a:rPr lang="en-US" dirty="0"/>
              <a:t>Definition: </a:t>
            </a:r>
            <a:r>
              <a:rPr lang="en-US" b="1" dirty="0"/>
              <a:t>datapath</a:t>
            </a:r>
            <a:br>
              <a:rPr lang="en-US" dirty="0"/>
            </a:br>
            <a:r>
              <a:rPr lang="en-US" dirty="0"/>
              <a:t>Datapath denotes the forwarding path of packets through a network.</a:t>
            </a:r>
          </a:p>
        </p:txBody>
      </p:sp>
      <p:graphicFrame>
        <p:nvGraphicFramePr>
          <p:cNvPr id="4" name="Table 3">
            <a:extLst>
              <a:ext uri="{FF2B5EF4-FFF2-40B4-BE49-F238E27FC236}">
                <a16:creationId xmlns:a16="http://schemas.microsoft.com/office/drawing/2014/main" id="{896071D8-F893-AA4B-809A-931FB44B9077}"/>
              </a:ext>
            </a:extLst>
          </p:cNvPr>
          <p:cNvGraphicFramePr>
            <a:graphicFrameLocks noGrp="1"/>
          </p:cNvGraphicFramePr>
          <p:nvPr>
            <p:extLst>
              <p:ext uri="{D42A27DB-BD31-4B8C-83A1-F6EECF244321}">
                <p14:modId xmlns:p14="http://schemas.microsoft.com/office/powerpoint/2010/main" val="363313150"/>
              </p:ext>
            </p:extLst>
          </p:nvPr>
        </p:nvGraphicFramePr>
        <p:xfrm>
          <a:off x="467544" y="1628800"/>
          <a:ext cx="7886700" cy="914400"/>
        </p:xfrm>
        <a:graphic>
          <a:graphicData uri="http://schemas.openxmlformats.org/drawingml/2006/table">
            <a:tbl>
              <a:tblPr>
                <a:tableStyleId>{5C22544A-7EE6-4342-B048-85BDC9FD1C3A}</a:tableStyleId>
              </a:tblPr>
              <a:tblGrid>
                <a:gridCol w="272039">
                  <a:extLst>
                    <a:ext uri="{9D8B030D-6E8A-4147-A177-3AD203B41FA5}">
                      <a16:colId xmlns:a16="http://schemas.microsoft.com/office/drawing/2014/main" val="2442919976"/>
                    </a:ext>
                  </a:extLst>
                </a:gridCol>
                <a:gridCol w="736073">
                  <a:extLst>
                    <a:ext uri="{9D8B030D-6E8A-4147-A177-3AD203B41FA5}">
                      <a16:colId xmlns:a16="http://schemas.microsoft.com/office/drawing/2014/main" val="1371045740"/>
                    </a:ext>
                  </a:extLst>
                </a:gridCol>
                <a:gridCol w="288032">
                  <a:extLst>
                    <a:ext uri="{9D8B030D-6E8A-4147-A177-3AD203B41FA5}">
                      <a16:colId xmlns:a16="http://schemas.microsoft.com/office/drawing/2014/main" val="1670625749"/>
                    </a:ext>
                  </a:extLst>
                </a:gridCol>
                <a:gridCol w="216024">
                  <a:extLst>
                    <a:ext uri="{9D8B030D-6E8A-4147-A177-3AD203B41FA5}">
                      <a16:colId xmlns:a16="http://schemas.microsoft.com/office/drawing/2014/main" val="989754053"/>
                    </a:ext>
                  </a:extLst>
                </a:gridCol>
                <a:gridCol w="360040">
                  <a:extLst>
                    <a:ext uri="{9D8B030D-6E8A-4147-A177-3AD203B41FA5}">
                      <a16:colId xmlns:a16="http://schemas.microsoft.com/office/drawing/2014/main" val="109417337"/>
                    </a:ext>
                  </a:extLst>
                </a:gridCol>
                <a:gridCol w="2592288">
                  <a:extLst>
                    <a:ext uri="{9D8B030D-6E8A-4147-A177-3AD203B41FA5}">
                      <a16:colId xmlns:a16="http://schemas.microsoft.com/office/drawing/2014/main" val="2090176130"/>
                    </a:ext>
                  </a:extLst>
                </a:gridCol>
                <a:gridCol w="1584176">
                  <a:extLst>
                    <a:ext uri="{9D8B030D-6E8A-4147-A177-3AD203B41FA5}">
                      <a16:colId xmlns:a16="http://schemas.microsoft.com/office/drawing/2014/main" val="213252486"/>
                    </a:ext>
                  </a:extLst>
                </a:gridCol>
                <a:gridCol w="216024">
                  <a:extLst>
                    <a:ext uri="{9D8B030D-6E8A-4147-A177-3AD203B41FA5}">
                      <a16:colId xmlns:a16="http://schemas.microsoft.com/office/drawing/2014/main" val="50045148"/>
                    </a:ext>
                  </a:extLst>
                </a:gridCol>
                <a:gridCol w="648072">
                  <a:extLst>
                    <a:ext uri="{9D8B030D-6E8A-4147-A177-3AD203B41FA5}">
                      <a16:colId xmlns:a16="http://schemas.microsoft.com/office/drawing/2014/main" val="2132276012"/>
                    </a:ext>
                  </a:extLst>
                </a:gridCol>
                <a:gridCol w="973932">
                  <a:extLst>
                    <a:ext uri="{9D8B030D-6E8A-4147-A177-3AD203B41FA5}">
                      <a16:colId xmlns:a16="http://schemas.microsoft.com/office/drawing/2014/main" val="397113773"/>
                    </a:ext>
                  </a:extLst>
                </a:gridCol>
              </a:tblGrid>
              <a:tr h="505682">
                <a:tc>
                  <a:txBody>
                    <a:bodyPr/>
                    <a:lstStyle/>
                    <a:p>
                      <a:pPr algn="ctr" fontAlgn="t"/>
                      <a:r>
                        <a:rPr lang="de-DE" sz="1200" u="none" strike="noStrike">
                          <a:effectLst/>
                        </a:rPr>
                        <a:t>10</a:t>
                      </a:r>
                      <a:endParaRPr lang="de-DE" sz="1200" b="0" i="0" u="none" strike="noStrike">
                        <a:effectLst/>
                        <a:latin typeface="Arial" panose="020B0604020202020204" pitchFamily="34" charset="0"/>
                      </a:endParaRPr>
                    </a:p>
                  </a:txBody>
                  <a:tcPr marL="0" marR="0" marT="0" marB="0"/>
                </a:tc>
                <a:tc>
                  <a:txBody>
                    <a:bodyPr/>
                    <a:lstStyle/>
                    <a:p>
                      <a:pPr algn="l" fontAlgn="t"/>
                      <a:r>
                        <a:rPr lang="de-DE" sz="1200" u="none" strike="noStrike">
                          <a:effectLst/>
                        </a:rPr>
                        <a:t>Technical</a:t>
                      </a:r>
                      <a:endParaRPr lang="de-DE" sz="1200" b="0" i="0" u="none" strike="noStrike">
                        <a:effectLst/>
                        <a:latin typeface="Arial" panose="020B0604020202020204" pitchFamily="34" charset="0"/>
                      </a:endParaRPr>
                    </a:p>
                  </a:txBody>
                  <a:tcPr marL="0" marR="0" marT="0" marB="0"/>
                </a:tc>
                <a:tc>
                  <a:txBody>
                    <a:bodyPr/>
                    <a:lstStyle/>
                    <a:p>
                      <a:pPr algn="l" fontAlgn="t"/>
                      <a:r>
                        <a:rPr lang="de-DE" sz="1200" u="none" strike="noStrike">
                          <a:effectLst/>
                        </a:rPr>
                        <a:t>15</a:t>
                      </a:r>
                      <a:endParaRPr lang="de-DE" sz="1200" b="0" i="0" u="none" strike="noStrike">
                        <a:effectLst/>
                        <a:latin typeface="Arial" panose="020B0604020202020204" pitchFamily="34" charset="0"/>
                      </a:endParaRPr>
                    </a:p>
                  </a:txBody>
                  <a:tcPr marL="0" marR="0" marT="0" marB="0"/>
                </a:tc>
                <a:tc>
                  <a:txBody>
                    <a:bodyPr/>
                    <a:lstStyle/>
                    <a:p>
                      <a:pPr algn="l" fontAlgn="t"/>
                      <a:r>
                        <a:rPr lang="de-DE" sz="1200" u="none" strike="noStrike">
                          <a:effectLst/>
                        </a:rPr>
                        <a:t>3</a:t>
                      </a:r>
                      <a:endParaRPr lang="de-DE" sz="1200" b="0" i="0" u="none" strike="noStrike">
                        <a:effectLst/>
                        <a:latin typeface="Arial" panose="020B0604020202020204" pitchFamily="34" charset="0"/>
                      </a:endParaRPr>
                    </a:p>
                  </a:txBody>
                  <a:tcPr marL="0" marR="0" marT="0" marB="0"/>
                </a:tc>
                <a:tc>
                  <a:txBody>
                    <a:bodyPr/>
                    <a:lstStyle/>
                    <a:p>
                      <a:pPr algn="l" fontAlgn="t"/>
                      <a:r>
                        <a:rPr lang="de-DE" sz="1200" u="none" strike="noStrike">
                          <a:effectLst/>
                        </a:rPr>
                        <a:t>429</a:t>
                      </a:r>
                      <a:endParaRPr lang="de-DE" sz="1200" b="0" i="0" u="none" strike="noStrike">
                        <a:effectLst/>
                        <a:latin typeface="Arial" panose="020B0604020202020204" pitchFamily="34" charset="0"/>
                      </a:endParaRPr>
                    </a:p>
                  </a:txBody>
                  <a:tcPr marL="0" marR="0" marT="0" marB="0"/>
                </a:tc>
                <a:tc>
                  <a:txBody>
                    <a:bodyPr/>
                    <a:lstStyle/>
                    <a:p>
                      <a:pPr algn="l" fontAlgn="t"/>
                      <a:r>
                        <a:rPr lang="de-DE" sz="1200" u="none" strike="noStrike">
                          <a:effectLst/>
                        </a:rPr>
                        <a:t>The definition of path relies on the less well defined "dataplane elements". Perhaps the path is through dataplane entity instances or simply though devices.</a:t>
                      </a:r>
                      <a:endParaRPr lang="de-DE" sz="1200" b="0" i="0" u="none" strike="noStrike">
                        <a:effectLst/>
                        <a:latin typeface="Arial" panose="020B0604020202020204" pitchFamily="34" charset="0"/>
                      </a:endParaRPr>
                    </a:p>
                  </a:txBody>
                  <a:tcPr marL="0" marR="0" marT="0" marB="0"/>
                </a:tc>
                <a:tc>
                  <a:txBody>
                    <a:bodyPr/>
                    <a:lstStyle/>
                    <a:p>
                      <a:pPr algn="l" fontAlgn="t"/>
                      <a:r>
                        <a:rPr lang="de-DE" sz="1200" u="none" strike="noStrike">
                          <a:effectLst/>
                        </a:rPr>
                        <a:t>Strike the path definition</a:t>
                      </a:r>
                      <a:endParaRPr lang="de-DE" sz="1200" b="0" i="0" u="none" strike="noStrike">
                        <a:effectLst/>
                        <a:latin typeface="Arial" panose="020B0604020202020204" pitchFamily="34" charset="0"/>
                      </a:endParaRPr>
                    </a:p>
                  </a:txBody>
                  <a:tcPr marL="0" marR="0" marT="0" marB="0"/>
                </a:tc>
                <a:tc>
                  <a:txBody>
                    <a:bodyPr/>
                    <a:lstStyle/>
                    <a:p>
                      <a:pPr algn="l" fontAlgn="t"/>
                      <a:r>
                        <a:rPr lang="de-DE" sz="1200" u="none" strike="noStrike">
                          <a:effectLst/>
                        </a:rPr>
                        <a:t>No</a:t>
                      </a:r>
                      <a:endParaRPr lang="de-DE" sz="1200" b="0" i="0" u="none" strike="noStrike">
                        <a:effectLst/>
                        <a:latin typeface="Arial" panose="020B0604020202020204" pitchFamily="34" charset="0"/>
                      </a:endParaRPr>
                    </a:p>
                  </a:txBody>
                  <a:tcPr marL="0" marR="0" marT="0" marB="0"/>
                </a:tc>
                <a:tc>
                  <a:txBody>
                    <a:bodyPr/>
                    <a:lstStyle/>
                    <a:p>
                      <a:pPr algn="l" fontAlgn="t"/>
                      <a:r>
                        <a:rPr lang="de-DE" sz="1200" u="none" strike="noStrike" dirty="0">
                          <a:effectLst/>
                        </a:rPr>
                        <a:t>Paul B.</a:t>
                      </a:r>
                      <a:endParaRPr lang="de-DE" sz="1200" b="0" i="0" u="none" strike="noStrike" dirty="0">
                        <a:effectLst/>
                        <a:latin typeface="Arial" panose="020B0604020202020204" pitchFamily="34" charset="0"/>
                      </a:endParaRPr>
                    </a:p>
                  </a:txBody>
                  <a:tcPr marL="0" marR="0" marT="0" marB="0"/>
                </a:tc>
                <a:tc>
                  <a:txBody>
                    <a:bodyPr/>
                    <a:lstStyle/>
                    <a:p>
                      <a:pPr algn="l" fontAlgn="t"/>
                      <a:r>
                        <a:rPr lang="de-DE" sz="1200" u="none" strike="noStrike" dirty="0" err="1">
                          <a:effectLst/>
                        </a:rPr>
                        <a:t>define</a:t>
                      </a:r>
                      <a:r>
                        <a:rPr lang="de-DE" sz="1200" u="none" strike="noStrike" dirty="0">
                          <a:effectLst/>
                        </a:rPr>
                        <a:t> </a:t>
                      </a:r>
                      <a:r>
                        <a:rPr lang="de-DE" sz="1200" u="none" strike="noStrike" dirty="0" err="1">
                          <a:effectLst/>
                        </a:rPr>
                        <a:t>datapath</a:t>
                      </a:r>
                      <a:r>
                        <a:rPr lang="de-DE" sz="1200" u="none" strike="noStrike" dirty="0">
                          <a:effectLst/>
                        </a:rPr>
                        <a:t> </a:t>
                      </a:r>
                      <a:r>
                        <a:rPr lang="de-DE" sz="1200" u="none" strike="noStrike" dirty="0" err="1">
                          <a:effectLst/>
                        </a:rPr>
                        <a:t>instead</a:t>
                      </a:r>
                      <a:endParaRPr lang="de-DE" sz="1200" b="0" i="0" u="none" strike="noStrike" dirty="0">
                        <a:effectLst/>
                        <a:latin typeface="Arial" panose="020B0604020202020204" pitchFamily="34" charset="0"/>
                      </a:endParaRPr>
                    </a:p>
                  </a:txBody>
                  <a:tcPr marL="0" marR="0" marT="0" marB="0"/>
                </a:tc>
                <a:extLst>
                  <a:ext uri="{0D108BD9-81ED-4DB2-BD59-A6C34878D82A}">
                    <a16:rowId xmlns:a16="http://schemas.microsoft.com/office/drawing/2014/main" val="3561826106"/>
                  </a:ext>
                </a:extLst>
              </a:tr>
            </a:tbl>
          </a:graphicData>
        </a:graphic>
      </p:graphicFrame>
    </p:spTree>
    <p:extLst>
      <p:ext uri="{BB962C8B-B14F-4D97-AF65-F5344CB8AC3E}">
        <p14:creationId xmlns:p14="http://schemas.microsoft.com/office/powerpoint/2010/main" val="3843774635"/>
      </p:ext>
    </p:extLst>
  </p:cSld>
  <p:clrMapOvr>
    <a:masterClrMapping/>
  </p:clrMapOvr>
</p:sld>
</file>

<file path=ppt/theme/theme1.xml><?xml version="1.0" encoding="utf-8"?>
<a:theme xmlns:a="http://schemas.openxmlformats.org/drawingml/2006/main" name="omniran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txDef>
      <a:spPr>
        <a:noFill/>
      </a:spPr>
      <a:bodyPr wrap="none" rtlCol="0">
        <a:spAutoFit/>
      </a:bodyPr>
      <a:lstStyle>
        <a:defPPr>
          <a:defRPr dirty="0" smtClean="0">
            <a:latin typeface="+mn-lt"/>
          </a:defRPr>
        </a:defPPr>
      </a:lstStyle>
    </a:tx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3C27EE86-F495-4F3E-9ED6-76553717DBBC}" vid="{0E43F11C-0E2D-4B1A-A596-3C9AC04C551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omniran_template</Template>
  <TotalTime>214</TotalTime>
  <Words>471</Words>
  <Application>Microsoft Macintosh PowerPoint</Application>
  <PresentationFormat>On-screen Show (4:3)</PresentationFormat>
  <Paragraphs>67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ＭＳ Ｐゴシック</vt:lpstr>
      <vt:lpstr>Arial</vt:lpstr>
      <vt:lpstr>Times</vt:lpstr>
      <vt:lpstr>Times New Roman</vt:lpstr>
      <vt:lpstr>omniran_template</vt:lpstr>
      <vt:lpstr>PowerPoint Presentation</vt:lpstr>
      <vt:lpstr>802.1CF-D1.0 WG ballot  comment remedies</vt:lpstr>
      <vt:lpstr>Comment #5</vt:lpstr>
      <vt:lpstr>Comment #6</vt:lpstr>
      <vt:lpstr>Comment #10</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Max Riegel</dc:creator>
  <cp:lastModifiedBy>Max Riegel</cp:lastModifiedBy>
  <cp:revision>12</cp:revision>
  <cp:lastPrinted>1998-02-10T13:28:06Z</cp:lastPrinted>
  <dcterms:created xsi:type="dcterms:W3CDTF">2018-03-07T16:01:01Z</dcterms:created>
  <dcterms:modified xsi:type="dcterms:W3CDTF">2018-03-08T15:59:33Z</dcterms:modified>
</cp:coreProperties>
</file>