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97" r:id="rId2"/>
    <p:sldId id="262" r:id="rId3"/>
    <p:sldId id="298" r:id="rId4"/>
    <p:sldId id="301" r:id="rId5"/>
    <p:sldId id="30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61" autoAdjust="0"/>
    <p:restoredTop sz="95439" autoAdjust="0"/>
  </p:normalViewPr>
  <p:slideViewPr>
    <p:cSldViewPr>
      <p:cViewPr varScale="1">
        <p:scale>
          <a:sx n="97" d="100"/>
          <a:sy n="97" d="100"/>
        </p:scale>
        <p:origin x="80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553855" y="76200"/>
            <a:ext cx="2361545" cy="307777"/>
          </a:xfrm>
          <a:prstGeom prst="rect">
            <a:avLst/>
          </a:prstGeom>
        </p:spPr>
        <p:txBody>
          <a:bodyPr wrap="none">
            <a:spAutoFit/>
          </a:bodyPr>
          <a:lstStyle/>
          <a:p>
            <a:pPr algn="r"/>
            <a:r>
              <a:rPr lang="hr-HR" sz="1400" b="1" dirty="0">
                <a:latin typeface="+mn-lt"/>
              </a:rPr>
              <a:t>omniran-1</a:t>
            </a:r>
            <a:r>
              <a:rPr lang="en-US" sz="1400" b="1" dirty="0">
                <a:latin typeface="+mn-lt"/>
              </a:rPr>
              <a:t>7</a:t>
            </a:r>
            <a:r>
              <a:rPr lang="hr-HR" sz="1400" b="1" dirty="0">
                <a:latin typeface="+mn-lt"/>
              </a:rPr>
              <a:t>-00</a:t>
            </a:r>
            <a:r>
              <a:rPr lang="en-US" sz="1400" b="1" dirty="0">
                <a:latin typeface="+mn-lt"/>
              </a:rPr>
              <a:t>25</a:t>
            </a:r>
            <a:r>
              <a:rPr lang="hr-HR" sz="1400" b="1" dirty="0">
                <a:latin typeface="+mn-lt"/>
              </a:rPr>
              <a:t>-01-CF00</a:t>
            </a:r>
            <a:endParaRPr lang="en-US" sz="1400" b="1" dirty="0">
              <a:latin typeface="+mn-lt"/>
            </a:endParaRPr>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991141271"/>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extLst>
                    <a:ext uri="{9D8B030D-6E8A-4147-A177-3AD203B41FA5}">
                      <a16:colId xmlns:a16="http://schemas.microsoft.com/office/drawing/2014/main" val="20000"/>
                    </a:ext>
                  </a:extLst>
                </a:gridCol>
                <a:gridCol w="1757560">
                  <a:extLst>
                    <a:ext uri="{9D8B030D-6E8A-4147-A177-3AD203B41FA5}">
                      <a16:colId xmlns:a16="http://schemas.microsoft.com/office/drawing/2014/main" val="20001"/>
                    </a:ext>
                  </a:extLst>
                </a:gridCol>
                <a:gridCol w="1710190">
                  <a:extLst>
                    <a:ext uri="{9D8B030D-6E8A-4147-A177-3AD203B41FA5}">
                      <a16:colId xmlns:a16="http://schemas.microsoft.com/office/drawing/2014/main" val="20002"/>
                    </a:ext>
                  </a:extLst>
                </a:gridCol>
                <a:gridCol w="2553436">
                  <a:extLst>
                    <a:ext uri="{9D8B030D-6E8A-4147-A177-3AD203B41FA5}">
                      <a16:colId xmlns:a16="http://schemas.microsoft.com/office/drawing/2014/main" val="20003"/>
                    </a:ext>
                  </a:extLst>
                </a:gridCol>
              </a:tblGrid>
              <a:tr h="399499">
                <a:tc gridSpan="4">
                  <a:txBody>
                    <a:bodyPr/>
                    <a:lstStyle/>
                    <a:p>
                      <a:pPr algn="ctr"/>
                      <a:r>
                        <a:rPr lang="en-US" sz="2000" b="0" dirty="0">
                          <a:solidFill>
                            <a:schemeClr val="tx1"/>
                          </a:solidFill>
                          <a:latin typeface="+mn-lt"/>
                        </a:rPr>
                        <a:t>802.1CF-D1.0 WG ballot comment remedies</a:t>
                      </a:r>
                      <a:endParaRPr lang="en-US" sz="2000" b="0" dirty="0"/>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270234">
                <a:tc gridSpan="4">
                  <a:txBody>
                    <a:bodyPr/>
                    <a:lstStyle/>
                    <a:p>
                      <a:pPr algn="ctr"/>
                      <a:r>
                        <a:rPr lang="en-US" sz="1200" dirty="0"/>
                        <a:t>Date: 2018-03-07</a:t>
                      </a:r>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1"/>
                  </a:ext>
                </a:extLst>
              </a:tr>
              <a:tr h="193897">
                <a:tc gridSpan="4">
                  <a:txBody>
                    <a:bodyPr/>
                    <a:lstStyle/>
                    <a:p>
                      <a:r>
                        <a:rPr lang="en-US" sz="1200" b="1" i="1" dirty="0"/>
                        <a:t>Authors:</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2"/>
                  </a:ext>
                </a:extLst>
              </a:tr>
              <a:tr h="177280">
                <a:tc>
                  <a:txBody>
                    <a:bodyPr/>
                    <a:lstStyle/>
                    <a:p>
                      <a:r>
                        <a:rPr lang="en-US" sz="1000" b="0" i="1" dirty="0"/>
                        <a:t>Name</a:t>
                      </a: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a:t>Affiliation</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a:t>Phone</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a:t>Email</a:t>
                      </a: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28600">
                <a:tc>
                  <a:txBody>
                    <a:bodyPr/>
                    <a:lstStyle/>
                    <a:p>
                      <a:r>
                        <a:rPr lang="en-US" sz="1400" dirty="0"/>
                        <a:t>Max Riegel</a:t>
                      </a: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Nokia</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err="1"/>
                        <a:t>Maximilian.Riegel@nokia.com</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646323">
                <a:tc gridSpan="4">
                  <a:txBody>
                    <a:bodyPr/>
                    <a:lstStyle/>
                    <a:p>
                      <a:r>
                        <a:rPr lang="en-US" sz="1000" b="1" i="1" dirty="0"/>
                        <a:t>Notice:</a:t>
                      </a:r>
                    </a:p>
                    <a:p>
                      <a:r>
                        <a:rPr lang="en-US" sz="1000" i="0" kern="1200" dirty="0">
                          <a:solidFill>
                            <a:schemeClr val="tx1"/>
                          </a:solidFill>
                          <a:latin typeface="+mn-lt"/>
                          <a:ea typeface="+mn-ea"/>
                          <a:cs typeface="+mn-cs"/>
                        </a:rPr>
                        <a:t>This document does not represent the agreed view</a:t>
                      </a:r>
                      <a:r>
                        <a:rPr lang="en-US" sz="1000" i="0" kern="1200" baseline="0" dirty="0">
                          <a:solidFill>
                            <a:schemeClr val="tx1"/>
                          </a:solidFill>
                          <a:latin typeface="+mn-lt"/>
                          <a:ea typeface="+mn-ea"/>
                          <a:cs typeface="+mn-cs"/>
                        </a:rPr>
                        <a:t> of the IEEE 802.1 OmniRAN TG</a:t>
                      </a:r>
                      <a:r>
                        <a:rPr lang="en-US" sz="1000" i="0" kern="1200" dirty="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7"/>
                  </a:ext>
                </a:extLst>
              </a:tr>
              <a:tr h="383754">
                <a:tc gridSpan="4">
                  <a:txBody>
                    <a:bodyPr/>
                    <a:lstStyle/>
                    <a:p>
                      <a:r>
                        <a:rPr lang="en-US" sz="1000" b="1" i="1" dirty="0"/>
                        <a:t>Copyright policy:</a:t>
                      </a:r>
                    </a:p>
                    <a:p>
                      <a:r>
                        <a:rPr lang="en-US" sz="1000" kern="1200" dirty="0">
                          <a:solidFill>
                            <a:schemeClr val="tx1"/>
                          </a:solidFill>
                          <a:latin typeface="+mn-lt"/>
                          <a:ea typeface="+mn-ea"/>
                          <a:cs typeface="+mn-cs"/>
                        </a:rPr>
                        <a:t>The contributor is familiar with the IEEE-SA Copyright Policy &lt;</a:t>
                      </a:r>
                      <a:r>
                        <a:rPr lang="en-US" sz="1000" kern="1200" dirty="0">
                          <a:solidFill>
                            <a:schemeClr val="tx1"/>
                          </a:solidFill>
                          <a:latin typeface="+mn-lt"/>
                          <a:ea typeface="+mn-ea"/>
                          <a:cs typeface="+mn-cs"/>
                          <a:hlinkClick r:id="rId2"/>
                        </a:rPr>
                        <a:t>http://standards.ieee.org/IPR/copyrightpolicy.html</a:t>
                      </a:r>
                      <a:r>
                        <a:rPr lang="en-US" sz="1000" kern="1200" dirty="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8"/>
                  </a:ext>
                </a:extLst>
              </a:tr>
              <a:tr h="484742">
                <a:tc gridSpan="4">
                  <a:txBody>
                    <a:bodyPr/>
                    <a:lstStyle/>
                    <a:p>
                      <a:r>
                        <a:rPr lang="en-US" sz="1000" b="1" i="1" dirty="0"/>
                        <a:t>Patent policy:</a:t>
                      </a:r>
                    </a:p>
                    <a:p>
                      <a:r>
                        <a:rPr lang="en-US" sz="1000" kern="1200" dirty="0">
                          <a:solidFill>
                            <a:schemeClr val="tx1"/>
                          </a:solidFill>
                          <a:latin typeface="+mn-lt"/>
                          <a:ea typeface="+mn-ea"/>
                          <a:cs typeface="+mn-cs"/>
                        </a:rPr>
                        <a:t>The contributor is familiar with the IEEE-SA Patent Policy and Procedures:</a:t>
                      </a:r>
                    </a:p>
                    <a:p>
                      <a:r>
                        <a:rPr lang="en-US" sz="1000" kern="1200" dirty="0">
                          <a:solidFill>
                            <a:schemeClr val="tx1"/>
                          </a:solidFill>
                          <a:latin typeface="+mn-lt"/>
                          <a:ea typeface="+mn-ea"/>
                          <a:cs typeface="+mn-cs"/>
                        </a:rPr>
                        <a:t>&lt;</a:t>
                      </a:r>
                      <a:r>
                        <a:rPr lang="en-US" sz="1000" u="none" strike="noStrike" kern="1200" dirty="0">
                          <a:solidFill>
                            <a:schemeClr val="tx1"/>
                          </a:solidFill>
                          <a:latin typeface="+mn-lt"/>
                          <a:ea typeface="+mn-ea"/>
                          <a:cs typeface="+mn-cs"/>
                          <a:hlinkClick r:id="rId3"/>
                        </a:rPr>
                        <a:t>http://standards.ieee.org/guides/bylaws/sect6-7.html#6</a:t>
                      </a:r>
                      <a:r>
                        <a:rPr lang="en-US" sz="1000" kern="1200" dirty="0">
                          <a:solidFill>
                            <a:schemeClr val="tx1"/>
                          </a:solidFill>
                          <a:latin typeface="+mn-lt"/>
                          <a:ea typeface="+mn-ea"/>
                          <a:cs typeface="+mn-cs"/>
                        </a:rPr>
                        <a:t>&gt; and &lt;</a:t>
                      </a:r>
                      <a:r>
                        <a:rPr lang="en-US" sz="1000" u="none" strike="noStrike" kern="1200" dirty="0">
                          <a:solidFill>
                            <a:schemeClr val="tx1"/>
                          </a:solidFill>
                          <a:latin typeface="+mn-lt"/>
                          <a:ea typeface="+mn-ea"/>
                          <a:cs typeface="+mn-cs"/>
                          <a:hlinkClick r:id="rId4"/>
                        </a:rPr>
                        <a:t>http://standards.ieee.org/guides/opman/sect6.html#6.3</a:t>
                      </a:r>
                      <a:r>
                        <a:rPr lang="en-US" sz="1000" kern="1200" dirty="0">
                          <a:solidFill>
                            <a:schemeClr val="tx1"/>
                          </a:solidFill>
                          <a:latin typeface="+mn-lt"/>
                          <a:ea typeface="+mn-ea"/>
                          <a:cs typeface="+mn-cs"/>
                        </a:rPr>
                        <a:t>&gt;.</a:t>
                      </a:r>
                    </a:p>
                  </a:txBody>
                  <a:tcPr marL="36000" marR="36000" marT="0" marB="0" anchor="ctr"/>
                </a:tc>
                <a:tc hMerge="1">
                  <a:txBody>
                    <a:bodyPr/>
                    <a:lstStyle/>
                    <a:p>
                      <a:endParaRPr lang="en-US" sz="1200" kern="1200" dirty="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9"/>
                  </a:ext>
                </a:extLst>
              </a:tr>
            </a:tbl>
          </a:graphicData>
        </a:graphic>
      </p:graphicFrame>
      <p:sp>
        <p:nvSpPr>
          <p:cNvPr id="8" name="TextBox 7"/>
          <p:cNvSpPr txBox="1"/>
          <p:nvPr/>
        </p:nvSpPr>
        <p:spPr>
          <a:xfrm>
            <a:off x="533400" y="4149080"/>
            <a:ext cx="8077200" cy="2099320"/>
          </a:xfrm>
          <a:prstGeom prst="rect">
            <a:avLst/>
          </a:prstGeom>
          <a:noFill/>
        </p:spPr>
        <p:txBody>
          <a:bodyPr wrap="square" lIns="36000" tIns="36000" rIns="36000" bIns="36000" rtlCol="0">
            <a:normAutofit/>
          </a:bodyPr>
          <a:lstStyle/>
          <a:p>
            <a:pPr algn="ctr"/>
            <a:r>
              <a:rPr lang="en-US" sz="2000" dirty="0">
                <a:latin typeface="+mn-lt"/>
              </a:rPr>
              <a:t>Abstract</a:t>
            </a:r>
          </a:p>
          <a:p>
            <a:endParaRPr lang="en-US" sz="1600" dirty="0">
              <a:latin typeface="+mn-lt"/>
            </a:endParaRPr>
          </a:p>
          <a:p>
            <a:r>
              <a:rPr lang="en-US" sz="1600" dirty="0">
                <a:latin typeface="+mn-lt"/>
              </a:rPr>
              <a:t>The presentation proposes remedies to open comments of P802.1CF-D1.0 WG ballot.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802.1CF-D1.0 WG ballot </a:t>
            </a:r>
            <a:br>
              <a:rPr lang="en-US" dirty="0"/>
            </a:br>
            <a:r>
              <a:rPr lang="en-US" dirty="0"/>
              <a:t>comment remedies</a:t>
            </a:r>
          </a:p>
        </p:txBody>
      </p:sp>
      <p:sp>
        <p:nvSpPr>
          <p:cNvPr id="3" name="Subtitle 2"/>
          <p:cNvSpPr>
            <a:spLocks noGrp="1"/>
          </p:cNvSpPr>
          <p:nvPr>
            <p:ph type="subTitle" idx="1"/>
          </p:nvPr>
        </p:nvSpPr>
        <p:spPr/>
        <p:txBody>
          <a:bodyPr/>
          <a:lstStyle/>
          <a:p>
            <a:r>
              <a:rPr lang="en-US"/>
              <a:t>Max Riegel</a:t>
            </a:r>
          </a:p>
          <a:p>
            <a:r>
              <a:rPr lang="en-US"/>
              <a:t>(Nokia)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Comment #5</a:t>
            </a:r>
          </a:p>
        </p:txBody>
      </p:sp>
      <p:sp>
        <p:nvSpPr>
          <p:cNvPr id="3" name="Content Placeholder 2"/>
          <p:cNvSpPr>
            <a:spLocks noGrp="1"/>
          </p:cNvSpPr>
          <p:nvPr>
            <p:ph idx="1"/>
          </p:nvPr>
        </p:nvSpPr>
        <p:spPr>
          <a:xfrm>
            <a:off x="457200" y="2420888"/>
            <a:ext cx="8229600" cy="3705275"/>
          </a:xfrm>
        </p:spPr>
        <p:txBody>
          <a:bodyPr>
            <a:normAutofit fontScale="70000" lnSpcReduction="20000"/>
          </a:bodyPr>
          <a:lstStyle/>
          <a:p>
            <a:r>
              <a:rPr lang="en-US" dirty="0"/>
              <a:t>Consistently use the term ‘OSS/BSS’ throughout the document</a:t>
            </a:r>
          </a:p>
          <a:p>
            <a:pPr lvl="1"/>
            <a:r>
              <a:rPr lang="en-US" dirty="0"/>
              <a:t>Page 112: single use of OSS – can be extended to OSS/BSS</a:t>
            </a:r>
          </a:p>
          <a:p>
            <a:pPr lvl="1"/>
            <a:r>
              <a:rPr lang="en-US" dirty="0"/>
              <a:t>Multiple occurrences of reversed BSS/OSS (e.g. fig 96 – 100)</a:t>
            </a:r>
          </a:p>
          <a:p>
            <a:pPr lvl="1"/>
            <a:endParaRPr lang="en-US" dirty="0"/>
          </a:p>
          <a:p>
            <a:r>
              <a:rPr lang="en-US" dirty="0"/>
              <a:t>Definition: </a:t>
            </a:r>
            <a:r>
              <a:rPr lang="en-US" b="1" dirty="0"/>
              <a:t>OSS/BSS</a:t>
            </a:r>
            <a:r>
              <a:rPr lang="en-US" dirty="0"/>
              <a:t>: </a:t>
            </a:r>
            <a:br>
              <a:rPr lang="en-US" dirty="0"/>
            </a:br>
            <a:r>
              <a:rPr lang="en-US" dirty="0"/>
              <a:t>The operations support system (OSS) is a software system that enables a service provider to operate, administrate, monitor, analyze, and manage the services on its network. Together with a business support system (BSS) these functions support most customer-related activities, including ordering, billing, and support.</a:t>
            </a:r>
          </a:p>
          <a:p>
            <a:pPr marL="0" indent="0">
              <a:buNone/>
            </a:pPr>
            <a:endParaRPr lang="en-US" dirty="0"/>
          </a:p>
        </p:txBody>
      </p:sp>
      <p:graphicFrame>
        <p:nvGraphicFramePr>
          <p:cNvPr id="4" name="Table 3">
            <a:extLst>
              <a:ext uri="{FF2B5EF4-FFF2-40B4-BE49-F238E27FC236}">
                <a16:creationId xmlns:a16="http://schemas.microsoft.com/office/drawing/2014/main" id="{5907719F-5002-484B-930A-D53DF6DDD23C}"/>
              </a:ext>
            </a:extLst>
          </p:cNvPr>
          <p:cNvGraphicFramePr>
            <a:graphicFrameLocks noGrp="1"/>
          </p:cNvGraphicFramePr>
          <p:nvPr>
            <p:extLst>
              <p:ext uri="{D42A27DB-BD31-4B8C-83A1-F6EECF244321}">
                <p14:modId xmlns:p14="http://schemas.microsoft.com/office/powerpoint/2010/main" val="2656975852"/>
              </p:ext>
            </p:extLst>
          </p:nvPr>
        </p:nvGraphicFramePr>
        <p:xfrm>
          <a:off x="467544" y="1340768"/>
          <a:ext cx="8064896" cy="914400"/>
        </p:xfrm>
        <a:graphic>
          <a:graphicData uri="http://schemas.openxmlformats.org/drawingml/2006/table">
            <a:tbl>
              <a:tblPr>
                <a:tableStyleId>{5C22544A-7EE6-4342-B048-85BDC9FD1C3A}</a:tableStyleId>
              </a:tblPr>
              <a:tblGrid>
                <a:gridCol w="278186">
                  <a:extLst>
                    <a:ext uri="{9D8B030D-6E8A-4147-A177-3AD203B41FA5}">
                      <a16:colId xmlns:a16="http://schemas.microsoft.com/office/drawing/2014/main" val="684685392"/>
                    </a:ext>
                  </a:extLst>
                </a:gridCol>
                <a:gridCol w="657918">
                  <a:extLst>
                    <a:ext uri="{9D8B030D-6E8A-4147-A177-3AD203B41FA5}">
                      <a16:colId xmlns:a16="http://schemas.microsoft.com/office/drawing/2014/main" val="3383113814"/>
                    </a:ext>
                  </a:extLst>
                </a:gridCol>
                <a:gridCol w="269861">
                  <a:extLst>
                    <a:ext uri="{9D8B030D-6E8A-4147-A177-3AD203B41FA5}">
                      <a16:colId xmlns:a16="http://schemas.microsoft.com/office/drawing/2014/main" val="10246189"/>
                    </a:ext>
                  </a:extLst>
                </a:gridCol>
                <a:gridCol w="226119">
                  <a:extLst>
                    <a:ext uri="{9D8B030D-6E8A-4147-A177-3AD203B41FA5}">
                      <a16:colId xmlns:a16="http://schemas.microsoft.com/office/drawing/2014/main" val="3721509191"/>
                    </a:ext>
                  </a:extLst>
                </a:gridCol>
                <a:gridCol w="512132">
                  <a:extLst>
                    <a:ext uri="{9D8B030D-6E8A-4147-A177-3AD203B41FA5}">
                      <a16:colId xmlns:a16="http://schemas.microsoft.com/office/drawing/2014/main" val="3237696761"/>
                    </a:ext>
                  </a:extLst>
                </a:gridCol>
                <a:gridCol w="2664296">
                  <a:extLst>
                    <a:ext uri="{9D8B030D-6E8A-4147-A177-3AD203B41FA5}">
                      <a16:colId xmlns:a16="http://schemas.microsoft.com/office/drawing/2014/main" val="3966911213"/>
                    </a:ext>
                  </a:extLst>
                </a:gridCol>
                <a:gridCol w="1317833">
                  <a:extLst>
                    <a:ext uri="{9D8B030D-6E8A-4147-A177-3AD203B41FA5}">
                      <a16:colId xmlns:a16="http://schemas.microsoft.com/office/drawing/2014/main" val="99688604"/>
                    </a:ext>
                  </a:extLst>
                </a:gridCol>
                <a:gridCol w="338351">
                  <a:extLst>
                    <a:ext uri="{9D8B030D-6E8A-4147-A177-3AD203B41FA5}">
                      <a16:colId xmlns:a16="http://schemas.microsoft.com/office/drawing/2014/main" val="2944497701"/>
                    </a:ext>
                  </a:extLst>
                </a:gridCol>
                <a:gridCol w="576064">
                  <a:extLst>
                    <a:ext uri="{9D8B030D-6E8A-4147-A177-3AD203B41FA5}">
                      <a16:colId xmlns:a16="http://schemas.microsoft.com/office/drawing/2014/main" val="1428346447"/>
                    </a:ext>
                  </a:extLst>
                </a:gridCol>
                <a:gridCol w="1224136">
                  <a:extLst>
                    <a:ext uri="{9D8B030D-6E8A-4147-A177-3AD203B41FA5}">
                      <a16:colId xmlns:a16="http://schemas.microsoft.com/office/drawing/2014/main" val="3350863202"/>
                    </a:ext>
                  </a:extLst>
                </a:gridCol>
              </a:tblGrid>
              <a:tr h="505682">
                <a:tc>
                  <a:txBody>
                    <a:bodyPr/>
                    <a:lstStyle/>
                    <a:p>
                      <a:pPr algn="ctr" fontAlgn="t"/>
                      <a:r>
                        <a:rPr lang="en-US" sz="1200" u="none" strike="noStrike" noProof="0">
                          <a:effectLst/>
                        </a:rPr>
                        <a:t>5</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Technical</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14</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2</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406</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The draft makes reference to the use of Operation Support Systems and Business Support Systems, however does not provide a reference to their descriptions</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Add an appropriate reference</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No</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Paul B.</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dirty="0">
                          <a:effectLst/>
                        </a:rPr>
                        <a:t>input needed</a:t>
                      </a:r>
                      <a:endParaRPr lang="en-US" sz="1200" b="0" i="0" u="none" strike="noStrike" noProof="0" dirty="0">
                        <a:effectLst/>
                        <a:latin typeface="Arial" panose="020B0604020202020204" pitchFamily="34" charset="0"/>
                      </a:endParaRPr>
                    </a:p>
                  </a:txBody>
                  <a:tcPr marL="0" marR="0" marT="0" marB="0"/>
                </a:tc>
                <a:extLst>
                  <a:ext uri="{0D108BD9-81ED-4DB2-BD59-A6C34878D82A}">
                    <a16:rowId xmlns:a16="http://schemas.microsoft.com/office/drawing/2014/main" val="1873715445"/>
                  </a:ext>
                </a:extLst>
              </a:tr>
            </a:tbl>
          </a:graphicData>
        </a:graphic>
      </p:graphicFrame>
    </p:spTree>
    <p:extLst>
      <p:ext uri="{BB962C8B-B14F-4D97-AF65-F5344CB8AC3E}">
        <p14:creationId xmlns:p14="http://schemas.microsoft.com/office/powerpoint/2010/main" val="43100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3B4C2-C0AE-8049-A189-D2FD3DDCA983}"/>
              </a:ext>
            </a:extLst>
          </p:cNvPr>
          <p:cNvSpPr>
            <a:spLocks noGrp="1"/>
          </p:cNvSpPr>
          <p:nvPr>
            <p:ph type="title"/>
          </p:nvPr>
        </p:nvSpPr>
        <p:spPr/>
        <p:txBody>
          <a:bodyPr/>
          <a:lstStyle/>
          <a:p>
            <a:r>
              <a:rPr lang="en-US" dirty="0"/>
              <a:t>Comment #6</a:t>
            </a:r>
          </a:p>
        </p:txBody>
      </p:sp>
      <p:sp>
        <p:nvSpPr>
          <p:cNvPr id="3" name="Content Placeholder 2">
            <a:extLst>
              <a:ext uri="{FF2B5EF4-FFF2-40B4-BE49-F238E27FC236}">
                <a16:creationId xmlns:a16="http://schemas.microsoft.com/office/drawing/2014/main" id="{9C3FE124-41C2-E548-A04C-B4934F1A8243}"/>
              </a:ext>
            </a:extLst>
          </p:cNvPr>
          <p:cNvSpPr>
            <a:spLocks noGrp="1"/>
          </p:cNvSpPr>
          <p:nvPr>
            <p:ph idx="1"/>
          </p:nvPr>
        </p:nvSpPr>
        <p:spPr>
          <a:xfrm>
            <a:off x="457200" y="2924944"/>
            <a:ext cx="8229600" cy="3201219"/>
          </a:xfrm>
        </p:spPr>
        <p:txBody>
          <a:bodyPr>
            <a:normAutofit fontScale="70000" lnSpcReduction="20000"/>
          </a:bodyPr>
          <a:lstStyle/>
          <a:p>
            <a:r>
              <a:rPr lang="en-US" dirty="0"/>
              <a:t>'host‘ is hardly used in specification (3 </a:t>
            </a:r>
            <a:r>
              <a:rPr lang="en-US" dirty="0" err="1"/>
              <a:t>occurances</a:t>
            </a:r>
            <a:r>
              <a:rPr lang="en-US" dirty="0"/>
              <a:t>)</a:t>
            </a:r>
          </a:p>
          <a:p>
            <a:pPr lvl="1"/>
            <a:r>
              <a:rPr lang="en-US" dirty="0"/>
              <a:t>Proposal is to replace ‚host‘ through ‚terminal‘ as host has nearly identical meaning to terminal</a:t>
            </a:r>
          </a:p>
          <a:p>
            <a:pPr lvl="1"/>
            <a:r>
              <a:rPr lang="en-US" dirty="0"/>
              <a:t>Introduce definition for ‚terminal‘ as requested by Paul</a:t>
            </a:r>
          </a:p>
          <a:p>
            <a:pPr lvl="1"/>
            <a:endParaRPr lang="en-US" dirty="0"/>
          </a:p>
          <a:p>
            <a:r>
              <a:rPr lang="en-US" dirty="0"/>
              <a:t>Definition: </a:t>
            </a:r>
            <a:r>
              <a:rPr lang="en-US" b="1" dirty="0"/>
              <a:t>terminal</a:t>
            </a:r>
            <a:br>
              <a:rPr lang="en-US" dirty="0"/>
            </a:br>
            <a:r>
              <a:rPr lang="en-US" dirty="0"/>
              <a:t>A terminal is a computer or other device which terminate connections across a communication network and is the point at which information resources, services, and applications enter and/or leave the network.</a:t>
            </a:r>
          </a:p>
        </p:txBody>
      </p:sp>
      <p:graphicFrame>
        <p:nvGraphicFramePr>
          <p:cNvPr id="4" name="Table 3">
            <a:extLst>
              <a:ext uri="{FF2B5EF4-FFF2-40B4-BE49-F238E27FC236}">
                <a16:creationId xmlns:a16="http://schemas.microsoft.com/office/drawing/2014/main" id="{5F582B32-D50E-3246-A0DB-309438DCB72D}"/>
              </a:ext>
            </a:extLst>
          </p:cNvPr>
          <p:cNvGraphicFramePr>
            <a:graphicFrameLocks noGrp="1"/>
          </p:cNvGraphicFramePr>
          <p:nvPr>
            <p:extLst/>
          </p:nvPr>
        </p:nvGraphicFramePr>
        <p:xfrm>
          <a:off x="467544" y="1340768"/>
          <a:ext cx="7886700" cy="1463040"/>
        </p:xfrm>
        <a:graphic>
          <a:graphicData uri="http://schemas.openxmlformats.org/drawingml/2006/table">
            <a:tbl>
              <a:tblPr>
                <a:tableStyleId>{5C22544A-7EE6-4342-B048-85BDC9FD1C3A}</a:tableStyleId>
              </a:tblPr>
              <a:tblGrid>
                <a:gridCol w="272039">
                  <a:extLst>
                    <a:ext uri="{9D8B030D-6E8A-4147-A177-3AD203B41FA5}">
                      <a16:colId xmlns:a16="http://schemas.microsoft.com/office/drawing/2014/main" val="286376607"/>
                    </a:ext>
                  </a:extLst>
                </a:gridCol>
                <a:gridCol w="664065">
                  <a:extLst>
                    <a:ext uri="{9D8B030D-6E8A-4147-A177-3AD203B41FA5}">
                      <a16:colId xmlns:a16="http://schemas.microsoft.com/office/drawing/2014/main" val="2707300409"/>
                    </a:ext>
                  </a:extLst>
                </a:gridCol>
                <a:gridCol w="288032">
                  <a:extLst>
                    <a:ext uri="{9D8B030D-6E8A-4147-A177-3AD203B41FA5}">
                      <a16:colId xmlns:a16="http://schemas.microsoft.com/office/drawing/2014/main" val="1304519941"/>
                    </a:ext>
                  </a:extLst>
                </a:gridCol>
                <a:gridCol w="216024">
                  <a:extLst>
                    <a:ext uri="{9D8B030D-6E8A-4147-A177-3AD203B41FA5}">
                      <a16:colId xmlns:a16="http://schemas.microsoft.com/office/drawing/2014/main" val="2664789281"/>
                    </a:ext>
                  </a:extLst>
                </a:gridCol>
                <a:gridCol w="360040">
                  <a:extLst>
                    <a:ext uri="{9D8B030D-6E8A-4147-A177-3AD203B41FA5}">
                      <a16:colId xmlns:a16="http://schemas.microsoft.com/office/drawing/2014/main" val="1888387337"/>
                    </a:ext>
                  </a:extLst>
                </a:gridCol>
                <a:gridCol w="2664296">
                  <a:extLst>
                    <a:ext uri="{9D8B030D-6E8A-4147-A177-3AD203B41FA5}">
                      <a16:colId xmlns:a16="http://schemas.microsoft.com/office/drawing/2014/main" val="2111588646"/>
                    </a:ext>
                  </a:extLst>
                </a:gridCol>
                <a:gridCol w="1944216">
                  <a:extLst>
                    <a:ext uri="{9D8B030D-6E8A-4147-A177-3AD203B41FA5}">
                      <a16:colId xmlns:a16="http://schemas.microsoft.com/office/drawing/2014/main" val="1243454002"/>
                    </a:ext>
                  </a:extLst>
                </a:gridCol>
                <a:gridCol w="288032">
                  <a:extLst>
                    <a:ext uri="{9D8B030D-6E8A-4147-A177-3AD203B41FA5}">
                      <a16:colId xmlns:a16="http://schemas.microsoft.com/office/drawing/2014/main" val="1012333424"/>
                    </a:ext>
                  </a:extLst>
                </a:gridCol>
                <a:gridCol w="576064">
                  <a:extLst>
                    <a:ext uri="{9D8B030D-6E8A-4147-A177-3AD203B41FA5}">
                      <a16:colId xmlns:a16="http://schemas.microsoft.com/office/drawing/2014/main" val="370782235"/>
                    </a:ext>
                  </a:extLst>
                </a:gridCol>
                <a:gridCol w="613892">
                  <a:extLst>
                    <a:ext uri="{9D8B030D-6E8A-4147-A177-3AD203B41FA5}">
                      <a16:colId xmlns:a16="http://schemas.microsoft.com/office/drawing/2014/main" val="2792827213"/>
                    </a:ext>
                  </a:extLst>
                </a:gridCol>
              </a:tblGrid>
              <a:tr h="884944">
                <a:tc>
                  <a:txBody>
                    <a:bodyPr/>
                    <a:lstStyle/>
                    <a:p>
                      <a:pPr algn="ctr" fontAlgn="t"/>
                      <a:r>
                        <a:rPr lang="en-US" sz="1200" u="none" strike="noStrike" noProof="0">
                          <a:effectLst/>
                        </a:rPr>
                        <a:t>6</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Technical</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15</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3</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423</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The term "terminal" and "host" are used without providing a definition. It appears these terms are used to differentiate between different types of devices contain an end station and terminating the L3 dialog, however it is not clear what the difference is between a terminal and a host.</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Define a terminal and if necessary a host showing what the difference or if they are the same thing then indicate they are the same or eliminate one of them from the draft.</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No</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a:effectLst/>
                        </a:rPr>
                        <a:t>Paul B.</a:t>
                      </a:r>
                      <a:endParaRPr lang="en-US" sz="1200" b="0" i="0" u="none" strike="noStrike" noProof="0">
                        <a:effectLst/>
                        <a:latin typeface="Arial" panose="020B0604020202020204" pitchFamily="34" charset="0"/>
                      </a:endParaRPr>
                    </a:p>
                  </a:txBody>
                  <a:tcPr marL="0" marR="0" marT="0" marB="0"/>
                </a:tc>
                <a:tc>
                  <a:txBody>
                    <a:bodyPr/>
                    <a:lstStyle/>
                    <a:p>
                      <a:pPr algn="l" fontAlgn="t"/>
                      <a:r>
                        <a:rPr lang="en-US" sz="1200" u="none" strike="noStrike" noProof="0" dirty="0">
                          <a:effectLst/>
                        </a:rPr>
                        <a:t>input needed</a:t>
                      </a:r>
                      <a:endParaRPr lang="en-US" sz="1200" b="0" i="0" u="none" strike="noStrike" noProof="0" dirty="0">
                        <a:effectLst/>
                        <a:latin typeface="Arial" panose="020B0604020202020204" pitchFamily="34" charset="0"/>
                      </a:endParaRPr>
                    </a:p>
                  </a:txBody>
                  <a:tcPr marL="0" marR="0" marT="0" marB="0"/>
                </a:tc>
                <a:extLst>
                  <a:ext uri="{0D108BD9-81ED-4DB2-BD59-A6C34878D82A}">
                    <a16:rowId xmlns:a16="http://schemas.microsoft.com/office/drawing/2014/main" val="184131967"/>
                  </a:ext>
                </a:extLst>
              </a:tr>
            </a:tbl>
          </a:graphicData>
        </a:graphic>
      </p:graphicFrame>
    </p:spTree>
    <p:extLst>
      <p:ext uri="{BB962C8B-B14F-4D97-AF65-F5344CB8AC3E}">
        <p14:creationId xmlns:p14="http://schemas.microsoft.com/office/powerpoint/2010/main" val="2486318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01573-8B61-144F-ADF9-DA7D2BC4A900}"/>
              </a:ext>
            </a:extLst>
          </p:cNvPr>
          <p:cNvSpPr>
            <a:spLocks noGrp="1"/>
          </p:cNvSpPr>
          <p:nvPr>
            <p:ph type="title"/>
          </p:nvPr>
        </p:nvSpPr>
        <p:spPr/>
        <p:txBody>
          <a:bodyPr/>
          <a:lstStyle/>
          <a:p>
            <a:r>
              <a:rPr lang="en-US" dirty="0"/>
              <a:t>Comment #10</a:t>
            </a:r>
          </a:p>
        </p:txBody>
      </p:sp>
      <p:sp>
        <p:nvSpPr>
          <p:cNvPr id="3" name="Content Placeholder 2">
            <a:extLst>
              <a:ext uri="{FF2B5EF4-FFF2-40B4-BE49-F238E27FC236}">
                <a16:creationId xmlns:a16="http://schemas.microsoft.com/office/drawing/2014/main" id="{845C89F4-089B-5549-82DA-F613304A477E}"/>
              </a:ext>
            </a:extLst>
          </p:cNvPr>
          <p:cNvSpPr>
            <a:spLocks noGrp="1"/>
          </p:cNvSpPr>
          <p:nvPr>
            <p:ph idx="1"/>
          </p:nvPr>
        </p:nvSpPr>
        <p:spPr>
          <a:xfrm>
            <a:off x="457200" y="2996952"/>
            <a:ext cx="8229600" cy="3129211"/>
          </a:xfrm>
        </p:spPr>
        <p:txBody>
          <a:bodyPr/>
          <a:lstStyle/>
          <a:p>
            <a:r>
              <a:rPr lang="en-US" dirty="0"/>
              <a:t>Definition: </a:t>
            </a:r>
            <a:r>
              <a:rPr lang="en-US" b="1" dirty="0"/>
              <a:t>datapath</a:t>
            </a:r>
            <a:br>
              <a:rPr lang="en-US" dirty="0"/>
            </a:br>
            <a:r>
              <a:rPr lang="en-US" dirty="0"/>
              <a:t>Datapath denotes the forwarding path of packets through a network.</a:t>
            </a:r>
          </a:p>
        </p:txBody>
      </p:sp>
      <p:graphicFrame>
        <p:nvGraphicFramePr>
          <p:cNvPr id="4" name="Table 3">
            <a:extLst>
              <a:ext uri="{FF2B5EF4-FFF2-40B4-BE49-F238E27FC236}">
                <a16:creationId xmlns:a16="http://schemas.microsoft.com/office/drawing/2014/main" id="{896071D8-F893-AA4B-809A-931FB44B9077}"/>
              </a:ext>
            </a:extLst>
          </p:cNvPr>
          <p:cNvGraphicFramePr>
            <a:graphicFrameLocks noGrp="1"/>
          </p:cNvGraphicFramePr>
          <p:nvPr>
            <p:extLst>
              <p:ext uri="{D42A27DB-BD31-4B8C-83A1-F6EECF244321}">
                <p14:modId xmlns:p14="http://schemas.microsoft.com/office/powerpoint/2010/main" val="363313150"/>
              </p:ext>
            </p:extLst>
          </p:nvPr>
        </p:nvGraphicFramePr>
        <p:xfrm>
          <a:off x="467544" y="1628800"/>
          <a:ext cx="7886700" cy="914400"/>
        </p:xfrm>
        <a:graphic>
          <a:graphicData uri="http://schemas.openxmlformats.org/drawingml/2006/table">
            <a:tbl>
              <a:tblPr>
                <a:tableStyleId>{5C22544A-7EE6-4342-B048-85BDC9FD1C3A}</a:tableStyleId>
              </a:tblPr>
              <a:tblGrid>
                <a:gridCol w="272039">
                  <a:extLst>
                    <a:ext uri="{9D8B030D-6E8A-4147-A177-3AD203B41FA5}">
                      <a16:colId xmlns:a16="http://schemas.microsoft.com/office/drawing/2014/main" val="2442919976"/>
                    </a:ext>
                  </a:extLst>
                </a:gridCol>
                <a:gridCol w="736073">
                  <a:extLst>
                    <a:ext uri="{9D8B030D-6E8A-4147-A177-3AD203B41FA5}">
                      <a16:colId xmlns:a16="http://schemas.microsoft.com/office/drawing/2014/main" val="1371045740"/>
                    </a:ext>
                  </a:extLst>
                </a:gridCol>
                <a:gridCol w="288032">
                  <a:extLst>
                    <a:ext uri="{9D8B030D-6E8A-4147-A177-3AD203B41FA5}">
                      <a16:colId xmlns:a16="http://schemas.microsoft.com/office/drawing/2014/main" val="1670625749"/>
                    </a:ext>
                  </a:extLst>
                </a:gridCol>
                <a:gridCol w="216024">
                  <a:extLst>
                    <a:ext uri="{9D8B030D-6E8A-4147-A177-3AD203B41FA5}">
                      <a16:colId xmlns:a16="http://schemas.microsoft.com/office/drawing/2014/main" val="989754053"/>
                    </a:ext>
                  </a:extLst>
                </a:gridCol>
                <a:gridCol w="360040">
                  <a:extLst>
                    <a:ext uri="{9D8B030D-6E8A-4147-A177-3AD203B41FA5}">
                      <a16:colId xmlns:a16="http://schemas.microsoft.com/office/drawing/2014/main" val="109417337"/>
                    </a:ext>
                  </a:extLst>
                </a:gridCol>
                <a:gridCol w="2592288">
                  <a:extLst>
                    <a:ext uri="{9D8B030D-6E8A-4147-A177-3AD203B41FA5}">
                      <a16:colId xmlns:a16="http://schemas.microsoft.com/office/drawing/2014/main" val="2090176130"/>
                    </a:ext>
                  </a:extLst>
                </a:gridCol>
                <a:gridCol w="1584176">
                  <a:extLst>
                    <a:ext uri="{9D8B030D-6E8A-4147-A177-3AD203B41FA5}">
                      <a16:colId xmlns:a16="http://schemas.microsoft.com/office/drawing/2014/main" val="213252486"/>
                    </a:ext>
                  </a:extLst>
                </a:gridCol>
                <a:gridCol w="216024">
                  <a:extLst>
                    <a:ext uri="{9D8B030D-6E8A-4147-A177-3AD203B41FA5}">
                      <a16:colId xmlns:a16="http://schemas.microsoft.com/office/drawing/2014/main" val="50045148"/>
                    </a:ext>
                  </a:extLst>
                </a:gridCol>
                <a:gridCol w="648072">
                  <a:extLst>
                    <a:ext uri="{9D8B030D-6E8A-4147-A177-3AD203B41FA5}">
                      <a16:colId xmlns:a16="http://schemas.microsoft.com/office/drawing/2014/main" val="2132276012"/>
                    </a:ext>
                  </a:extLst>
                </a:gridCol>
                <a:gridCol w="973932">
                  <a:extLst>
                    <a:ext uri="{9D8B030D-6E8A-4147-A177-3AD203B41FA5}">
                      <a16:colId xmlns:a16="http://schemas.microsoft.com/office/drawing/2014/main" val="397113773"/>
                    </a:ext>
                  </a:extLst>
                </a:gridCol>
              </a:tblGrid>
              <a:tr h="505682">
                <a:tc>
                  <a:txBody>
                    <a:bodyPr/>
                    <a:lstStyle/>
                    <a:p>
                      <a:pPr algn="ctr" fontAlgn="t"/>
                      <a:r>
                        <a:rPr lang="de-DE" sz="1200" u="none" strike="noStrike">
                          <a:effectLst/>
                        </a:rPr>
                        <a:t>10</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Technical</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15</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3</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429</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The definition of path relies on the less well defined "dataplane elements". Perhaps the path is through dataplane entity instances or simply though devices.</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Strike the path definition</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a:effectLst/>
                        </a:rPr>
                        <a:t>No</a:t>
                      </a:r>
                      <a:endParaRPr lang="de-DE" sz="1200" b="0" i="0" u="none" strike="noStrike">
                        <a:effectLst/>
                        <a:latin typeface="Arial" panose="020B0604020202020204" pitchFamily="34" charset="0"/>
                      </a:endParaRPr>
                    </a:p>
                  </a:txBody>
                  <a:tcPr marL="0" marR="0" marT="0" marB="0"/>
                </a:tc>
                <a:tc>
                  <a:txBody>
                    <a:bodyPr/>
                    <a:lstStyle/>
                    <a:p>
                      <a:pPr algn="l" fontAlgn="t"/>
                      <a:r>
                        <a:rPr lang="de-DE" sz="1200" u="none" strike="noStrike" dirty="0">
                          <a:effectLst/>
                        </a:rPr>
                        <a:t>Paul B.</a:t>
                      </a:r>
                      <a:endParaRPr lang="de-DE" sz="1200" b="0" i="0" u="none" strike="noStrike" dirty="0">
                        <a:effectLst/>
                        <a:latin typeface="Arial" panose="020B0604020202020204" pitchFamily="34" charset="0"/>
                      </a:endParaRPr>
                    </a:p>
                  </a:txBody>
                  <a:tcPr marL="0" marR="0" marT="0" marB="0"/>
                </a:tc>
                <a:tc>
                  <a:txBody>
                    <a:bodyPr/>
                    <a:lstStyle/>
                    <a:p>
                      <a:pPr algn="l" fontAlgn="t"/>
                      <a:r>
                        <a:rPr lang="de-DE" sz="1200" u="none" strike="noStrike" dirty="0" err="1">
                          <a:effectLst/>
                        </a:rPr>
                        <a:t>define</a:t>
                      </a:r>
                      <a:r>
                        <a:rPr lang="de-DE" sz="1200" u="none" strike="noStrike" dirty="0">
                          <a:effectLst/>
                        </a:rPr>
                        <a:t> </a:t>
                      </a:r>
                      <a:r>
                        <a:rPr lang="de-DE" sz="1200" u="none" strike="noStrike" dirty="0" err="1">
                          <a:effectLst/>
                        </a:rPr>
                        <a:t>datapath</a:t>
                      </a:r>
                      <a:r>
                        <a:rPr lang="de-DE" sz="1200" u="none" strike="noStrike" dirty="0">
                          <a:effectLst/>
                        </a:rPr>
                        <a:t> </a:t>
                      </a:r>
                      <a:r>
                        <a:rPr lang="de-DE" sz="1200" u="none" strike="noStrike" dirty="0" err="1">
                          <a:effectLst/>
                        </a:rPr>
                        <a:t>instead</a:t>
                      </a:r>
                      <a:endParaRPr lang="de-DE" sz="1200" b="0" i="0" u="none" strike="noStrike" dirty="0">
                        <a:effectLst/>
                        <a:latin typeface="Arial" panose="020B0604020202020204" pitchFamily="34" charset="0"/>
                      </a:endParaRPr>
                    </a:p>
                  </a:txBody>
                  <a:tcPr marL="0" marR="0" marT="0" marB="0"/>
                </a:tc>
                <a:extLst>
                  <a:ext uri="{0D108BD9-81ED-4DB2-BD59-A6C34878D82A}">
                    <a16:rowId xmlns:a16="http://schemas.microsoft.com/office/drawing/2014/main" val="3561826106"/>
                  </a:ext>
                </a:extLst>
              </a:tr>
            </a:tbl>
          </a:graphicData>
        </a:graphic>
      </p:graphicFrame>
    </p:spTree>
    <p:extLst>
      <p:ext uri="{BB962C8B-B14F-4D97-AF65-F5344CB8AC3E}">
        <p14:creationId xmlns:p14="http://schemas.microsoft.com/office/powerpoint/2010/main" val="3843774635"/>
      </p:ext>
    </p:extLst>
  </p:cSld>
  <p:clrMapOvr>
    <a:masterClrMapping/>
  </p:clrMapOvr>
</p:sld>
</file>

<file path=ppt/theme/theme1.xml><?xml version="1.0" encoding="utf-8"?>
<a:theme xmlns:a="http://schemas.openxmlformats.org/drawingml/2006/main" name="omnira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3C27EE86-F495-4F3E-9ED6-76553717DBBC}" vid="{0E43F11C-0E2D-4B1A-A596-3C9AC04C551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omniran_template</Template>
  <TotalTime>280</TotalTime>
  <Words>479</Words>
  <Application>Microsoft Macintosh PowerPoint</Application>
  <PresentationFormat>On-screen Show (4:3)</PresentationFormat>
  <Paragraphs>67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ＭＳ Ｐゴシック</vt:lpstr>
      <vt:lpstr>Arial</vt:lpstr>
      <vt:lpstr>Times</vt:lpstr>
      <vt:lpstr>Times New Roman</vt:lpstr>
      <vt:lpstr>omniran_template</vt:lpstr>
      <vt:lpstr>PowerPoint Presentation</vt:lpstr>
      <vt:lpstr>802.1CF-D1.0 WG ballot  comment remedies</vt:lpstr>
      <vt:lpstr>Comment #5</vt:lpstr>
      <vt:lpstr>Comment #6</vt:lpstr>
      <vt:lpstr>Comment #10</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 Riegel</dc:creator>
  <cp:lastModifiedBy>Max Riegel</cp:lastModifiedBy>
  <cp:revision>15</cp:revision>
  <cp:lastPrinted>1998-02-10T13:28:06Z</cp:lastPrinted>
  <dcterms:created xsi:type="dcterms:W3CDTF">2018-03-07T16:01:01Z</dcterms:created>
  <dcterms:modified xsi:type="dcterms:W3CDTF">2018-03-08T17:48:28Z</dcterms:modified>
</cp:coreProperties>
</file>